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3"/>
  </p:notesMasterIdLst>
  <p:sldIdLst>
    <p:sldId id="257" r:id="rId5"/>
    <p:sldId id="372" r:id="rId6"/>
    <p:sldId id="352" r:id="rId7"/>
    <p:sldId id="409" r:id="rId8"/>
    <p:sldId id="396" r:id="rId9"/>
    <p:sldId id="380" r:id="rId10"/>
    <p:sldId id="337" r:id="rId11"/>
    <p:sldId id="434" r:id="rId12"/>
    <p:sldId id="397" r:id="rId13"/>
    <p:sldId id="400" r:id="rId14"/>
    <p:sldId id="393" r:id="rId15"/>
    <p:sldId id="401" r:id="rId16"/>
    <p:sldId id="436" r:id="rId17"/>
    <p:sldId id="271" r:id="rId18"/>
    <p:sldId id="404" r:id="rId19"/>
    <p:sldId id="435" r:id="rId20"/>
    <p:sldId id="403" r:id="rId21"/>
    <p:sldId id="40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0191B7-F7B3-4366-99D7-B9A0062A2ECF}">
          <p14:sldIdLst>
            <p14:sldId id="257"/>
            <p14:sldId id="372"/>
          </p14:sldIdLst>
        </p14:section>
        <p14:section name="Introdution" id="{39E08CEC-B36E-441E-A371-EAB38497FF00}">
          <p14:sldIdLst>
            <p14:sldId id="352"/>
            <p14:sldId id="409"/>
            <p14:sldId id="396"/>
            <p14:sldId id="380"/>
            <p14:sldId id="337"/>
            <p14:sldId id="434"/>
            <p14:sldId id="397"/>
            <p14:sldId id="400"/>
            <p14:sldId id="393"/>
            <p14:sldId id="401"/>
            <p14:sldId id="436"/>
            <p14:sldId id="271"/>
            <p14:sldId id="404"/>
            <p14:sldId id="435"/>
            <p14:sldId id="403"/>
            <p14:sldId id="40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Jason Bell" initials="JB" lastIdx="7" clrIdx="1">
    <p:extLst>
      <p:ext uri="{19B8F6BF-5375-455C-9EA6-DF929625EA0E}">
        <p15:presenceInfo xmlns:p15="http://schemas.microsoft.com/office/powerpoint/2012/main" userId="2f327277f730011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BA122B"/>
    <a:srgbClr val="E7E6E6"/>
    <a:srgbClr val="404040"/>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1" d="100"/>
          <a:sy n="51" d="100"/>
        </p:scale>
        <p:origin x="1220" y="48"/>
      </p:cViewPr>
      <p:guideLst/>
    </p:cSldViewPr>
  </p:slideViewPr>
  <p:outlineViewPr>
    <p:cViewPr>
      <p:scale>
        <a:sx n="33" d="100"/>
        <a:sy n="33" d="100"/>
      </p:scale>
      <p:origin x="0" y="0"/>
    </p:cViewPr>
  </p:outlineViewPr>
  <p:notesTextViewPr>
    <p:cViewPr>
      <p:scale>
        <a:sx n="1" d="1"/>
        <a:sy n="1" d="1"/>
      </p:scale>
      <p:origin x="0" y="-46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1.sv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 Id="rId1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1604EF-3BE9-485F-93DE-E767B0298ABC}" type="doc">
      <dgm:prSet loTypeId="urn:microsoft.com/office/officeart/2005/8/layout/hierarchy4" loCatId="list" qsTypeId="urn:microsoft.com/office/officeart/2005/8/quickstyle/simple2" qsCatId="simple" csTypeId="urn:microsoft.com/office/officeart/2005/8/colors/accent1_1" csCatId="accent1" phldr="1"/>
      <dgm:spPr/>
      <dgm:t>
        <a:bodyPr/>
        <a:lstStyle/>
        <a:p>
          <a:endParaRPr lang="en-GB"/>
        </a:p>
      </dgm:t>
    </dgm:pt>
    <dgm:pt modelId="{085C4641-AD72-45C6-8BDD-09544588B3F1}">
      <dgm:prSet phldrT="[Text]"/>
      <dgm:spPr/>
      <dgm:t>
        <a:bodyPr/>
        <a:lstStyle/>
        <a:p>
          <a:r>
            <a:rPr lang="en-US" b="1" dirty="0"/>
            <a:t>PLEDGES</a:t>
          </a:r>
          <a:r>
            <a:rPr lang="en-US" dirty="0"/>
            <a:t>: 2016, GRF, IGAD, related projects (</a:t>
          </a:r>
          <a:r>
            <a:rPr lang="en-US" dirty="0" err="1"/>
            <a:t>eg.</a:t>
          </a:r>
          <a:r>
            <a:rPr lang="en-US" dirty="0"/>
            <a:t> EOP)</a:t>
          </a:r>
          <a:endParaRPr lang="en-GB" dirty="0"/>
        </a:p>
      </dgm:t>
    </dgm:pt>
    <dgm:pt modelId="{E17E9595-DF29-47DE-A43E-1E3186AE8977}" type="parTrans" cxnId="{87CDBA9A-AF3B-48A0-9CF7-A2EBBD1C76D5}">
      <dgm:prSet/>
      <dgm:spPr/>
      <dgm:t>
        <a:bodyPr/>
        <a:lstStyle/>
        <a:p>
          <a:endParaRPr lang="en-GB"/>
        </a:p>
      </dgm:t>
    </dgm:pt>
    <dgm:pt modelId="{76ABF84D-289D-48B7-9F42-939C2F646EE0}" type="sibTrans" cxnId="{87CDBA9A-AF3B-48A0-9CF7-A2EBBD1C76D5}">
      <dgm:prSet/>
      <dgm:spPr/>
      <dgm:t>
        <a:bodyPr/>
        <a:lstStyle/>
        <a:p>
          <a:endParaRPr lang="en-GB"/>
        </a:p>
      </dgm:t>
    </dgm:pt>
    <dgm:pt modelId="{A265E443-672A-4B17-91DD-1B48E675E68E}">
      <dgm:prSet phldrT="[Text]"/>
      <dgm:spPr/>
      <dgm:t>
        <a:bodyPr/>
        <a:lstStyle/>
        <a:p>
          <a:r>
            <a:rPr lang="en-US" dirty="0"/>
            <a:t>REFUGEE PROCLAMATION</a:t>
          </a:r>
          <a:endParaRPr lang="en-GB" dirty="0"/>
        </a:p>
      </dgm:t>
    </dgm:pt>
    <dgm:pt modelId="{81032CCA-C576-48AE-823E-A44CD1F71D40}" type="parTrans" cxnId="{BF2BEC14-C7E6-4F9C-A0C2-54B42AE9AC80}">
      <dgm:prSet/>
      <dgm:spPr/>
      <dgm:t>
        <a:bodyPr/>
        <a:lstStyle/>
        <a:p>
          <a:endParaRPr lang="en-GB"/>
        </a:p>
      </dgm:t>
    </dgm:pt>
    <dgm:pt modelId="{02956FC1-AA98-40EC-8A86-1982EDDF92F3}" type="sibTrans" cxnId="{BF2BEC14-C7E6-4F9C-A0C2-54B42AE9AC80}">
      <dgm:prSet/>
      <dgm:spPr/>
      <dgm:t>
        <a:bodyPr/>
        <a:lstStyle/>
        <a:p>
          <a:endParaRPr lang="en-GB"/>
        </a:p>
      </dgm:t>
    </dgm:pt>
    <dgm:pt modelId="{8CEDC347-9211-4C90-80E8-F2F2CBEA3639}">
      <dgm:prSet phldrT="[Text]"/>
      <dgm:spPr>
        <a:solidFill>
          <a:srgbClr val="E7E6E6"/>
        </a:solidFill>
      </dgm:spPr>
      <dgm:t>
        <a:bodyPr/>
        <a:lstStyle/>
        <a:p>
          <a:r>
            <a:rPr lang="en-US" dirty="0"/>
            <a:t>Implementation Guidelines</a:t>
          </a:r>
          <a:endParaRPr lang="en-GB" dirty="0"/>
        </a:p>
      </dgm:t>
    </dgm:pt>
    <dgm:pt modelId="{840E86AF-228E-4BE6-BF12-35DAB0A0BF75}" type="parTrans" cxnId="{EC3A5507-44DA-459A-985A-60BF152B2C85}">
      <dgm:prSet/>
      <dgm:spPr/>
      <dgm:t>
        <a:bodyPr/>
        <a:lstStyle/>
        <a:p>
          <a:endParaRPr lang="en-GB"/>
        </a:p>
      </dgm:t>
    </dgm:pt>
    <dgm:pt modelId="{755941CA-6A98-4C2B-A064-E337754F56FB}" type="sibTrans" cxnId="{EC3A5507-44DA-459A-985A-60BF152B2C85}">
      <dgm:prSet/>
      <dgm:spPr/>
      <dgm:t>
        <a:bodyPr/>
        <a:lstStyle/>
        <a:p>
          <a:endParaRPr lang="en-GB"/>
        </a:p>
      </dgm:t>
    </dgm:pt>
    <dgm:pt modelId="{F5D79EB5-256F-41C2-8A60-0F8472484F6E}">
      <dgm:prSet phldrT="[Text]"/>
      <dgm:spPr/>
      <dgm:t>
        <a:bodyPr/>
        <a:lstStyle/>
        <a:p>
          <a:endParaRPr lang="en-US" dirty="0"/>
        </a:p>
        <a:p>
          <a:r>
            <a:rPr lang="en-US" dirty="0"/>
            <a:t>  NCRRS</a:t>
          </a:r>
          <a:endParaRPr lang="en-GB" dirty="0"/>
        </a:p>
      </dgm:t>
    </dgm:pt>
    <dgm:pt modelId="{939F0DD4-038B-4933-92C3-0F9FEE39D5A5}" type="parTrans" cxnId="{0093B60A-CF16-49B9-90AD-686BA8B10A37}">
      <dgm:prSet/>
      <dgm:spPr/>
      <dgm:t>
        <a:bodyPr/>
        <a:lstStyle/>
        <a:p>
          <a:endParaRPr lang="en-GB"/>
        </a:p>
      </dgm:t>
    </dgm:pt>
    <dgm:pt modelId="{D630E4C9-079C-43EA-9CE1-DC7C155EC1CD}" type="sibTrans" cxnId="{0093B60A-CF16-49B9-90AD-686BA8B10A37}">
      <dgm:prSet/>
      <dgm:spPr/>
      <dgm:t>
        <a:bodyPr/>
        <a:lstStyle/>
        <a:p>
          <a:endParaRPr lang="en-GB"/>
        </a:p>
      </dgm:t>
    </dgm:pt>
    <dgm:pt modelId="{67B368F5-D930-4CC5-AC9C-48B489D29B5E}">
      <dgm:prSet phldrT="[Text]"/>
      <dgm:spPr/>
      <dgm:t>
        <a:bodyPr/>
        <a:lstStyle/>
        <a:p>
          <a:r>
            <a:rPr lang="en-US" dirty="0"/>
            <a:t>CRRF </a:t>
          </a:r>
        </a:p>
        <a:p>
          <a:r>
            <a:rPr lang="en-US" dirty="0"/>
            <a:t>Road Map</a:t>
          </a:r>
        </a:p>
      </dgm:t>
    </dgm:pt>
    <dgm:pt modelId="{21BF438D-27D1-4F73-8071-929384B57235}" type="parTrans" cxnId="{D10FE083-B158-43F2-A099-5496A0E52974}">
      <dgm:prSet/>
      <dgm:spPr/>
      <dgm:t>
        <a:bodyPr/>
        <a:lstStyle/>
        <a:p>
          <a:endParaRPr lang="en-GB"/>
        </a:p>
      </dgm:t>
    </dgm:pt>
    <dgm:pt modelId="{13008D9E-0A0F-44A4-AA36-4F58DE87C919}" type="sibTrans" cxnId="{D10FE083-B158-43F2-A099-5496A0E52974}">
      <dgm:prSet/>
      <dgm:spPr/>
      <dgm:t>
        <a:bodyPr/>
        <a:lstStyle/>
        <a:p>
          <a:endParaRPr lang="en-GB"/>
        </a:p>
      </dgm:t>
    </dgm:pt>
    <dgm:pt modelId="{3F538213-B0BC-40B4-9010-A58A9D67397B}">
      <dgm:prSet phldrT="[Text]"/>
      <dgm:spPr>
        <a:solidFill>
          <a:srgbClr val="E7E6E6"/>
        </a:solidFill>
      </dgm:spPr>
      <dgm:t>
        <a:bodyPr/>
        <a:lstStyle/>
        <a:p>
          <a:r>
            <a:rPr lang="en-US" dirty="0"/>
            <a:t>National Action Plan</a:t>
          </a:r>
          <a:endParaRPr lang="en-GB" dirty="0"/>
        </a:p>
      </dgm:t>
    </dgm:pt>
    <dgm:pt modelId="{746AB920-582A-4CA4-BC4A-93C6D5EF08E3}" type="parTrans" cxnId="{F5CD4595-2F46-42B2-B939-E425C9451140}">
      <dgm:prSet/>
      <dgm:spPr/>
      <dgm:t>
        <a:bodyPr/>
        <a:lstStyle/>
        <a:p>
          <a:endParaRPr lang="en-GB"/>
        </a:p>
      </dgm:t>
    </dgm:pt>
    <dgm:pt modelId="{EBB57F0A-4459-4450-B11B-815DF1114DD7}" type="sibTrans" cxnId="{F5CD4595-2F46-42B2-B939-E425C9451140}">
      <dgm:prSet/>
      <dgm:spPr/>
      <dgm:t>
        <a:bodyPr/>
        <a:lstStyle/>
        <a:p>
          <a:endParaRPr lang="en-GB"/>
        </a:p>
      </dgm:t>
    </dgm:pt>
    <dgm:pt modelId="{B439FFCB-7C22-4185-99A3-FE196820D1AE}">
      <dgm:prSet phldrT="[Text]"/>
      <dgm:spPr>
        <a:solidFill>
          <a:srgbClr val="E7E6E6"/>
        </a:solidFill>
      </dgm:spPr>
      <dgm:t>
        <a:bodyPr/>
        <a:lstStyle/>
        <a:p>
          <a:r>
            <a:rPr lang="en-US" dirty="0"/>
            <a:t>Secondary legislation </a:t>
          </a:r>
          <a:endParaRPr lang="en-GB" dirty="0"/>
        </a:p>
      </dgm:t>
    </dgm:pt>
    <dgm:pt modelId="{88FA99F3-86AB-4C73-BC90-DEC814AD192F}" type="parTrans" cxnId="{03ECDCA7-6F51-44F6-BC91-C7298DFAB4E7}">
      <dgm:prSet/>
      <dgm:spPr/>
      <dgm:t>
        <a:bodyPr/>
        <a:lstStyle/>
        <a:p>
          <a:endParaRPr lang="en-GB"/>
        </a:p>
      </dgm:t>
    </dgm:pt>
    <dgm:pt modelId="{EE210F62-9556-49F9-A27A-CE814EBE57BB}" type="sibTrans" cxnId="{03ECDCA7-6F51-44F6-BC91-C7298DFAB4E7}">
      <dgm:prSet/>
      <dgm:spPr/>
      <dgm:t>
        <a:bodyPr/>
        <a:lstStyle/>
        <a:p>
          <a:endParaRPr lang="en-GB"/>
        </a:p>
      </dgm:t>
    </dgm:pt>
    <dgm:pt modelId="{14D35753-3A34-4247-A0D1-6833D71D52B1}" type="pres">
      <dgm:prSet presAssocID="{571604EF-3BE9-485F-93DE-E767B0298ABC}" presName="Name0" presStyleCnt="0">
        <dgm:presLayoutVars>
          <dgm:chPref val="1"/>
          <dgm:dir/>
          <dgm:animOne val="branch"/>
          <dgm:animLvl val="lvl"/>
          <dgm:resizeHandles/>
        </dgm:presLayoutVars>
      </dgm:prSet>
      <dgm:spPr/>
    </dgm:pt>
    <dgm:pt modelId="{F502365C-7EA2-470E-AE07-31C4483CA68B}" type="pres">
      <dgm:prSet presAssocID="{085C4641-AD72-45C6-8BDD-09544588B3F1}" presName="vertOne" presStyleCnt="0"/>
      <dgm:spPr/>
    </dgm:pt>
    <dgm:pt modelId="{EDDFE214-1BDF-4993-B832-763FC89C5A81}" type="pres">
      <dgm:prSet presAssocID="{085C4641-AD72-45C6-8BDD-09544588B3F1}" presName="txOne" presStyleLbl="node0" presStyleIdx="0" presStyleCnt="3" custLinFactNeighborX="1396" custLinFactNeighborY="80397">
        <dgm:presLayoutVars>
          <dgm:chPref val="3"/>
        </dgm:presLayoutVars>
      </dgm:prSet>
      <dgm:spPr/>
    </dgm:pt>
    <dgm:pt modelId="{EB021798-68BD-41BA-B86A-A448C570D667}" type="pres">
      <dgm:prSet presAssocID="{085C4641-AD72-45C6-8BDD-09544588B3F1}" presName="parTransOne" presStyleCnt="0"/>
      <dgm:spPr/>
    </dgm:pt>
    <dgm:pt modelId="{FA9063D6-E6DA-4B0D-B212-E2ABA45B8E3A}" type="pres">
      <dgm:prSet presAssocID="{085C4641-AD72-45C6-8BDD-09544588B3F1}" presName="horzOne" presStyleCnt="0"/>
      <dgm:spPr/>
    </dgm:pt>
    <dgm:pt modelId="{896A8325-1377-4B5F-8348-F5A6B51FAA8F}" type="pres">
      <dgm:prSet presAssocID="{67B368F5-D930-4CC5-AC9C-48B489D29B5E}" presName="vertTwo" presStyleCnt="0"/>
      <dgm:spPr/>
    </dgm:pt>
    <dgm:pt modelId="{A82F83E9-526E-475E-B8DA-0EA8B122BA77}" type="pres">
      <dgm:prSet presAssocID="{67B368F5-D930-4CC5-AC9C-48B489D29B5E}" presName="txTwo" presStyleLbl="node2" presStyleIdx="0" presStyleCnt="4">
        <dgm:presLayoutVars>
          <dgm:chPref val="3"/>
        </dgm:presLayoutVars>
      </dgm:prSet>
      <dgm:spPr/>
    </dgm:pt>
    <dgm:pt modelId="{E479C778-B28C-4AD1-B9C2-90B966691840}" type="pres">
      <dgm:prSet presAssocID="{67B368F5-D930-4CC5-AC9C-48B489D29B5E}" presName="horzTwo" presStyleCnt="0"/>
      <dgm:spPr/>
    </dgm:pt>
    <dgm:pt modelId="{255B2891-A805-498E-98C4-859D6B870E83}" type="pres">
      <dgm:prSet presAssocID="{76ABF84D-289D-48B7-9F42-939C2F646EE0}" presName="sibSpaceOne" presStyleCnt="0"/>
      <dgm:spPr/>
    </dgm:pt>
    <dgm:pt modelId="{6DB3C8A1-0587-4135-AC47-3B4A199C3606}" type="pres">
      <dgm:prSet presAssocID="{A265E443-672A-4B17-91DD-1B48E675E68E}" presName="vertOne" presStyleCnt="0"/>
      <dgm:spPr/>
    </dgm:pt>
    <dgm:pt modelId="{5C82031D-C59D-49BC-A997-9DFAF4F6D238}" type="pres">
      <dgm:prSet presAssocID="{A265E443-672A-4B17-91DD-1B48E675E68E}" presName="txOne" presStyleLbl="node0" presStyleIdx="1" presStyleCnt="3" custLinFactNeighborX="1838" custLinFactNeighborY="70923">
        <dgm:presLayoutVars>
          <dgm:chPref val="3"/>
        </dgm:presLayoutVars>
      </dgm:prSet>
      <dgm:spPr/>
    </dgm:pt>
    <dgm:pt modelId="{91CA1C40-24F8-4B99-AD91-36B68817CF05}" type="pres">
      <dgm:prSet presAssocID="{A265E443-672A-4B17-91DD-1B48E675E68E}" presName="parTransOne" presStyleCnt="0"/>
      <dgm:spPr/>
    </dgm:pt>
    <dgm:pt modelId="{A3E19D72-9AC1-48AC-8723-65E03929979B}" type="pres">
      <dgm:prSet presAssocID="{A265E443-672A-4B17-91DD-1B48E675E68E}" presName="horzOne" presStyleCnt="0"/>
      <dgm:spPr/>
    </dgm:pt>
    <dgm:pt modelId="{C0120AAA-8180-4833-BD50-9B1DDED9DF78}" type="pres">
      <dgm:prSet presAssocID="{B439FFCB-7C22-4185-99A3-FE196820D1AE}" presName="vertTwo" presStyleCnt="0"/>
      <dgm:spPr/>
    </dgm:pt>
    <dgm:pt modelId="{DA1C6FA3-27EA-469F-B252-499376398201}" type="pres">
      <dgm:prSet presAssocID="{B439FFCB-7C22-4185-99A3-FE196820D1AE}" presName="txTwo" presStyleLbl="node2" presStyleIdx="1" presStyleCnt="4">
        <dgm:presLayoutVars>
          <dgm:chPref val="3"/>
        </dgm:presLayoutVars>
      </dgm:prSet>
      <dgm:spPr/>
    </dgm:pt>
    <dgm:pt modelId="{A7959607-4D22-4C7E-82B9-1A0B840F9119}" type="pres">
      <dgm:prSet presAssocID="{B439FFCB-7C22-4185-99A3-FE196820D1AE}" presName="horzTwo" presStyleCnt="0"/>
      <dgm:spPr/>
    </dgm:pt>
    <dgm:pt modelId="{79282D02-FE1C-4CFD-9CBA-92C7FE7237E6}" type="pres">
      <dgm:prSet presAssocID="{02956FC1-AA98-40EC-8A86-1982EDDF92F3}" presName="sibSpaceOne" presStyleCnt="0"/>
      <dgm:spPr/>
    </dgm:pt>
    <dgm:pt modelId="{4A946858-19EA-44DA-A904-3277186F90E3}" type="pres">
      <dgm:prSet presAssocID="{F5D79EB5-256F-41C2-8A60-0F8472484F6E}" presName="vertOne" presStyleCnt="0"/>
      <dgm:spPr/>
    </dgm:pt>
    <dgm:pt modelId="{CBF3F311-241A-4244-8E72-444218DFAB54}" type="pres">
      <dgm:prSet presAssocID="{F5D79EB5-256F-41C2-8A60-0F8472484F6E}" presName="txOne" presStyleLbl="node0" presStyleIdx="2" presStyleCnt="3" custLinFactNeighborX="-198" custLinFactNeighborY="64746">
        <dgm:presLayoutVars>
          <dgm:chPref val="3"/>
        </dgm:presLayoutVars>
      </dgm:prSet>
      <dgm:spPr/>
    </dgm:pt>
    <dgm:pt modelId="{DF2F07C5-9F53-4881-AFC0-D2363D4A327D}" type="pres">
      <dgm:prSet presAssocID="{F5D79EB5-256F-41C2-8A60-0F8472484F6E}" presName="parTransOne" presStyleCnt="0"/>
      <dgm:spPr/>
    </dgm:pt>
    <dgm:pt modelId="{57B27297-0B13-46DD-99E9-45899F5E0860}" type="pres">
      <dgm:prSet presAssocID="{F5D79EB5-256F-41C2-8A60-0F8472484F6E}" presName="horzOne" presStyleCnt="0"/>
      <dgm:spPr/>
    </dgm:pt>
    <dgm:pt modelId="{15824BC2-0C4C-4D10-BD8B-7B6FBC480FA7}" type="pres">
      <dgm:prSet presAssocID="{8CEDC347-9211-4C90-80E8-F2F2CBEA3639}" presName="vertTwo" presStyleCnt="0"/>
      <dgm:spPr/>
    </dgm:pt>
    <dgm:pt modelId="{7A50C695-B766-4A3D-9988-0ABE2C0C3EB1}" type="pres">
      <dgm:prSet presAssocID="{8CEDC347-9211-4C90-80E8-F2F2CBEA3639}" presName="txTwo" presStyleLbl="node2" presStyleIdx="2" presStyleCnt="4" custScaleY="60755">
        <dgm:presLayoutVars>
          <dgm:chPref val="3"/>
        </dgm:presLayoutVars>
      </dgm:prSet>
      <dgm:spPr/>
    </dgm:pt>
    <dgm:pt modelId="{2EF50637-DBDA-4335-9A0C-D9704D2F4B87}" type="pres">
      <dgm:prSet presAssocID="{8CEDC347-9211-4C90-80E8-F2F2CBEA3639}" presName="horzTwo" presStyleCnt="0"/>
      <dgm:spPr/>
    </dgm:pt>
    <dgm:pt modelId="{D07F8C19-04B3-4774-9BB0-40ACC7B3275D}" type="pres">
      <dgm:prSet presAssocID="{755941CA-6A98-4C2B-A064-E337754F56FB}" presName="sibSpaceTwo" presStyleCnt="0"/>
      <dgm:spPr/>
    </dgm:pt>
    <dgm:pt modelId="{DB718331-12B8-4E9A-845E-A681F39EED5D}" type="pres">
      <dgm:prSet presAssocID="{3F538213-B0BC-40B4-9010-A58A9D67397B}" presName="vertTwo" presStyleCnt="0"/>
      <dgm:spPr/>
    </dgm:pt>
    <dgm:pt modelId="{15C852D5-BCB1-4D19-A2F3-E5CB319DD224}" type="pres">
      <dgm:prSet presAssocID="{3F538213-B0BC-40B4-9010-A58A9D67397B}" presName="txTwo" presStyleLbl="node2" presStyleIdx="3" presStyleCnt="4" custScaleY="60384">
        <dgm:presLayoutVars>
          <dgm:chPref val="3"/>
        </dgm:presLayoutVars>
      </dgm:prSet>
      <dgm:spPr/>
    </dgm:pt>
    <dgm:pt modelId="{EC20014E-58A8-493C-90D8-08FA8B864CC3}" type="pres">
      <dgm:prSet presAssocID="{3F538213-B0BC-40B4-9010-A58A9D67397B}" presName="horzTwo" presStyleCnt="0"/>
      <dgm:spPr/>
    </dgm:pt>
  </dgm:ptLst>
  <dgm:cxnLst>
    <dgm:cxn modelId="{EC3A5507-44DA-459A-985A-60BF152B2C85}" srcId="{F5D79EB5-256F-41C2-8A60-0F8472484F6E}" destId="{8CEDC347-9211-4C90-80E8-F2F2CBEA3639}" srcOrd="0" destOrd="0" parTransId="{840E86AF-228E-4BE6-BF12-35DAB0A0BF75}" sibTransId="{755941CA-6A98-4C2B-A064-E337754F56FB}"/>
    <dgm:cxn modelId="{0093B60A-CF16-49B9-90AD-686BA8B10A37}" srcId="{571604EF-3BE9-485F-93DE-E767B0298ABC}" destId="{F5D79EB5-256F-41C2-8A60-0F8472484F6E}" srcOrd="2" destOrd="0" parTransId="{939F0DD4-038B-4933-92C3-0F9FEE39D5A5}" sibTransId="{D630E4C9-079C-43EA-9CE1-DC7C155EC1CD}"/>
    <dgm:cxn modelId="{BF2BEC14-C7E6-4F9C-A0C2-54B42AE9AC80}" srcId="{571604EF-3BE9-485F-93DE-E767B0298ABC}" destId="{A265E443-672A-4B17-91DD-1B48E675E68E}" srcOrd="1" destOrd="0" parTransId="{81032CCA-C576-48AE-823E-A44CD1F71D40}" sibTransId="{02956FC1-AA98-40EC-8A86-1982EDDF92F3}"/>
    <dgm:cxn modelId="{047C6526-EDAD-4653-A8BB-147813B0ECEB}" type="presOf" srcId="{A265E443-672A-4B17-91DD-1B48E675E68E}" destId="{5C82031D-C59D-49BC-A997-9DFAF4F6D238}" srcOrd="0" destOrd="0" presId="urn:microsoft.com/office/officeart/2005/8/layout/hierarchy4"/>
    <dgm:cxn modelId="{02503D27-FC20-4FF3-9319-E2290AE22D26}" type="presOf" srcId="{F5D79EB5-256F-41C2-8A60-0F8472484F6E}" destId="{CBF3F311-241A-4244-8E72-444218DFAB54}" srcOrd="0" destOrd="0" presId="urn:microsoft.com/office/officeart/2005/8/layout/hierarchy4"/>
    <dgm:cxn modelId="{E3969927-D1BD-41DC-80D7-5EEE2E78DB3B}" type="presOf" srcId="{8CEDC347-9211-4C90-80E8-F2F2CBEA3639}" destId="{7A50C695-B766-4A3D-9988-0ABE2C0C3EB1}" srcOrd="0" destOrd="0" presId="urn:microsoft.com/office/officeart/2005/8/layout/hierarchy4"/>
    <dgm:cxn modelId="{3A3A7B6A-ACEF-4D3E-B696-98F6A5086442}" type="presOf" srcId="{B439FFCB-7C22-4185-99A3-FE196820D1AE}" destId="{DA1C6FA3-27EA-469F-B252-499376398201}" srcOrd="0" destOrd="0" presId="urn:microsoft.com/office/officeart/2005/8/layout/hierarchy4"/>
    <dgm:cxn modelId="{BFA1547D-DDA5-4E29-86B1-1EFD7DDB6310}" type="presOf" srcId="{67B368F5-D930-4CC5-AC9C-48B489D29B5E}" destId="{A82F83E9-526E-475E-B8DA-0EA8B122BA77}" srcOrd="0" destOrd="0" presId="urn:microsoft.com/office/officeart/2005/8/layout/hierarchy4"/>
    <dgm:cxn modelId="{1E25D483-BB4E-4577-AB8C-FA8B577E4B54}" type="presOf" srcId="{571604EF-3BE9-485F-93DE-E767B0298ABC}" destId="{14D35753-3A34-4247-A0D1-6833D71D52B1}" srcOrd="0" destOrd="0" presId="urn:microsoft.com/office/officeart/2005/8/layout/hierarchy4"/>
    <dgm:cxn modelId="{D10FE083-B158-43F2-A099-5496A0E52974}" srcId="{085C4641-AD72-45C6-8BDD-09544588B3F1}" destId="{67B368F5-D930-4CC5-AC9C-48B489D29B5E}" srcOrd="0" destOrd="0" parTransId="{21BF438D-27D1-4F73-8071-929384B57235}" sibTransId="{13008D9E-0A0F-44A4-AA36-4F58DE87C919}"/>
    <dgm:cxn modelId="{F5CD4595-2F46-42B2-B939-E425C9451140}" srcId="{F5D79EB5-256F-41C2-8A60-0F8472484F6E}" destId="{3F538213-B0BC-40B4-9010-A58A9D67397B}" srcOrd="1" destOrd="0" parTransId="{746AB920-582A-4CA4-BC4A-93C6D5EF08E3}" sibTransId="{EBB57F0A-4459-4450-B11B-815DF1114DD7}"/>
    <dgm:cxn modelId="{87CDBA9A-AF3B-48A0-9CF7-A2EBBD1C76D5}" srcId="{571604EF-3BE9-485F-93DE-E767B0298ABC}" destId="{085C4641-AD72-45C6-8BDD-09544588B3F1}" srcOrd="0" destOrd="0" parTransId="{E17E9595-DF29-47DE-A43E-1E3186AE8977}" sibTransId="{76ABF84D-289D-48B7-9F42-939C2F646EE0}"/>
    <dgm:cxn modelId="{03ECDCA7-6F51-44F6-BC91-C7298DFAB4E7}" srcId="{A265E443-672A-4B17-91DD-1B48E675E68E}" destId="{B439FFCB-7C22-4185-99A3-FE196820D1AE}" srcOrd="0" destOrd="0" parTransId="{88FA99F3-86AB-4C73-BC90-DEC814AD192F}" sibTransId="{EE210F62-9556-49F9-A27A-CE814EBE57BB}"/>
    <dgm:cxn modelId="{FCD17DA8-059A-4388-8D79-6BF05F6ED49E}" type="presOf" srcId="{085C4641-AD72-45C6-8BDD-09544588B3F1}" destId="{EDDFE214-1BDF-4993-B832-763FC89C5A81}" srcOrd="0" destOrd="0" presId="urn:microsoft.com/office/officeart/2005/8/layout/hierarchy4"/>
    <dgm:cxn modelId="{D2EC52E4-AC16-40F9-AAEA-7EEE9EDA4823}" type="presOf" srcId="{3F538213-B0BC-40B4-9010-A58A9D67397B}" destId="{15C852D5-BCB1-4D19-A2F3-E5CB319DD224}" srcOrd="0" destOrd="0" presId="urn:microsoft.com/office/officeart/2005/8/layout/hierarchy4"/>
    <dgm:cxn modelId="{11FB545D-1FCE-404F-82EE-919FDE963BDF}" type="presParOf" srcId="{14D35753-3A34-4247-A0D1-6833D71D52B1}" destId="{F502365C-7EA2-470E-AE07-31C4483CA68B}" srcOrd="0" destOrd="0" presId="urn:microsoft.com/office/officeart/2005/8/layout/hierarchy4"/>
    <dgm:cxn modelId="{82BB592E-5392-411B-8674-A4B1E028B30C}" type="presParOf" srcId="{F502365C-7EA2-470E-AE07-31C4483CA68B}" destId="{EDDFE214-1BDF-4993-B832-763FC89C5A81}" srcOrd="0" destOrd="0" presId="urn:microsoft.com/office/officeart/2005/8/layout/hierarchy4"/>
    <dgm:cxn modelId="{F5F0DA9E-50E2-44F0-86B4-2E2D41FC2F36}" type="presParOf" srcId="{F502365C-7EA2-470E-AE07-31C4483CA68B}" destId="{EB021798-68BD-41BA-B86A-A448C570D667}" srcOrd="1" destOrd="0" presId="urn:microsoft.com/office/officeart/2005/8/layout/hierarchy4"/>
    <dgm:cxn modelId="{411F84E8-83AF-4AF9-871B-0D4BAB0D195F}" type="presParOf" srcId="{F502365C-7EA2-470E-AE07-31C4483CA68B}" destId="{FA9063D6-E6DA-4B0D-B212-E2ABA45B8E3A}" srcOrd="2" destOrd="0" presId="urn:microsoft.com/office/officeart/2005/8/layout/hierarchy4"/>
    <dgm:cxn modelId="{EE229484-5CC3-4325-9FBC-3C1A4AE7D293}" type="presParOf" srcId="{FA9063D6-E6DA-4B0D-B212-E2ABA45B8E3A}" destId="{896A8325-1377-4B5F-8348-F5A6B51FAA8F}" srcOrd="0" destOrd="0" presId="urn:microsoft.com/office/officeart/2005/8/layout/hierarchy4"/>
    <dgm:cxn modelId="{5D17E4B6-0249-408C-8F9B-67CE44657102}" type="presParOf" srcId="{896A8325-1377-4B5F-8348-F5A6B51FAA8F}" destId="{A82F83E9-526E-475E-B8DA-0EA8B122BA77}" srcOrd="0" destOrd="0" presId="urn:microsoft.com/office/officeart/2005/8/layout/hierarchy4"/>
    <dgm:cxn modelId="{4FD5C3C6-0525-4AA1-AF9F-A6551BA09361}" type="presParOf" srcId="{896A8325-1377-4B5F-8348-F5A6B51FAA8F}" destId="{E479C778-B28C-4AD1-B9C2-90B966691840}" srcOrd="1" destOrd="0" presId="urn:microsoft.com/office/officeart/2005/8/layout/hierarchy4"/>
    <dgm:cxn modelId="{E0DC4DD0-C0A1-4297-A986-436C57C7B942}" type="presParOf" srcId="{14D35753-3A34-4247-A0D1-6833D71D52B1}" destId="{255B2891-A805-498E-98C4-859D6B870E83}" srcOrd="1" destOrd="0" presId="urn:microsoft.com/office/officeart/2005/8/layout/hierarchy4"/>
    <dgm:cxn modelId="{02AF498B-7897-4973-A092-428C931C730A}" type="presParOf" srcId="{14D35753-3A34-4247-A0D1-6833D71D52B1}" destId="{6DB3C8A1-0587-4135-AC47-3B4A199C3606}" srcOrd="2" destOrd="0" presId="urn:microsoft.com/office/officeart/2005/8/layout/hierarchy4"/>
    <dgm:cxn modelId="{F130481B-3A64-4200-A842-D6F6508EED6A}" type="presParOf" srcId="{6DB3C8A1-0587-4135-AC47-3B4A199C3606}" destId="{5C82031D-C59D-49BC-A997-9DFAF4F6D238}" srcOrd="0" destOrd="0" presId="urn:microsoft.com/office/officeart/2005/8/layout/hierarchy4"/>
    <dgm:cxn modelId="{913C6772-70DC-4B2F-B24E-3A93A1A603BD}" type="presParOf" srcId="{6DB3C8A1-0587-4135-AC47-3B4A199C3606}" destId="{91CA1C40-24F8-4B99-AD91-36B68817CF05}" srcOrd="1" destOrd="0" presId="urn:microsoft.com/office/officeart/2005/8/layout/hierarchy4"/>
    <dgm:cxn modelId="{988D18E3-9064-4929-9980-DC581A32389E}" type="presParOf" srcId="{6DB3C8A1-0587-4135-AC47-3B4A199C3606}" destId="{A3E19D72-9AC1-48AC-8723-65E03929979B}" srcOrd="2" destOrd="0" presId="urn:microsoft.com/office/officeart/2005/8/layout/hierarchy4"/>
    <dgm:cxn modelId="{32041D0D-99B1-4270-822F-FB40E71757BD}" type="presParOf" srcId="{A3E19D72-9AC1-48AC-8723-65E03929979B}" destId="{C0120AAA-8180-4833-BD50-9B1DDED9DF78}" srcOrd="0" destOrd="0" presId="urn:microsoft.com/office/officeart/2005/8/layout/hierarchy4"/>
    <dgm:cxn modelId="{D4665F18-90D7-494C-B9C8-3F57C238F8E5}" type="presParOf" srcId="{C0120AAA-8180-4833-BD50-9B1DDED9DF78}" destId="{DA1C6FA3-27EA-469F-B252-499376398201}" srcOrd="0" destOrd="0" presId="urn:microsoft.com/office/officeart/2005/8/layout/hierarchy4"/>
    <dgm:cxn modelId="{2974A1A0-5A68-4829-906A-C94E663BBE32}" type="presParOf" srcId="{C0120AAA-8180-4833-BD50-9B1DDED9DF78}" destId="{A7959607-4D22-4C7E-82B9-1A0B840F9119}" srcOrd="1" destOrd="0" presId="urn:microsoft.com/office/officeart/2005/8/layout/hierarchy4"/>
    <dgm:cxn modelId="{6B9E1770-24FB-44A5-91B4-F1CC1751F114}" type="presParOf" srcId="{14D35753-3A34-4247-A0D1-6833D71D52B1}" destId="{79282D02-FE1C-4CFD-9CBA-92C7FE7237E6}" srcOrd="3" destOrd="0" presId="urn:microsoft.com/office/officeart/2005/8/layout/hierarchy4"/>
    <dgm:cxn modelId="{D5E063C9-5E0D-46CD-B57B-7D2060F6474A}" type="presParOf" srcId="{14D35753-3A34-4247-A0D1-6833D71D52B1}" destId="{4A946858-19EA-44DA-A904-3277186F90E3}" srcOrd="4" destOrd="0" presId="urn:microsoft.com/office/officeart/2005/8/layout/hierarchy4"/>
    <dgm:cxn modelId="{2A8CE205-04BF-4A91-9169-1D2AD0D90A23}" type="presParOf" srcId="{4A946858-19EA-44DA-A904-3277186F90E3}" destId="{CBF3F311-241A-4244-8E72-444218DFAB54}" srcOrd="0" destOrd="0" presId="urn:microsoft.com/office/officeart/2005/8/layout/hierarchy4"/>
    <dgm:cxn modelId="{CBD88140-73AB-443B-868C-71031801BD81}" type="presParOf" srcId="{4A946858-19EA-44DA-A904-3277186F90E3}" destId="{DF2F07C5-9F53-4881-AFC0-D2363D4A327D}" srcOrd="1" destOrd="0" presId="urn:microsoft.com/office/officeart/2005/8/layout/hierarchy4"/>
    <dgm:cxn modelId="{441F288F-58E6-4486-BFCB-B3C0247F7213}" type="presParOf" srcId="{4A946858-19EA-44DA-A904-3277186F90E3}" destId="{57B27297-0B13-46DD-99E9-45899F5E0860}" srcOrd="2" destOrd="0" presId="urn:microsoft.com/office/officeart/2005/8/layout/hierarchy4"/>
    <dgm:cxn modelId="{1725ED87-5BD2-472F-B270-87BC618F3AFE}" type="presParOf" srcId="{57B27297-0B13-46DD-99E9-45899F5E0860}" destId="{15824BC2-0C4C-4D10-BD8B-7B6FBC480FA7}" srcOrd="0" destOrd="0" presId="urn:microsoft.com/office/officeart/2005/8/layout/hierarchy4"/>
    <dgm:cxn modelId="{4EFF1D36-32B3-4338-AC3B-38B64B3D6869}" type="presParOf" srcId="{15824BC2-0C4C-4D10-BD8B-7B6FBC480FA7}" destId="{7A50C695-B766-4A3D-9988-0ABE2C0C3EB1}" srcOrd="0" destOrd="0" presId="urn:microsoft.com/office/officeart/2005/8/layout/hierarchy4"/>
    <dgm:cxn modelId="{2B7E7E48-AB12-483B-A1A6-3E5635808F29}" type="presParOf" srcId="{15824BC2-0C4C-4D10-BD8B-7B6FBC480FA7}" destId="{2EF50637-DBDA-4335-9A0C-D9704D2F4B87}" srcOrd="1" destOrd="0" presId="urn:microsoft.com/office/officeart/2005/8/layout/hierarchy4"/>
    <dgm:cxn modelId="{1B8BFF05-6D88-4C5B-A263-86822DA0EE29}" type="presParOf" srcId="{57B27297-0B13-46DD-99E9-45899F5E0860}" destId="{D07F8C19-04B3-4774-9BB0-40ACC7B3275D}" srcOrd="1" destOrd="0" presId="urn:microsoft.com/office/officeart/2005/8/layout/hierarchy4"/>
    <dgm:cxn modelId="{FA42E792-D693-4EFA-9AE6-35F0EAA2DDE9}" type="presParOf" srcId="{57B27297-0B13-46DD-99E9-45899F5E0860}" destId="{DB718331-12B8-4E9A-845E-A681F39EED5D}" srcOrd="2" destOrd="0" presId="urn:microsoft.com/office/officeart/2005/8/layout/hierarchy4"/>
    <dgm:cxn modelId="{3542D21F-9150-4A65-848F-CF7B50507A26}" type="presParOf" srcId="{DB718331-12B8-4E9A-845E-A681F39EED5D}" destId="{15C852D5-BCB1-4D19-A2F3-E5CB319DD224}" srcOrd="0" destOrd="0" presId="urn:microsoft.com/office/officeart/2005/8/layout/hierarchy4"/>
    <dgm:cxn modelId="{F2A0B3DF-A71F-4003-BCD1-44391E9E191E}" type="presParOf" srcId="{DB718331-12B8-4E9A-845E-A681F39EED5D}" destId="{EC20014E-58A8-493C-90D8-08FA8B864CC3}" srcOrd="1" destOrd="0" presId="urn:microsoft.com/office/officeart/2005/8/layout/hierarchy4"/>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4F5E94-1392-4397-9FFD-92D5C395E4A6}"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fr-FR"/>
        </a:p>
      </dgm:t>
    </dgm:pt>
    <dgm:pt modelId="{635C864F-64B8-4E5F-B4B8-46D8E9B21A8C}">
      <dgm:prSet/>
      <dgm:spPr/>
      <dgm:t>
        <a:bodyPr/>
        <a:lstStyle/>
        <a:p>
          <a:pPr>
            <a:lnSpc>
              <a:spcPct val="100000"/>
            </a:lnSpc>
            <a:defRPr cap="all"/>
          </a:pPr>
          <a:r>
            <a:rPr lang="en-US" dirty="0"/>
            <a:t>self-reliance and resilience </a:t>
          </a:r>
          <a:endParaRPr lang="fr-FR" dirty="0"/>
        </a:p>
      </dgm:t>
    </dgm:pt>
    <dgm:pt modelId="{B56D6F9A-154F-414E-A04E-56635E1CD6E8}" type="parTrans" cxnId="{31175BBA-95C6-4108-8771-0F70067A5297}">
      <dgm:prSet/>
      <dgm:spPr/>
      <dgm:t>
        <a:bodyPr/>
        <a:lstStyle/>
        <a:p>
          <a:endParaRPr lang="fr-FR"/>
        </a:p>
      </dgm:t>
    </dgm:pt>
    <dgm:pt modelId="{5EAD01F1-9C8D-45CB-90BB-5DD533A2426E}" type="sibTrans" cxnId="{31175BBA-95C6-4108-8771-0F70067A5297}">
      <dgm:prSet/>
      <dgm:spPr/>
      <dgm:t>
        <a:bodyPr/>
        <a:lstStyle/>
        <a:p>
          <a:endParaRPr lang="fr-FR"/>
        </a:p>
      </dgm:t>
    </dgm:pt>
    <dgm:pt modelId="{DFDDB8A0-D98E-4196-8A03-AD4D31571154}">
      <dgm:prSet/>
      <dgm:spPr/>
      <dgm:t>
        <a:bodyPr/>
        <a:lstStyle/>
        <a:p>
          <a:pPr>
            <a:lnSpc>
              <a:spcPct val="100000"/>
            </a:lnSpc>
            <a:defRPr cap="all"/>
          </a:pPr>
          <a:r>
            <a:rPr lang="en-US"/>
            <a:t>Integrated programming </a:t>
          </a:r>
          <a:endParaRPr lang="fr-FR"/>
        </a:p>
      </dgm:t>
    </dgm:pt>
    <dgm:pt modelId="{C5778052-5313-4B1F-B5AE-173FF4FB16D5}" type="parTrans" cxnId="{9965D054-38F5-4ABC-91AB-08255E7E9E11}">
      <dgm:prSet/>
      <dgm:spPr/>
      <dgm:t>
        <a:bodyPr/>
        <a:lstStyle/>
        <a:p>
          <a:endParaRPr lang="fr-FR"/>
        </a:p>
      </dgm:t>
    </dgm:pt>
    <dgm:pt modelId="{CCDC25AF-FA85-480C-8F64-26D23DDF44F5}" type="sibTrans" cxnId="{9965D054-38F5-4ABC-91AB-08255E7E9E11}">
      <dgm:prSet/>
      <dgm:spPr/>
      <dgm:t>
        <a:bodyPr/>
        <a:lstStyle/>
        <a:p>
          <a:endParaRPr lang="fr-FR"/>
        </a:p>
      </dgm:t>
    </dgm:pt>
    <dgm:pt modelId="{7DA8DA6C-1828-4B16-B27C-155431D445FB}">
      <dgm:prSet/>
      <dgm:spPr/>
      <dgm:t>
        <a:bodyPr/>
        <a:lstStyle/>
        <a:p>
          <a:pPr>
            <a:lnSpc>
              <a:spcPct val="100000"/>
            </a:lnSpc>
            <a:defRPr cap="all"/>
          </a:pPr>
          <a:r>
            <a:rPr lang="en-US"/>
            <a:t>Government-led and whole of society</a:t>
          </a:r>
          <a:endParaRPr lang="fr-FR"/>
        </a:p>
      </dgm:t>
    </dgm:pt>
    <dgm:pt modelId="{E1F7728A-A9A2-461C-ADC0-39A41189A51C}" type="parTrans" cxnId="{0AC175A9-62FB-468E-9579-DA7A541D67E5}">
      <dgm:prSet/>
      <dgm:spPr/>
      <dgm:t>
        <a:bodyPr/>
        <a:lstStyle/>
        <a:p>
          <a:endParaRPr lang="fr-FR"/>
        </a:p>
      </dgm:t>
    </dgm:pt>
    <dgm:pt modelId="{E2A349AF-8A6C-4DBE-9877-2BA7195B4789}" type="sibTrans" cxnId="{0AC175A9-62FB-468E-9579-DA7A541D67E5}">
      <dgm:prSet/>
      <dgm:spPr/>
      <dgm:t>
        <a:bodyPr/>
        <a:lstStyle/>
        <a:p>
          <a:endParaRPr lang="fr-FR"/>
        </a:p>
      </dgm:t>
    </dgm:pt>
    <dgm:pt modelId="{955E3D70-DC34-4C32-8E09-3FEC1BCB7CC8}">
      <dgm:prSet/>
      <dgm:spPr/>
      <dgm:t>
        <a:bodyPr/>
        <a:lstStyle/>
        <a:p>
          <a:pPr>
            <a:lnSpc>
              <a:spcPct val="100000"/>
            </a:lnSpc>
            <a:defRPr cap="all"/>
          </a:pPr>
          <a:r>
            <a:rPr lang="en-US"/>
            <a:t>Engagement of development actors </a:t>
          </a:r>
          <a:endParaRPr lang="fr-FR"/>
        </a:p>
      </dgm:t>
    </dgm:pt>
    <dgm:pt modelId="{14326AB6-D299-4AC9-81D1-3DEF23629C93}" type="parTrans" cxnId="{326898D7-E63B-4A82-AF2F-540DD092FF3B}">
      <dgm:prSet/>
      <dgm:spPr/>
      <dgm:t>
        <a:bodyPr/>
        <a:lstStyle/>
        <a:p>
          <a:endParaRPr lang="fr-FR"/>
        </a:p>
      </dgm:t>
    </dgm:pt>
    <dgm:pt modelId="{07F7EC2F-05DA-4E02-9BD5-A6739B9B0A35}" type="sibTrans" cxnId="{326898D7-E63B-4A82-AF2F-540DD092FF3B}">
      <dgm:prSet/>
      <dgm:spPr/>
      <dgm:t>
        <a:bodyPr/>
        <a:lstStyle/>
        <a:p>
          <a:endParaRPr lang="fr-FR"/>
        </a:p>
      </dgm:t>
    </dgm:pt>
    <dgm:pt modelId="{D90037B0-D6C3-4762-9FCA-C60165808C0C}">
      <dgm:prSet/>
      <dgm:spPr/>
      <dgm:t>
        <a:bodyPr/>
        <a:lstStyle/>
        <a:p>
          <a:pPr>
            <a:lnSpc>
              <a:spcPct val="100000"/>
            </a:lnSpc>
            <a:defRPr cap="all"/>
          </a:pPr>
          <a:r>
            <a:rPr lang="en-US" dirty="0"/>
            <a:t>Long-term planning</a:t>
          </a:r>
          <a:endParaRPr lang="fr-FR" dirty="0"/>
        </a:p>
      </dgm:t>
    </dgm:pt>
    <dgm:pt modelId="{16C441F0-6EBA-4391-9447-A1FB5DEC4015}" type="parTrans" cxnId="{A89E1681-7050-45B5-B734-3A40C8DE38FF}">
      <dgm:prSet/>
      <dgm:spPr/>
      <dgm:t>
        <a:bodyPr/>
        <a:lstStyle/>
        <a:p>
          <a:endParaRPr lang="fr-FR"/>
        </a:p>
      </dgm:t>
    </dgm:pt>
    <dgm:pt modelId="{8BC47385-B27F-42DC-BB64-C9EA49EDCCD7}" type="sibTrans" cxnId="{A89E1681-7050-45B5-B734-3A40C8DE38FF}">
      <dgm:prSet/>
      <dgm:spPr/>
      <dgm:t>
        <a:bodyPr/>
        <a:lstStyle/>
        <a:p>
          <a:endParaRPr lang="fr-FR"/>
        </a:p>
      </dgm:t>
    </dgm:pt>
    <dgm:pt modelId="{2CE370E1-93FD-4ECF-ABB0-85A7BA189F0B}">
      <dgm:prSet/>
      <dgm:spPr/>
      <dgm:t>
        <a:bodyPr/>
        <a:lstStyle/>
        <a:p>
          <a:pPr>
            <a:lnSpc>
              <a:spcPct val="100000"/>
            </a:lnSpc>
            <a:defRPr cap="all"/>
          </a:pPr>
          <a:r>
            <a:rPr lang="en-US" dirty="0"/>
            <a:t>participation of communities</a:t>
          </a:r>
          <a:endParaRPr lang="fr-FR" dirty="0"/>
        </a:p>
      </dgm:t>
    </dgm:pt>
    <dgm:pt modelId="{9CF68B81-9CFB-4BCF-A706-06D45BE111EB}" type="parTrans" cxnId="{E1A704DD-D9AA-4DA7-AA3E-2068358B88B1}">
      <dgm:prSet/>
      <dgm:spPr/>
      <dgm:t>
        <a:bodyPr/>
        <a:lstStyle/>
        <a:p>
          <a:endParaRPr lang="fr-FR"/>
        </a:p>
      </dgm:t>
    </dgm:pt>
    <dgm:pt modelId="{B0160CBC-7AE0-482C-8B46-9480E30FD21B}" type="sibTrans" cxnId="{E1A704DD-D9AA-4DA7-AA3E-2068358B88B1}">
      <dgm:prSet/>
      <dgm:spPr/>
      <dgm:t>
        <a:bodyPr/>
        <a:lstStyle/>
        <a:p>
          <a:endParaRPr lang="fr-FR"/>
        </a:p>
      </dgm:t>
    </dgm:pt>
    <dgm:pt modelId="{E3ECE01A-2E63-4B8E-8C06-9275B467D428}">
      <dgm:prSet/>
      <dgm:spPr/>
      <dgm:t>
        <a:bodyPr/>
        <a:lstStyle/>
        <a:p>
          <a:pPr>
            <a:lnSpc>
              <a:spcPct val="100000"/>
            </a:lnSpc>
            <a:defRPr cap="all"/>
          </a:pPr>
          <a:r>
            <a:rPr lang="fr-FR" dirty="0"/>
            <a:t>Inclusion</a:t>
          </a:r>
          <a:r>
            <a:rPr lang="fr-FR" baseline="0" dirty="0"/>
            <a:t> in national/local </a:t>
          </a:r>
          <a:r>
            <a:rPr lang="fr-FR" baseline="0" dirty="0" err="1"/>
            <a:t>systems</a:t>
          </a:r>
          <a:endParaRPr lang="fr-FR" dirty="0"/>
        </a:p>
      </dgm:t>
    </dgm:pt>
    <dgm:pt modelId="{A05E90A5-39E2-4FAA-90A2-851C74BA678B}" type="parTrans" cxnId="{AFBEF489-10E1-4972-AD56-602CE6B590FD}">
      <dgm:prSet/>
      <dgm:spPr/>
      <dgm:t>
        <a:bodyPr/>
        <a:lstStyle/>
        <a:p>
          <a:endParaRPr lang="fr-FR"/>
        </a:p>
      </dgm:t>
    </dgm:pt>
    <dgm:pt modelId="{C866BB8F-75DC-4891-99F2-69AA0498E044}" type="sibTrans" cxnId="{AFBEF489-10E1-4972-AD56-602CE6B590FD}">
      <dgm:prSet/>
      <dgm:spPr/>
      <dgm:t>
        <a:bodyPr/>
        <a:lstStyle/>
        <a:p>
          <a:endParaRPr lang="fr-FR"/>
        </a:p>
      </dgm:t>
    </dgm:pt>
    <dgm:pt modelId="{7B158905-5CF0-4478-8A1D-29C3BEDD2323}" type="pres">
      <dgm:prSet presAssocID="{CD4F5E94-1392-4397-9FFD-92D5C395E4A6}" presName="root" presStyleCnt="0">
        <dgm:presLayoutVars>
          <dgm:dir/>
          <dgm:resizeHandles val="exact"/>
        </dgm:presLayoutVars>
      </dgm:prSet>
      <dgm:spPr/>
    </dgm:pt>
    <dgm:pt modelId="{C0B85B3D-5842-4007-9C12-391DEE110C45}" type="pres">
      <dgm:prSet presAssocID="{635C864F-64B8-4E5F-B4B8-46D8E9B21A8C}" presName="compNode" presStyleCnt="0"/>
      <dgm:spPr/>
    </dgm:pt>
    <dgm:pt modelId="{A347F6A0-BCB6-431E-9370-1D37809266D4}" type="pres">
      <dgm:prSet presAssocID="{635C864F-64B8-4E5F-B4B8-46D8E9B21A8C}" presName="iconBgRect" presStyleLbl="bgShp" presStyleIdx="0" presStyleCnt="7"/>
      <dgm:spPr>
        <a:solidFill>
          <a:srgbClr val="404040"/>
        </a:solidFill>
      </dgm:spPr>
    </dgm:pt>
    <dgm:pt modelId="{4680201D-81F0-4EFB-8692-853574BB7AED}" type="pres">
      <dgm:prSet presAssocID="{635C864F-64B8-4E5F-B4B8-46D8E9B21A8C}" presName="iconRect" presStyleLbl="node1" presStyleIdx="0" presStyleCnt="7"/>
      <dgm:spPr>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umbbell"/>
        </a:ext>
      </dgm:extLst>
    </dgm:pt>
    <dgm:pt modelId="{16A19AA9-744C-473F-9687-8E17497FEAA7}" type="pres">
      <dgm:prSet presAssocID="{635C864F-64B8-4E5F-B4B8-46D8E9B21A8C}" presName="spaceRect" presStyleCnt="0"/>
      <dgm:spPr/>
    </dgm:pt>
    <dgm:pt modelId="{181EE00C-FB67-4A83-987E-92895D7619A8}" type="pres">
      <dgm:prSet presAssocID="{635C864F-64B8-4E5F-B4B8-46D8E9B21A8C}" presName="textRect" presStyleLbl="revTx" presStyleIdx="0" presStyleCnt="7">
        <dgm:presLayoutVars>
          <dgm:chMax val="1"/>
          <dgm:chPref val="1"/>
        </dgm:presLayoutVars>
      </dgm:prSet>
      <dgm:spPr/>
    </dgm:pt>
    <dgm:pt modelId="{287A6D63-AE1E-4CD1-8DFA-C0E7906DAEB0}" type="pres">
      <dgm:prSet presAssocID="{5EAD01F1-9C8D-45CB-90BB-5DD533A2426E}" presName="sibTrans" presStyleCnt="0"/>
      <dgm:spPr/>
    </dgm:pt>
    <dgm:pt modelId="{09E507B5-E62D-43C5-80E4-9A989D7A5726}" type="pres">
      <dgm:prSet presAssocID="{DFDDB8A0-D98E-4196-8A03-AD4D31571154}" presName="compNode" presStyleCnt="0"/>
      <dgm:spPr/>
    </dgm:pt>
    <dgm:pt modelId="{C2A9186B-C9F4-4EC0-A37C-905730BB2112}" type="pres">
      <dgm:prSet presAssocID="{DFDDB8A0-D98E-4196-8A03-AD4D31571154}" presName="iconBgRect" presStyleLbl="bgShp" presStyleIdx="1" presStyleCnt="7"/>
      <dgm:spPr/>
    </dgm:pt>
    <dgm:pt modelId="{8F7A30E3-3609-491A-8FFD-531F16CBC640}" type="pres">
      <dgm:prSet presAssocID="{DFDDB8A0-D98E-4196-8A03-AD4D31571154}" presName="iconRect" presStyleLbl="node1" presStyleIdx="1" presStyleCnt="7" custLinFactNeighborY="8599"/>
      <dgm:spPr>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752744CF-FD98-497D-8436-40AE958254F3}" type="pres">
      <dgm:prSet presAssocID="{DFDDB8A0-D98E-4196-8A03-AD4D31571154}" presName="spaceRect" presStyleCnt="0"/>
      <dgm:spPr/>
    </dgm:pt>
    <dgm:pt modelId="{EE55F222-CCA9-47B9-B02E-71E87AF87D49}" type="pres">
      <dgm:prSet presAssocID="{DFDDB8A0-D98E-4196-8A03-AD4D31571154}" presName="textRect" presStyleLbl="revTx" presStyleIdx="1" presStyleCnt="7">
        <dgm:presLayoutVars>
          <dgm:chMax val="1"/>
          <dgm:chPref val="1"/>
        </dgm:presLayoutVars>
      </dgm:prSet>
      <dgm:spPr/>
    </dgm:pt>
    <dgm:pt modelId="{17FE8AD3-5F28-4EF2-AD59-8EBD9E3A8C7D}" type="pres">
      <dgm:prSet presAssocID="{CCDC25AF-FA85-480C-8F64-26D23DDF44F5}" presName="sibTrans" presStyleCnt="0"/>
      <dgm:spPr/>
    </dgm:pt>
    <dgm:pt modelId="{F1427D83-E5C8-422E-86B2-AEBD86C408AC}" type="pres">
      <dgm:prSet presAssocID="{7DA8DA6C-1828-4B16-B27C-155431D445FB}" presName="compNode" presStyleCnt="0"/>
      <dgm:spPr/>
    </dgm:pt>
    <dgm:pt modelId="{2BC5A925-9FD6-4E87-BCC1-59D65B14FBB5}" type="pres">
      <dgm:prSet presAssocID="{7DA8DA6C-1828-4B16-B27C-155431D445FB}" presName="iconBgRect" presStyleLbl="bgShp" presStyleIdx="2" presStyleCnt="7"/>
      <dgm:spPr>
        <a:solidFill>
          <a:srgbClr val="BA122B"/>
        </a:solidFill>
      </dgm:spPr>
    </dgm:pt>
    <dgm:pt modelId="{003C80DE-F9FE-4AD4-9AA1-B118B96B405B}" type="pres">
      <dgm:prSet presAssocID="{7DA8DA6C-1828-4B16-B27C-155431D445FB}" presName="iconRect" presStyleLbl="node1" presStyleIdx="2" presStyleCnt="7"/>
      <dgm:spPr>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k"/>
        </a:ext>
      </dgm:extLst>
    </dgm:pt>
    <dgm:pt modelId="{C6124754-D39B-40A4-A89C-66C1EE8A9BE9}" type="pres">
      <dgm:prSet presAssocID="{7DA8DA6C-1828-4B16-B27C-155431D445FB}" presName="spaceRect" presStyleCnt="0"/>
      <dgm:spPr/>
    </dgm:pt>
    <dgm:pt modelId="{711435B2-5BC7-4F2F-9D35-A120ED2EFC83}" type="pres">
      <dgm:prSet presAssocID="{7DA8DA6C-1828-4B16-B27C-155431D445FB}" presName="textRect" presStyleLbl="revTx" presStyleIdx="2" presStyleCnt="7">
        <dgm:presLayoutVars>
          <dgm:chMax val="1"/>
          <dgm:chPref val="1"/>
        </dgm:presLayoutVars>
      </dgm:prSet>
      <dgm:spPr/>
    </dgm:pt>
    <dgm:pt modelId="{3A336C52-9FC3-449F-A1D2-08CC963C08E7}" type="pres">
      <dgm:prSet presAssocID="{E2A349AF-8A6C-4DBE-9877-2BA7195B4789}" presName="sibTrans" presStyleCnt="0"/>
      <dgm:spPr/>
    </dgm:pt>
    <dgm:pt modelId="{E5A78D5E-50DE-4B58-BC07-F301C5C98AA9}" type="pres">
      <dgm:prSet presAssocID="{955E3D70-DC34-4C32-8E09-3FEC1BCB7CC8}" presName="compNode" presStyleCnt="0"/>
      <dgm:spPr/>
    </dgm:pt>
    <dgm:pt modelId="{836045C2-33EC-4D14-9212-4D47680016A4}" type="pres">
      <dgm:prSet presAssocID="{955E3D70-DC34-4C32-8E09-3FEC1BCB7CC8}" presName="iconBgRect" presStyleLbl="bgShp" presStyleIdx="3" presStyleCnt="7"/>
      <dgm:spPr>
        <a:solidFill>
          <a:srgbClr val="E7E6E6"/>
        </a:solidFill>
      </dgm:spPr>
    </dgm:pt>
    <dgm:pt modelId="{D606094F-2D2A-4924-8C88-BE8B03715B2C}" type="pres">
      <dgm:prSet presAssocID="{955E3D70-DC34-4C32-8E09-3FEC1BCB7CC8}"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563963D0-A54C-4E91-9B96-3C6297849D90}" type="pres">
      <dgm:prSet presAssocID="{955E3D70-DC34-4C32-8E09-3FEC1BCB7CC8}" presName="spaceRect" presStyleCnt="0"/>
      <dgm:spPr/>
    </dgm:pt>
    <dgm:pt modelId="{B1B82C01-4286-4D03-93F2-C805436E05D6}" type="pres">
      <dgm:prSet presAssocID="{955E3D70-DC34-4C32-8E09-3FEC1BCB7CC8}" presName="textRect" presStyleLbl="revTx" presStyleIdx="3" presStyleCnt="7">
        <dgm:presLayoutVars>
          <dgm:chMax val="1"/>
          <dgm:chPref val="1"/>
        </dgm:presLayoutVars>
      </dgm:prSet>
      <dgm:spPr/>
    </dgm:pt>
    <dgm:pt modelId="{9FC5BEB0-9FB0-4D44-9714-04092E90CC86}" type="pres">
      <dgm:prSet presAssocID="{07F7EC2F-05DA-4E02-9BD5-A6739B9B0A35}" presName="sibTrans" presStyleCnt="0"/>
      <dgm:spPr/>
    </dgm:pt>
    <dgm:pt modelId="{295361FC-4EE5-46B6-A589-05BF075E6ECB}" type="pres">
      <dgm:prSet presAssocID="{D90037B0-D6C3-4762-9FCA-C60165808C0C}" presName="compNode" presStyleCnt="0"/>
      <dgm:spPr/>
    </dgm:pt>
    <dgm:pt modelId="{0AE6130E-E2AD-451B-9A60-67E566221E38}" type="pres">
      <dgm:prSet presAssocID="{D90037B0-D6C3-4762-9FCA-C60165808C0C}" presName="iconBgRect" presStyleLbl="bgShp" presStyleIdx="4" presStyleCnt="7" custLinFactNeighborX="-9471" custLinFactNeighborY="-8280"/>
      <dgm:spPr>
        <a:solidFill>
          <a:srgbClr val="E7E6E6"/>
        </a:solidFill>
      </dgm:spPr>
    </dgm:pt>
    <dgm:pt modelId="{1D756C33-3528-49A6-9862-640827DA6632}" type="pres">
      <dgm:prSet presAssocID="{D90037B0-D6C3-4762-9FCA-C60165808C0C}" presName="iconRect" presStyleLbl="node1" presStyleIdx="4" presStyleCnt="7" custLinFactNeighborX="-21374" custLinFactNeighborY="-14431"/>
      <dgm:spPr>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pt>
    <dgm:pt modelId="{280E5CF8-9D59-40E2-A391-B3BF0C04B374}" type="pres">
      <dgm:prSet presAssocID="{D90037B0-D6C3-4762-9FCA-C60165808C0C}" presName="spaceRect" presStyleCnt="0"/>
      <dgm:spPr/>
    </dgm:pt>
    <dgm:pt modelId="{9373F318-2F6F-4DF4-89D4-E72A6BFD9E57}" type="pres">
      <dgm:prSet presAssocID="{D90037B0-D6C3-4762-9FCA-C60165808C0C}" presName="textRect" presStyleLbl="revTx" presStyleIdx="4" presStyleCnt="7" custScaleX="104100" custScaleY="91643" custLinFactNeighborX="-10585" custLinFactNeighborY="-33157">
        <dgm:presLayoutVars>
          <dgm:chMax val="1"/>
          <dgm:chPref val="1"/>
        </dgm:presLayoutVars>
      </dgm:prSet>
      <dgm:spPr/>
    </dgm:pt>
    <dgm:pt modelId="{45D7003A-78D4-4C3D-8137-94633629201E}" type="pres">
      <dgm:prSet presAssocID="{8BC47385-B27F-42DC-BB64-C9EA49EDCCD7}" presName="sibTrans" presStyleCnt="0"/>
      <dgm:spPr/>
    </dgm:pt>
    <dgm:pt modelId="{C48E3286-29D6-4397-8060-951C11DE24A7}" type="pres">
      <dgm:prSet presAssocID="{2CE370E1-93FD-4ECF-ABB0-85A7BA189F0B}" presName="compNode" presStyleCnt="0"/>
      <dgm:spPr/>
    </dgm:pt>
    <dgm:pt modelId="{31B08C33-27F9-4810-8AE7-3E3A564ED8B9}" type="pres">
      <dgm:prSet presAssocID="{2CE370E1-93FD-4ECF-ABB0-85A7BA189F0B}" presName="iconBgRect" presStyleLbl="bgShp" presStyleIdx="5" presStyleCnt="7" custLinFactNeighborX="-2464" custLinFactNeighborY="-8280"/>
      <dgm:spPr>
        <a:solidFill>
          <a:srgbClr val="404040"/>
        </a:solidFill>
      </dgm:spPr>
    </dgm:pt>
    <dgm:pt modelId="{F12F936A-28CB-4D58-A564-4569BF208C5B}" type="pres">
      <dgm:prSet presAssocID="{2CE370E1-93FD-4ECF-ABB0-85A7BA189F0B}" presName="iconRect" presStyleLbl="node1" presStyleIdx="5" presStyleCnt="7" custLinFactNeighborX="-11112" custLinFactNeighborY="-12335"/>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onnections"/>
        </a:ext>
      </dgm:extLst>
    </dgm:pt>
    <dgm:pt modelId="{F413630C-322C-47F1-ABE7-3E9312E72C1B}" type="pres">
      <dgm:prSet presAssocID="{2CE370E1-93FD-4ECF-ABB0-85A7BA189F0B}" presName="spaceRect" presStyleCnt="0"/>
      <dgm:spPr/>
    </dgm:pt>
    <dgm:pt modelId="{9C7EB8C3-E8AC-44B9-8079-8A87A8E04341}" type="pres">
      <dgm:prSet presAssocID="{2CE370E1-93FD-4ECF-ABB0-85A7BA189F0B}" presName="textRect" presStyleLbl="revTx" presStyleIdx="5" presStyleCnt="7" custLinFactNeighborX="-1124" custLinFactNeighborY="-31068">
        <dgm:presLayoutVars>
          <dgm:chMax val="1"/>
          <dgm:chPref val="1"/>
        </dgm:presLayoutVars>
      </dgm:prSet>
      <dgm:spPr/>
    </dgm:pt>
    <dgm:pt modelId="{D0A7AACA-56CA-448E-8604-0947FB8A1A3E}" type="pres">
      <dgm:prSet presAssocID="{B0160CBC-7AE0-482C-8B46-9480E30FD21B}" presName="sibTrans" presStyleCnt="0"/>
      <dgm:spPr/>
    </dgm:pt>
    <dgm:pt modelId="{BBBE3E9C-539B-4681-9605-EA76CAB959CB}" type="pres">
      <dgm:prSet presAssocID="{E3ECE01A-2E63-4B8E-8C06-9275B467D428}" presName="compNode" presStyleCnt="0"/>
      <dgm:spPr/>
    </dgm:pt>
    <dgm:pt modelId="{4EBBED9E-BC54-403F-AB9E-0309956E13A9}" type="pres">
      <dgm:prSet presAssocID="{E3ECE01A-2E63-4B8E-8C06-9275B467D428}" presName="iconBgRect" presStyleLbl="bgShp" presStyleIdx="6" presStyleCnt="7" custLinFactNeighborX="18046" custLinFactNeighborY="-8280"/>
      <dgm:spPr/>
    </dgm:pt>
    <dgm:pt modelId="{FCD9AF08-5083-4F60-B5DF-957BA80F1A7F}" type="pres">
      <dgm:prSet presAssocID="{E3ECE01A-2E63-4B8E-8C06-9275B467D428}" presName="iconRect" presStyleLbl="node1" presStyleIdx="6" presStyleCnt="7" custLinFactNeighborX="27258" custLinFactNeighborY="-25161"/>
      <dgm:spPr>
        <a:blipFill dpi="0" rotWithShape="1">
          <a:blip xmlns:r="http://schemas.openxmlformats.org/officeDocument/2006/relationships" r:embed="rId13" cstate="hq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Schoolhouse"/>
        </a:ext>
      </dgm:extLst>
    </dgm:pt>
    <dgm:pt modelId="{880069C8-84BC-4B0B-AD4A-37BD66ABB892}" type="pres">
      <dgm:prSet presAssocID="{E3ECE01A-2E63-4B8E-8C06-9275B467D428}" presName="spaceRect" presStyleCnt="0"/>
      <dgm:spPr/>
    </dgm:pt>
    <dgm:pt modelId="{FA237479-9A0A-4628-8FB9-7B849C42837A}" type="pres">
      <dgm:prSet presAssocID="{E3ECE01A-2E63-4B8E-8C06-9275B467D428}" presName="textRect" presStyleLbl="revTx" presStyleIdx="6" presStyleCnt="7" custLinFactNeighborX="13553" custLinFactNeighborY="-45745">
        <dgm:presLayoutVars>
          <dgm:chMax val="1"/>
          <dgm:chPref val="1"/>
        </dgm:presLayoutVars>
      </dgm:prSet>
      <dgm:spPr/>
    </dgm:pt>
  </dgm:ptLst>
  <dgm:cxnLst>
    <dgm:cxn modelId="{3010DA10-EAA0-445E-B3EA-68991AA0AFDA}" type="presOf" srcId="{D90037B0-D6C3-4762-9FCA-C60165808C0C}" destId="{9373F318-2F6F-4DF4-89D4-E72A6BFD9E57}" srcOrd="0" destOrd="0" presId="urn:microsoft.com/office/officeart/2018/5/layout/IconCircleLabelList"/>
    <dgm:cxn modelId="{62FDD329-38E6-4577-A5BE-C29955F4F56B}" type="presOf" srcId="{2CE370E1-93FD-4ECF-ABB0-85A7BA189F0B}" destId="{9C7EB8C3-E8AC-44B9-8079-8A87A8E04341}" srcOrd="0" destOrd="0" presId="urn:microsoft.com/office/officeart/2018/5/layout/IconCircleLabelList"/>
    <dgm:cxn modelId="{FEADFB5C-1A0A-4493-9F25-64DF27DD630A}" type="presOf" srcId="{CD4F5E94-1392-4397-9FFD-92D5C395E4A6}" destId="{7B158905-5CF0-4478-8A1D-29C3BEDD2323}" srcOrd="0" destOrd="0" presId="urn:microsoft.com/office/officeart/2018/5/layout/IconCircleLabelList"/>
    <dgm:cxn modelId="{11787E60-977D-4151-9E98-26CCA6AE1DE4}" type="presOf" srcId="{955E3D70-DC34-4C32-8E09-3FEC1BCB7CC8}" destId="{B1B82C01-4286-4D03-93F2-C805436E05D6}" srcOrd="0" destOrd="0" presId="urn:microsoft.com/office/officeart/2018/5/layout/IconCircleLabelList"/>
    <dgm:cxn modelId="{3EA3B86E-3843-4888-B38E-EBA6B0C07299}" type="presOf" srcId="{E3ECE01A-2E63-4B8E-8C06-9275B467D428}" destId="{FA237479-9A0A-4628-8FB9-7B849C42837A}" srcOrd="0" destOrd="0" presId="urn:microsoft.com/office/officeart/2018/5/layout/IconCircleLabelList"/>
    <dgm:cxn modelId="{9965D054-38F5-4ABC-91AB-08255E7E9E11}" srcId="{CD4F5E94-1392-4397-9FFD-92D5C395E4A6}" destId="{DFDDB8A0-D98E-4196-8A03-AD4D31571154}" srcOrd="1" destOrd="0" parTransId="{C5778052-5313-4B1F-B5AE-173FF4FB16D5}" sibTransId="{CCDC25AF-FA85-480C-8F64-26D23DDF44F5}"/>
    <dgm:cxn modelId="{A89E1681-7050-45B5-B734-3A40C8DE38FF}" srcId="{CD4F5E94-1392-4397-9FFD-92D5C395E4A6}" destId="{D90037B0-D6C3-4762-9FCA-C60165808C0C}" srcOrd="4" destOrd="0" parTransId="{16C441F0-6EBA-4391-9447-A1FB5DEC4015}" sibTransId="{8BC47385-B27F-42DC-BB64-C9EA49EDCCD7}"/>
    <dgm:cxn modelId="{AFBEF489-10E1-4972-AD56-602CE6B590FD}" srcId="{CD4F5E94-1392-4397-9FFD-92D5C395E4A6}" destId="{E3ECE01A-2E63-4B8E-8C06-9275B467D428}" srcOrd="6" destOrd="0" parTransId="{A05E90A5-39E2-4FAA-90A2-851C74BA678B}" sibTransId="{C866BB8F-75DC-4891-99F2-69AA0498E044}"/>
    <dgm:cxn modelId="{A12162A8-4359-42A8-8A34-3D142857F33E}" type="presOf" srcId="{7DA8DA6C-1828-4B16-B27C-155431D445FB}" destId="{711435B2-5BC7-4F2F-9D35-A120ED2EFC83}" srcOrd="0" destOrd="0" presId="urn:microsoft.com/office/officeart/2018/5/layout/IconCircleLabelList"/>
    <dgm:cxn modelId="{0AC175A9-62FB-468E-9579-DA7A541D67E5}" srcId="{CD4F5E94-1392-4397-9FFD-92D5C395E4A6}" destId="{7DA8DA6C-1828-4B16-B27C-155431D445FB}" srcOrd="2" destOrd="0" parTransId="{E1F7728A-A9A2-461C-ADC0-39A41189A51C}" sibTransId="{E2A349AF-8A6C-4DBE-9877-2BA7195B4789}"/>
    <dgm:cxn modelId="{31175BBA-95C6-4108-8771-0F70067A5297}" srcId="{CD4F5E94-1392-4397-9FFD-92D5C395E4A6}" destId="{635C864F-64B8-4E5F-B4B8-46D8E9B21A8C}" srcOrd="0" destOrd="0" parTransId="{B56D6F9A-154F-414E-A04E-56635E1CD6E8}" sibTransId="{5EAD01F1-9C8D-45CB-90BB-5DD533A2426E}"/>
    <dgm:cxn modelId="{82A903C6-FF68-4CF1-9DF6-7D410823418C}" type="presOf" srcId="{635C864F-64B8-4E5F-B4B8-46D8E9B21A8C}" destId="{181EE00C-FB67-4A83-987E-92895D7619A8}" srcOrd="0" destOrd="0" presId="urn:microsoft.com/office/officeart/2018/5/layout/IconCircleLabelList"/>
    <dgm:cxn modelId="{B1D52FCA-F6EC-4ED9-9B8B-CB48609EC0CA}" type="presOf" srcId="{DFDDB8A0-D98E-4196-8A03-AD4D31571154}" destId="{EE55F222-CCA9-47B9-B02E-71E87AF87D49}" srcOrd="0" destOrd="0" presId="urn:microsoft.com/office/officeart/2018/5/layout/IconCircleLabelList"/>
    <dgm:cxn modelId="{326898D7-E63B-4A82-AF2F-540DD092FF3B}" srcId="{CD4F5E94-1392-4397-9FFD-92D5C395E4A6}" destId="{955E3D70-DC34-4C32-8E09-3FEC1BCB7CC8}" srcOrd="3" destOrd="0" parTransId="{14326AB6-D299-4AC9-81D1-3DEF23629C93}" sibTransId="{07F7EC2F-05DA-4E02-9BD5-A6739B9B0A35}"/>
    <dgm:cxn modelId="{E1A704DD-D9AA-4DA7-AA3E-2068358B88B1}" srcId="{CD4F5E94-1392-4397-9FFD-92D5C395E4A6}" destId="{2CE370E1-93FD-4ECF-ABB0-85A7BA189F0B}" srcOrd="5" destOrd="0" parTransId="{9CF68B81-9CFB-4BCF-A706-06D45BE111EB}" sibTransId="{B0160CBC-7AE0-482C-8B46-9480E30FD21B}"/>
    <dgm:cxn modelId="{DA15D868-2DD0-4992-B123-E25699CC30BB}" type="presParOf" srcId="{7B158905-5CF0-4478-8A1D-29C3BEDD2323}" destId="{C0B85B3D-5842-4007-9C12-391DEE110C45}" srcOrd="0" destOrd="0" presId="urn:microsoft.com/office/officeart/2018/5/layout/IconCircleLabelList"/>
    <dgm:cxn modelId="{DA864782-B7CB-4981-959A-0C04C67E61F9}" type="presParOf" srcId="{C0B85B3D-5842-4007-9C12-391DEE110C45}" destId="{A347F6A0-BCB6-431E-9370-1D37809266D4}" srcOrd="0" destOrd="0" presId="urn:microsoft.com/office/officeart/2018/5/layout/IconCircleLabelList"/>
    <dgm:cxn modelId="{F4C9C7FB-1757-4ED9-AE11-569BB9180F88}" type="presParOf" srcId="{C0B85B3D-5842-4007-9C12-391DEE110C45}" destId="{4680201D-81F0-4EFB-8692-853574BB7AED}" srcOrd="1" destOrd="0" presId="urn:microsoft.com/office/officeart/2018/5/layout/IconCircleLabelList"/>
    <dgm:cxn modelId="{BC719981-99D3-4784-ADD1-AE6738B4E0B1}" type="presParOf" srcId="{C0B85B3D-5842-4007-9C12-391DEE110C45}" destId="{16A19AA9-744C-473F-9687-8E17497FEAA7}" srcOrd="2" destOrd="0" presId="urn:microsoft.com/office/officeart/2018/5/layout/IconCircleLabelList"/>
    <dgm:cxn modelId="{5A3FB98E-18DD-4211-AB1E-5F6C90BC8145}" type="presParOf" srcId="{C0B85B3D-5842-4007-9C12-391DEE110C45}" destId="{181EE00C-FB67-4A83-987E-92895D7619A8}" srcOrd="3" destOrd="0" presId="urn:microsoft.com/office/officeart/2018/5/layout/IconCircleLabelList"/>
    <dgm:cxn modelId="{BC0C9D4F-9775-47C8-876B-03AE503C2051}" type="presParOf" srcId="{7B158905-5CF0-4478-8A1D-29C3BEDD2323}" destId="{287A6D63-AE1E-4CD1-8DFA-C0E7906DAEB0}" srcOrd="1" destOrd="0" presId="urn:microsoft.com/office/officeart/2018/5/layout/IconCircleLabelList"/>
    <dgm:cxn modelId="{535BC0C1-427B-46D3-89FA-8B87551DD286}" type="presParOf" srcId="{7B158905-5CF0-4478-8A1D-29C3BEDD2323}" destId="{09E507B5-E62D-43C5-80E4-9A989D7A5726}" srcOrd="2" destOrd="0" presId="urn:microsoft.com/office/officeart/2018/5/layout/IconCircleLabelList"/>
    <dgm:cxn modelId="{5BE8E9B9-ECA3-49B7-AB79-E05B68B7179B}" type="presParOf" srcId="{09E507B5-E62D-43C5-80E4-9A989D7A5726}" destId="{C2A9186B-C9F4-4EC0-A37C-905730BB2112}" srcOrd="0" destOrd="0" presId="urn:microsoft.com/office/officeart/2018/5/layout/IconCircleLabelList"/>
    <dgm:cxn modelId="{261A7A52-C198-4D4A-B5BE-9E1585D76CE4}" type="presParOf" srcId="{09E507B5-E62D-43C5-80E4-9A989D7A5726}" destId="{8F7A30E3-3609-491A-8FFD-531F16CBC640}" srcOrd="1" destOrd="0" presId="urn:microsoft.com/office/officeart/2018/5/layout/IconCircleLabelList"/>
    <dgm:cxn modelId="{A0B2274C-3460-4AB1-B550-B10A43955993}" type="presParOf" srcId="{09E507B5-E62D-43C5-80E4-9A989D7A5726}" destId="{752744CF-FD98-497D-8436-40AE958254F3}" srcOrd="2" destOrd="0" presId="urn:microsoft.com/office/officeart/2018/5/layout/IconCircleLabelList"/>
    <dgm:cxn modelId="{D8551622-2EE6-44A2-B289-5B1B51B3D14D}" type="presParOf" srcId="{09E507B5-E62D-43C5-80E4-9A989D7A5726}" destId="{EE55F222-CCA9-47B9-B02E-71E87AF87D49}" srcOrd="3" destOrd="0" presId="urn:microsoft.com/office/officeart/2018/5/layout/IconCircleLabelList"/>
    <dgm:cxn modelId="{07CC7A90-265A-4479-A965-5E48D1DD0987}" type="presParOf" srcId="{7B158905-5CF0-4478-8A1D-29C3BEDD2323}" destId="{17FE8AD3-5F28-4EF2-AD59-8EBD9E3A8C7D}" srcOrd="3" destOrd="0" presId="urn:microsoft.com/office/officeart/2018/5/layout/IconCircleLabelList"/>
    <dgm:cxn modelId="{6C24CAA3-A7B3-460A-897B-80CB97342896}" type="presParOf" srcId="{7B158905-5CF0-4478-8A1D-29C3BEDD2323}" destId="{F1427D83-E5C8-422E-86B2-AEBD86C408AC}" srcOrd="4" destOrd="0" presId="urn:microsoft.com/office/officeart/2018/5/layout/IconCircleLabelList"/>
    <dgm:cxn modelId="{A261004A-2D0E-43DD-A89C-27B21C9B4481}" type="presParOf" srcId="{F1427D83-E5C8-422E-86B2-AEBD86C408AC}" destId="{2BC5A925-9FD6-4E87-BCC1-59D65B14FBB5}" srcOrd="0" destOrd="0" presId="urn:microsoft.com/office/officeart/2018/5/layout/IconCircleLabelList"/>
    <dgm:cxn modelId="{0316707D-FB87-462C-9CFC-DD2A5AD29031}" type="presParOf" srcId="{F1427D83-E5C8-422E-86B2-AEBD86C408AC}" destId="{003C80DE-F9FE-4AD4-9AA1-B118B96B405B}" srcOrd="1" destOrd="0" presId="urn:microsoft.com/office/officeart/2018/5/layout/IconCircleLabelList"/>
    <dgm:cxn modelId="{55D903D7-3B5F-4ECD-924E-E6956E99AC35}" type="presParOf" srcId="{F1427D83-E5C8-422E-86B2-AEBD86C408AC}" destId="{C6124754-D39B-40A4-A89C-66C1EE8A9BE9}" srcOrd="2" destOrd="0" presId="urn:microsoft.com/office/officeart/2018/5/layout/IconCircleLabelList"/>
    <dgm:cxn modelId="{17C91E9B-FBA0-47A9-B6C0-4B74CEC6364D}" type="presParOf" srcId="{F1427D83-E5C8-422E-86B2-AEBD86C408AC}" destId="{711435B2-5BC7-4F2F-9D35-A120ED2EFC83}" srcOrd="3" destOrd="0" presId="urn:microsoft.com/office/officeart/2018/5/layout/IconCircleLabelList"/>
    <dgm:cxn modelId="{E8485DED-CFFA-4E71-8FB6-211F43EF3BB9}" type="presParOf" srcId="{7B158905-5CF0-4478-8A1D-29C3BEDD2323}" destId="{3A336C52-9FC3-449F-A1D2-08CC963C08E7}" srcOrd="5" destOrd="0" presId="urn:microsoft.com/office/officeart/2018/5/layout/IconCircleLabelList"/>
    <dgm:cxn modelId="{A3184F99-9C91-4CE8-97F8-524C1BF1567E}" type="presParOf" srcId="{7B158905-5CF0-4478-8A1D-29C3BEDD2323}" destId="{E5A78D5E-50DE-4B58-BC07-F301C5C98AA9}" srcOrd="6" destOrd="0" presId="urn:microsoft.com/office/officeart/2018/5/layout/IconCircleLabelList"/>
    <dgm:cxn modelId="{6848F29D-2D44-4087-9488-3AFADD4DCA1D}" type="presParOf" srcId="{E5A78D5E-50DE-4B58-BC07-F301C5C98AA9}" destId="{836045C2-33EC-4D14-9212-4D47680016A4}" srcOrd="0" destOrd="0" presId="urn:microsoft.com/office/officeart/2018/5/layout/IconCircleLabelList"/>
    <dgm:cxn modelId="{1F8DD562-75F8-4FA3-A848-D437791D387C}" type="presParOf" srcId="{E5A78D5E-50DE-4B58-BC07-F301C5C98AA9}" destId="{D606094F-2D2A-4924-8C88-BE8B03715B2C}" srcOrd="1" destOrd="0" presId="urn:microsoft.com/office/officeart/2018/5/layout/IconCircleLabelList"/>
    <dgm:cxn modelId="{6927D26D-82A4-4B1C-A90F-E139436E90DA}" type="presParOf" srcId="{E5A78D5E-50DE-4B58-BC07-F301C5C98AA9}" destId="{563963D0-A54C-4E91-9B96-3C6297849D90}" srcOrd="2" destOrd="0" presId="urn:microsoft.com/office/officeart/2018/5/layout/IconCircleLabelList"/>
    <dgm:cxn modelId="{97E32033-5E04-4D5A-A040-E5EEBB518768}" type="presParOf" srcId="{E5A78D5E-50DE-4B58-BC07-F301C5C98AA9}" destId="{B1B82C01-4286-4D03-93F2-C805436E05D6}" srcOrd="3" destOrd="0" presId="urn:microsoft.com/office/officeart/2018/5/layout/IconCircleLabelList"/>
    <dgm:cxn modelId="{52A56156-F9F7-457B-B96E-F2944A85BB4F}" type="presParOf" srcId="{7B158905-5CF0-4478-8A1D-29C3BEDD2323}" destId="{9FC5BEB0-9FB0-4D44-9714-04092E90CC86}" srcOrd="7" destOrd="0" presId="urn:microsoft.com/office/officeart/2018/5/layout/IconCircleLabelList"/>
    <dgm:cxn modelId="{35629681-C6A4-48BF-B291-382D61399EA4}" type="presParOf" srcId="{7B158905-5CF0-4478-8A1D-29C3BEDD2323}" destId="{295361FC-4EE5-46B6-A589-05BF075E6ECB}" srcOrd="8" destOrd="0" presId="urn:microsoft.com/office/officeart/2018/5/layout/IconCircleLabelList"/>
    <dgm:cxn modelId="{BD2A6DA5-14C3-48FD-AC71-B5EB4F71F65E}" type="presParOf" srcId="{295361FC-4EE5-46B6-A589-05BF075E6ECB}" destId="{0AE6130E-E2AD-451B-9A60-67E566221E38}" srcOrd="0" destOrd="0" presId="urn:microsoft.com/office/officeart/2018/5/layout/IconCircleLabelList"/>
    <dgm:cxn modelId="{49198AD5-E8EC-42E1-8993-5968E9AD43BF}" type="presParOf" srcId="{295361FC-4EE5-46B6-A589-05BF075E6ECB}" destId="{1D756C33-3528-49A6-9862-640827DA6632}" srcOrd="1" destOrd="0" presId="urn:microsoft.com/office/officeart/2018/5/layout/IconCircleLabelList"/>
    <dgm:cxn modelId="{3146F2A2-0B15-478F-B55A-AD67AE416EB7}" type="presParOf" srcId="{295361FC-4EE5-46B6-A589-05BF075E6ECB}" destId="{280E5CF8-9D59-40E2-A391-B3BF0C04B374}" srcOrd="2" destOrd="0" presId="urn:microsoft.com/office/officeart/2018/5/layout/IconCircleLabelList"/>
    <dgm:cxn modelId="{F222BE2E-0D7A-4642-9AC9-09DDA0B06C4E}" type="presParOf" srcId="{295361FC-4EE5-46B6-A589-05BF075E6ECB}" destId="{9373F318-2F6F-4DF4-89D4-E72A6BFD9E57}" srcOrd="3" destOrd="0" presId="urn:microsoft.com/office/officeart/2018/5/layout/IconCircleLabelList"/>
    <dgm:cxn modelId="{93A7529F-C012-4304-9BA7-29E932C5F1D8}" type="presParOf" srcId="{7B158905-5CF0-4478-8A1D-29C3BEDD2323}" destId="{45D7003A-78D4-4C3D-8137-94633629201E}" srcOrd="9" destOrd="0" presId="urn:microsoft.com/office/officeart/2018/5/layout/IconCircleLabelList"/>
    <dgm:cxn modelId="{8D76D666-D7F3-416C-9CE6-8BEBA0573F83}" type="presParOf" srcId="{7B158905-5CF0-4478-8A1D-29C3BEDD2323}" destId="{C48E3286-29D6-4397-8060-951C11DE24A7}" srcOrd="10" destOrd="0" presId="urn:microsoft.com/office/officeart/2018/5/layout/IconCircleLabelList"/>
    <dgm:cxn modelId="{F0EBC102-E5F9-4BA0-B282-BA8409ADF354}" type="presParOf" srcId="{C48E3286-29D6-4397-8060-951C11DE24A7}" destId="{31B08C33-27F9-4810-8AE7-3E3A564ED8B9}" srcOrd="0" destOrd="0" presId="urn:microsoft.com/office/officeart/2018/5/layout/IconCircleLabelList"/>
    <dgm:cxn modelId="{584CDDEE-7BA4-4805-A8AE-9846567B7687}" type="presParOf" srcId="{C48E3286-29D6-4397-8060-951C11DE24A7}" destId="{F12F936A-28CB-4D58-A564-4569BF208C5B}" srcOrd="1" destOrd="0" presId="urn:microsoft.com/office/officeart/2018/5/layout/IconCircleLabelList"/>
    <dgm:cxn modelId="{0830A026-861B-4BF1-AF3E-D57152C6B1DD}" type="presParOf" srcId="{C48E3286-29D6-4397-8060-951C11DE24A7}" destId="{F413630C-322C-47F1-ABE7-3E9312E72C1B}" srcOrd="2" destOrd="0" presId="urn:microsoft.com/office/officeart/2018/5/layout/IconCircleLabelList"/>
    <dgm:cxn modelId="{816D7645-A8BD-489C-AFAE-B0162A259D8A}" type="presParOf" srcId="{C48E3286-29D6-4397-8060-951C11DE24A7}" destId="{9C7EB8C3-E8AC-44B9-8079-8A87A8E04341}" srcOrd="3" destOrd="0" presId="urn:microsoft.com/office/officeart/2018/5/layout/IconCircleLabelList"/>
    <dgm:cxn modelId="{149A29B2-41CE-41CF-9A93-E78C2D0B3443}" type="presParOf" srcId="{7B158905-5CF0-4478-8A1D-29C3BEDD2323}" destId="{D0A7AACA-56CA-448E-8604-0947FB8A1A3E}" srcOrd="11" destOrd="0" presId="urn:microsoft.com/office/officeart/2018/5/layout/IconCircleLabelList"/>
    <dgm:cxn modelId="{5A54EA80-DBCC-40F8-8A9D-2CCC08F86364}" type="presParOf" srcId="{7B158905-5CF0-4478-8A1D-29C3BEDD2323}" destId="{BBBE3E9C-539B-4681-9605-EA76CAB959CB}" srcOrd="12" destOrd="0" presId="urn:microsoft.com/office/officeart/2018/5/layout/IconCircleLabelList"/>
    <dgm:cxn modelId="{3223050B-E277-45F5-9212-BB9B3FF76B94}" type="presParOf" srcId="{BBBE3E9C-539B-4681-9605-EA76CAB959CB}" destId="{4EBBED9E-BC54-403F-AB9E-0309956E13A9}" srcOrd="0" destOrd="0" presId="urn:microsoft.com/office/officeart/2018/5/layout/IconCircleLabelList"/>
    <dgm:cxn modelId="{E49B926B-4058-4DA5-AA6F-9621D0611ABB}" type="presParOf" srcId="{BBBE3E9C-539B-4681-9605-EA76CAB959CB}" destId="{FCD9AF08-5083-4F60-B5DF-957BA80F1A7F}" srcOrd="1" destOrd="0" presId="urn:microsoft.com/office/officeart/2018/5/layout/IconCircleLabelList"/>
    <dgm:cxn modelId="{AC6744FE-11DE-4D12-93F6-D0BDEC84C556}" type="presParOf" srcId="{BBBE3E9C-539B-4681-9605-EA76CAB959CB}" destId="{880069C8-84BC-4B0B-AD4A-37BD66ABB892}" srcOrd="2" destOrd="0" presId="urn:microsoft.com/office/officeart/2018/5/layout/IconCircleLabelList"/>
    <dgm:cxn modelId="{CE0E0611-2AB7-45E6-8B5B-1B2AE4329C09}" type="presParOf" srcId="{BBBE3E9C-539B-4681-9605-EA76CAB959CB}" destId="{FA237479-9A0A-4628-8FB9-7B849C42837A}"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DFE214-1BDF-4993-B832-763FC89C5A81}">
      <dsp:nvSpPr>
        <dsp:cNvPr id="0" name=""/>
        <dsp:cNvSpPr/>
      </dsp:nvSpPr>
      <dsp:spPr>
        <a:xfrm>
          <a:off x="31699" y="191573"/>
          <a:ext cx="2029024" cy="1828729"/>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PLEDGES</a:t>
          </a:r>
          <a:r>
            <a:rPr lang="en-US" sz="2000" kern="1200" dirty="0"/>
            <a:t>: 2016, GRF, IGAD, related projects (</a:t>
          </a:r>
          <a:r>
            <a:rPr lang="en-US" sz="2000" kern="1200" dirty="0" err="1"/>
            <a:t>eg.</a:t>
          </a:r>
          <a:r>
            <a:rPr lang="en-US" sz="2000" kern="1200" dirty="0"/>
            <a:t> EOP)</a:t>
          </a:r>
          <a:endParaRPr lang="en-GB" sz="2000" kern="1200" dirty="0"/>
        </a:p>
      </dsp:txBody>
      <dsp:txXfrm>
        <a:off x="85261" y="245135"/>
        <a:ext cx="1921900" cy="1721605"/>
      </dsp:txXfrm>
    </dsp:sp>
    <dsp:sp modelId="{A82F83E9-526E-475E-B8DA-0EA8B122BA77}">
      <dsp:nvSpPr>
        <dsp:cNvPr id="0" name=""/>
        <dsp:cNvSpPr/>
      </dsp:nvSpPr>
      <dsp:spPr>
        <a:xfrm>
          <a:off x="3374" y="2066535"/>
          <a:ext cx="2029024" cy="1828729"/>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CRRF </a:t>
          </a:r>
        </a:p>
        <a:p>
          <a:pPr marL="0" lvl="0" indent="0" algn="ctr" defTabSz="889000">
            <a:lnSpc>
              <a:spcPct val="90000"/>
            </a:lnSpc>
            <a:spcBef>
              <a:spcPct val="0"/>
            </a:spcBef>
            <a:spcAft>
              <a:spcPct val="35000"/>
            </a:spcAft>
            <a:buNone/>
          </a:pPr>
          <a:r>
            <a:rPr lang="en-US" sz="2000" kern="1200" dirty="0"/>
            <a:t>Road Map</a:t>
          </a:r>
        </a:p>
      </dsp:txBody>
      <dsp:txXfrm>
        <a:off x="56936" y="2120097"/>
        <a:ext cx="1921900" cy="1721605"/>
      </dsp:txXfrm>
    </dsp:sp>
    <dsp:sp modelId="{5C82031D-C59D-49BC-A997-9DFAF4F6D238}">
      <dsp:nvSpPr>
        <dsp:cNvPr id="0" name=""/>
        <dsp:cNvSpPr/>
      </dsp:nvSpPr>
      <dsp:spPr>
        <a:xfrm>
          <a:off x="2410568" y="169230"/>
          <a:ext cx="2029024" cy="1828729"/>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REFUGEE PROCLAMATION</a:t>
          </a:r>
          <a:endParaRPr lang="en-GB" sz="2000" kern="1200" dirty="0"/>
        </a:p>
      </dsp:txBody>
      <dsp:txXfrm>
        <a:off x="2464130" y="222792"/>
        <a:ext cx="1921900" cy="1721605"/>
      </dsp:txXfrm>
    </dsp:sp>
    <dsp:sp modelId="{DA1C6FA3-27EA-469F-B252-499376398201}">
      <dsp:nvSpPr>
        <dsp:cNvPr id="0" name=""/>
        <dsp:cNvSpPr/>
      </dsp:nvSpPr>
      <dsp:spPr>
        <a:xfrm>
          <a:off x="2373275" y="2066535"/>
          <a:ext cx="2029024" cy="1828729"/>
        </a:xfrm>
        <a:prstGeom prst="roundRect">
          <a:avLst>
            <a:gd name="adj" fmla="val 10000"/>
          </a:avLst>
        </a:prstGeom>
        <a:solidFill>
          <a:srgbClr val="E7E6E6"/>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Secondary legislation </a:t>
          </a:r>
          <a:endParaRPr lang="en-GB" sz="2000" kern="1200" dirty="0"/>
        </a:p>
      </dsp:txBody>
      <dsp:txXfrm>
        <a:off x="2426837" y="2120097"/>
        <a:ext cx="1921900" cy="1721605"/>
      </dsp:txXfrm>
    </dsp:sp>
    <dsp:sp modelId="{CBF3F311-241A-4244-8E72-444218DFAB54}">
      <dsp:nvSpPr>
        <dsp:cNvPr id="0" name=""/>
        <dsp:cNvSpPr/>
      </dsp:nvSpPr>
      <dsp:spPr>
        <a:xfrm>
          <a:off x="4734803" y="154662"/>
          <a:ext cx="4228487" cy="1828729"/>
        </a:xfrm>
        <a:prstGeom prst="roundRect">
          <a:avLst>
            <a:gd name="adj" fmla="val 10000"/>
          </a:avLst>
        </a:prstGeom>
        <a:solidFill>
          <a:schemeClr val="lt1">
            <a:hueOff val="0"/>
            <a:satOff val="0"/>
            <a:lumOff val="0"/>
            <a:alphaOff val="0"/>
          </a:schemeClr>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kern="1200" dirty="0"/>
        </a:p>
        <a:p>
          <a:pPr marL="0" lvl="0" indent="0" algn="ctr" defTabSz="889000">
            <a:lnSpc>
              <a:spcPct val="90000"/>
            </a:lnSpc>
            <a:spcBef>
              <a:spcPct val="0"/>
            </a:spcBef>
            <a:spcAft>
              <a:spcPct val="35000"/>
            </a:spcAft>
            <a:buNone/>
          </a:pPr>
          <a:r>
            <a:rPr lang="en-US" sz="2000" kern="1200" dirty="0"/>
            <a:t>  NCRRS</a:t>
          </a:r>
          <a:endParaRPr lang="en-GB" sz="2000" kern="1200" dirty="0"/>
        </a:p>
      </dsp:txBody>
      <dsp:txXfrm>
        <a:off x="4788365" y="208224"/>
        <a:ext cx="4121363" cy="1721605"/>
      </dsp:txXfrm>
    </dsp:sp>
    <dsp:sp modelId="{7A50C695-B766-4A3D-9988-0ABE2C0C3EB1}">
      <dsp:nvSpPr>
        <dsp:cNvPr id="0" name=""/>
        <dsp:cNvSpPr/>
      </dsp:nvSpPr>
      <dsp:spPr>
        <a:xfrm>
          <a:off x="4743176" y="2066535"/>
          <a:ext cx="2029024" cy="1111044"/>
        </a:xfrm>
        <a:prstGeom prst="roundRect">
          <a:avLst>
            <a:gd name="adj" fmla="val 10000"/>
          </a:avLst>
        </a:prstGeom>
        <a:solidFill>
          <a:srgbClr val="E7E6E6"/>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Implementation Guidelines</a:t>
          </a:r>
          <a:endParaRPr lang="en-GB" sz="2000" kern="1200" dirty="0"/>
        </a:p>
      </dsp:txBody>
      <dsp:txXfrm>
        <a:off x="4775717" y="2099076"/>
        <a:ext cx="1963942" cy="1045962"/>
      </dsp:txXfrm>
    </dsp:sp>
    <dsp:sp modelId="{15C852D5-BCB1-4D19-A2F3-E5CB319DD224}">
      <dsp:nvSpPr>
        <dsp:cNvPr id="0" name=""/>
        <dsp:cNvSpPr/>
      </dsp:nvSpPr>
      <dsp:spPr>
        <a:xfrm>
          <a:off x="6942638" y="2066535"/>
          <a:ext cx="2029024" cy="1104260"/>
        </a:xfrm>
        <a:prstGeom prst="roundRect">
          <a:avLst>
            <a:gd name="adj" fmla="val 10000"/>
          </a:avLst>
        </a:prstGeom>
        <a:solidFill>
          <a:srgbClr val="E7E6E6"/>
        </a:solidFill>
        <a:ln w="19050" cap="flat" cmpd="sng" algn="ctr">
          <a:solidFill>
            <a:schemeClr val="accent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National Action Plan</a:t>
          </a:r>
          <a:endParaRPr lang="en-GB" sz="2000" kern="1200" dirty="0"/>
        </a:p>
      </dsp:txBody>
      <dsp:txXfrm>
        <a:off x="6974981" y="2098878"/>
        <a:ext cx="1964338" cy="10395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47F6A0-BCB6-431E-9370-1D37809266D4}">
      <dsp:nvSpPr>
        <dsp:cNvPr id="0" name=""/>
        <dsp:cNvSpPr/>
      </dsp:nvSpPr>
      <dsp:spPr>
        <a:xfrm>
          <a:off x="478037" y="795"/>
          <a:ext cx="1041169" cy="1041169"/>
        </a:xfrm>
        <a:prstGeom prst="ellipse">
          <a:avLst/>
        </a:prstGeom>
        <a:solidFill>
          <a:srgbClr val="404040"/>
        </a:solidFill>
        <a:ln>
          <a:noFill/>
        </a:ln>
        <a:effectLst/>
      </dsp:spPr>
      <dsp:style>
        <a:lnRef idx="0">
          <a:scrgbClr r="0" g="0" b="0"/>
        </a:lnRef>
        <a:fillRef idx="1">
          <a:scrgbClr r="0" g="0" b="0"/>
        </a:fillRef>
        <a:effectRef idx="0">
          <a:scrgbClr r="0" g="0" b="0"/>
        </a:effectRef>
        <a:fontRef idx="minor"/>
      </dsp:style>
    </dsp:sp>
    <dsp:sp modelId="{4680201D-81F0-4EFB-8692-853574BB7AED}">
      <dsp:nvSpPr>
        <dsp:cNvPr id="0" name=""/>
        <dsp:cNvSpPr/>
      </dsp:nvSpPr>
      <dsp:spPr>
        <a:xfrm>
          <a:off x="699925" y="222684"/>
          <a:ext cx="597392" cy="597392"/>
        </a:xfrm>
        <a:prstGeom prst="rect">
          <a:avLst/>
        </a:prstGeom>
        <a:blipFill>
          <a:blip xmlns:r="http://schemas.openxmlformats.org/officeDocument/2006/relationships" r:embed="rId1"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1EE00C-FB67-4A83-987E-92895D7619A8}">
      <dsp:nvSpPr>
        <dsp:cNvPr id="0" name=""/>
        <dsp:cNvSpPr/>
      </dsp:nvSpPr>
      <dsp:spPr>
        <a:xfrm>
          <a:off x="145204" y="1366264"/>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t>self-reliance and resilience </a:t>
          </a:r>
          <a:endParaRPr lang="fr-FR" sz="1400" kern="1200" dirty="0"/>
        </a:p>
      </dsp:txBody>
      <dsp:txXfrm>
        <a:off x="145204" y="1366264"/>
        <a:ext cx="1706835" cy="682734"/>
      </dsp:txXfrm>
    </dsp:sp>
    <dsp:sp modelId="{C2A9186B-C9F4-4EC0-A37C-905730BB2112}">
      <dsp:nvSpPr>
        <dsp:cNvPr id="0" name=""/>
        <dsp:cNvSpPr/>
      </dsp:nvSpPr>
      <dsp:spPr>
        <a:xfrm>
          <a:off x="2483569" y="795"/>
          <a:ext cx="1041169" cy="104116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7A30E3-3609-491A-8FFD-531F16CBC640}">
      <dsp:nvSpPr>
        <dsp:cNvPr id="0" name=""/>
        <dsp:cNvSpPr/>
      </dsp:nvSpPr>
      <dsp:spPr>
        <a:xfrm>
          <a:off x="2705458" y="274053"/>
          <a:ext cx="597392" cy="597392"/>
        </a:xfrm>
        <a:prstGeom prst="rect">
          <a:avLst/>
        </a:prstGeom>
        <a:blipFill>
          <a:blip xmlns:r="http://schemas.openxmlformats.org/officeDocument/2006/relationships"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55F222-CCA9-47B9-B02E-71E87AF87D49}">
      <dsp:nvSpPr>
        <dsp:cNvPr id="0" name=""/>
        <dsp:cNvSpPr/>
      </dsp:nvSpPr>
      <dsp:spPr>
        <a:xfrm>
          <a:off x="2150736" y="1366264"/>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Integrated programming </a:t>
          </a:r>
          <a:endParaRPr lang="fr-FR" sz="1400" kern="1200"/>
        </a:p>
      </dsp:txBody>
      <dsp:txXfrm>
        <a:off x="2150736" y="1366264"/>
        <a:ext cx="1706835" cy="682734"/>
      </dsp:txXfrm>
    </dsp:sp>
    <dsp:sp modelId="{2BC5A925-9FD6-4E87-BCC1-59D65B14FBB5}">
      <dsp:nvSpPr>
        <dsp:cNvPr id="0" name=""/>
        <dsp:cNvSpPr/>
      </dsp:nvSpPr>
      <dsp:spPr>
        <a:xfrm>
          <a:off x="4489101" y="795"/>
          <a:ext cx="1041169" cy="1041169"/>
        </a:xfrm>
        <a:prstGeom prst="ellipse">
          <a:avLst/>
        </a:prstGeom>
        <a:solidFill>
          <a:srgbClr val="BA122B"/>
        </a:solidFill>
        <a:ln>
          <a:noFill/>
        </a:ln>
        <a:effectLst/>
      </dsp:spPr>
      <dsp:style>
        <a:lnRef idx="0">
          <a:scrgbClr r="0" g="0" b="0"/>
        </a:lnRef>
        <a:fillRef idx="1">
          <a:scrgbClr r="0" g="0" b="0"/>
        </a:fillRef>
        <a:effectRef idx="0">
          <a:scrgbClr r="0" g="0" b="0"/>
        </a:effectRef>
        <a:fontRef idx="minor"/>
      </dsp:style>
    </dsp:sp>
    <dsp:sp modelId="{003C80DE-F9FE-4AD4-9AA1-B118B96B405B}">
      <dsp:nvSpPr>
        <dsp:cNvPr id="0" name=""/>
        <dsp:cNvSpPr/>
      </dsp:nvSpPr>
      <dsp:spPr>
        <a:xfrm>
          <a:off x="4710990" y="222684"/>
          <a:ext cx="597392" cy="597392"/>
        </a:xfrm>
        <a:prstGeom prst="rect">
          <a:avLst/>
        </a:prstGeom>
        <a:blipFill>
          <a:blip xmlns:r="http://schemas.openxmlformats.org/officeDocument/2006/relationships"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1435B2-5BC7-4F2F-9D35-A120ED2EFC83}">
      <dsp:nvSpPr>
        <dsp:cNvPr id="0" name=""/>
        <dsp:cNvSpPr/>
      </dsp:nvSpPr>
      <dsp:spPr>
        <a:xfrm>
          <a:off x="4156268" y="1366264"/>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Government-led and whole of society</a:t>
          </a:r>
          <a:endParaRPr lang="fr-FR" sz="1400" kern="1200"/>
        </a:p>
      </dsp:txBody>
      <dsp:txXfrm>
        <a:off x="4156268" y="1366264"/>
        <a:ext cx="1706835" cy="682734"/>
      </dsp:txXfrm>
    </dsp:sp>
    <dsp:sp modelId="{836045C2-33EC-4D14-9212-4D47680016A4}">
      <dsp:nvSpPr>
        <dsp:cNvPr id="0" name=""/>
        <dsp:cNvSpPr/>
      </dsp:nvSpPr>
      <dsp:spPr>
        <a:xfrm>
          <a:off x="6494633" y="795"/>
          <a:ext cx="1041169" cy="1041169"/>
        </a:xfrm>
        <a:prstGeom prst="ellipse">
          <a:avLst/>
        </a:prstGeom>
        <a:solidFill>
          <a:srgbClr val="E7E6E6"/>
        </a:solidFill>
        <a:ln>
          <a:noFill/>
        </a:ln>
        <a:effectLst/>
      </dsp:spPr>
      <dsp:style>
        <a:lnRef idx="0">
          <a:scrgbClr r="0" g="0" b="0"/>
        </a:lnRef>
        <a:fillRef idx="1">
          <a:scrgbClr r="0" g="0" b="0"/>
        </a:fillRef>
        <a:effectRef idx="0">
          <a:scrgbClr r="0" g="0" b="0"/>
        </a:effectRef>
        <a:fontRef idx="minor"/>
      </dsp:style>
    </dsp:sp>
    <dsp:sp modelId="{D606094F-2D2A-4924-8C88-BE8B03715B2C}">
      <dsp:nvSpPr>
        <dsp:cNvPr id="0" name=""/>
        <dsp:cNvSpPr/>
      </dsp:nvSpPr>
      <dsp:spPr>
        <a:xfrm>
          <a:off x="6716522" y="222684"/>
          <a:ext cx="597392" cy="5973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1B82C01-4286-4D03-93F2-C805436E05D6}">
      <dsp:nvSpPr>
        <dsp:cNvPr id="0" name=""/>
        <dsp:cNvSpPr/>
      </dsp:nvSpPr>
      <dsp:spPr>
        <a:xfrm>
          <a:off x="6161800" y="1366264"/>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a:t>Engagement of development actors </a:t>
          </a:r>
          <a:endParaRPr lang="fr-FR" sz="1400" kern="1200"/>
        </a:p>
      </dsp:txBody>
      <dsp:txXfrm>
        <a:off x="6161800" y="1366264"/>
        <a:ext cx="1706835" cy="682734"/>
      </dsp:txXfrm>
    </dsp:sp>
    <dsp:sp modelId="{0AE6130E-E2AD-451B-9A60-67E566221E38}">
      <dsp:nvSpPr>
        <dsp:cNvPr id="0" name=""/>
        <dsp:cNvSpPr/>
      </dsp:nvSpPr>
      <dsp:spPr>
        <a:xfrm>
          <a:off x="1382194" y="2403762"/>
          <a:ext cx="1041169" cy="1041169"/>
        </a:xfrm>
        <a:prstGeom prst="ellipse">
          <a:avLst/>
        </a:prstGeom>
        <a:solidFill>
          <a:srgbClr val="E7E6E6"/>
        </a:solidFill>
        <a:ln>
          <a:noFill/>
        </a:ln>
        <a:effectLst/>
      </dsp:spPr>
      <dsp:style>
        <a:lnRef idx="0">
          <a:scrgbClr r="0" g="0" b="0"/>
        </a:lnRef>
        <a:fillRef idx="1">
          <a:scrgbClr r="0" g="0" b="0"/>
        </a:fillRef>
        <a:effectRef idx="0">
          <a:scrgbClr r="0" g="0" b="0"/>
        </a:effectRef>
        <a:fontRef idx="minor"/>
      </dsp:style>
    </dsp:sp>
    <dsp:sp modelId="{1D756C33-3528-49A6-9862-640827DA6632}">
      <dsp:nvSpPr>
        <dsp:cNvPr id="0" name=""/>
        <dsp:cNvSpPr/>
      </dsp:nvSpPr>
      <dsp:spPr>
        <a:xfrm>
          <a:off x="1575005" y="2625650"/>
          <a:ext cx="597392" cy="597392"/>
        </a:xfrm>
        <a:prstGeom prst="rect">
          <a:avLst/>
        </a:prstGeom>
        <a:blipFill>
          <a:blip xmlns:r="http://schemas.openxmlformats.org/officeDocument/2006/relationships"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73F318-2F6F-4DF4-89D4-E72A6BFD9E57}">
      <dsp:nvSpPr>
        <dsp:cNvPr id="0" name=""/>
        <dsp:cNvSpPr/>
      </dsp:nvSpPr>
      <dsp:spPr>
        <a:xfrm>
          <a:off x="932311" y="3657594"/>
          <a:ext cx="1776816" cy="625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t>Long-term planning</a:t>
          </a:r>
          <a:endParaRPr lang="fr-FR" sz="1400" kern="1200" dirty="0"/>
        </a:p>
      </dsp:txBody>
      <dsp:txXfrm>
        <a:off x="932311" y="3657594"/>
        <a:ext cx="1776816" cy="625678"/>
      </dsp:txXfrm>
    </dsp:sp>
    <dsp:sp modelId="{31B08C33-27F9-4810-8AE7-3E3A564ED8B9}">
      <dsp:nvSpPr>
        <dsp:cNvPr id="0" name=""/>
        <dsp:cNvSpPr/>
      </dsp:nvSpPr>
      <dsp:spPr>
        <a:xfrm>
          <a:off x="3495671" y="2389498"/>
          <a:ext cx="1041169" cy="1041169"/>
        </a:xfrm>
        <a:prstGeom prst="ellipse">
          <a:avLst/>
        </a:prstGeom>
        <a:solidFill>
          <a:srgbClr val="404040"/>
        </a:solidFill>
        <a:ln>
          <a:noFill/>
        </a:ln>
        <a:effectLst/>
      </dsp:spPr>
      <dsp:style>
        <a:lnRef idx="0">
          <a:scrgbClr r="0" g="0" b="0"/>
        </a:lnRef>
        <a:fillRef idx="1">
          <a:scrgbClr r="0" g="0" b="0"/>
        </a:fillRef>
        <a:effectRef idx="0">
          <a:scrgbClr r="0" g="0" b="0"/>
        </a:effectRef>
        <a:fontRef idx="minor"/>
      </dsp:style>
    </dsp:sp>
    <dsp:sp modelId="{F12F936A-28CB-4D58-A564-4569BF208C5B}">
      <dsp:nvSpPr>
        <dsp:cNvPr id="0" name=""/>
        <dsp:cNvSpPr/>
      </dsp:nvSpPr>
      <dsp:spPr>
        <a:xfrm>
          <a:off x="3676832" y="2623907"/>
          <a:ext cx="597392" cy="59739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7EB8C3-E8AC-44B9-8079-8A87A8E04341}">
      <dsp:nvSpPr>
        <dsp:cNvPr id="0" name=""/>
        <dsp:cNvSpPr/>
      </dsp:nvSpPr>
      <dsp:spPr>
        <a:xfrm>
          <a:off x="3169307" y="3629064"/>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t>participation of communities</a:t>
          </a:r>
          <a:endParaRPr lang="fr-FR" sz="1400" kern="1200" dirty="0"/>
        </a:p>
      </dsp:txBody>
      <dsp:txXfrm>
        <a:off x="3169307" y="3629064"/>
        <a:ext cx="1706835" cy="682734"/>
      </dsp:txXfrm>
    </dsp:sp>
    <dsp:sp modelId="{4EBBED9E-BC54-403F-AB9E-0309956E13A9}">
      <dsp:nvSpPr>
        <dsp:cNvPr id="0" name=""/>
        <dsp:cNvSpPr/>
      </dsp:nvSpPr>
      <dsp:spPr>
        <a:xfrm>
          <a:off x="5714747" y="2389498"/>
          <a:ext cx="1041169" cy="104116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D9AF08-5083-4F60-B5DF-957BA80F1A7F}">
      <dsp:nvSpPr>
        <dsp:cNvPr id="0" name=""/>
        <dsp:cNvSpPr/>
      </dsp:nvSpPr>
      <dsp:spPr>
        <a:xfrm>
          <a:off x="5911583" y="2547286"/>
          <a:ext cx="597392" cy="597392"/>
        </a:xfrm>
        <a:prstGeom prst="rect">
          <a:avLst/>
        </a:prstGeom>
        <a:blipFill dpi="0" rotWithShape="1">
          <a:blip xmlns:r="http://schemas.openxmlformats.org/officeDocument/2006/relationships" r:embed="rId13" cstate="hq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237479-9A0A-4628-8FB9-7B849C42837A}">
      <dsp:nvSpPr>
        <dsp:cNvPr id="0" name=""/>
        <dsp:cNvSpPr/>
      </dsp:nvSpPr>
      <dsp:spPr>
        <a:xfrm>
          <a:off x="5425352" y="3528859"/>
          <a:ext cx="1706835" cy="68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fr-FR" sz="1400" kern="1200" dirty="0"/>
            <a:t>Inclusion</a:t>
          </a:r>
          <a:r>
            <a:rPr lang="fr-FR" sz="1400" kern="1200" baseline="0" dirty="0"/>
            <a:t> in national/local </a:t>
          </a:r>
          <a:r>
            <a:rPr lang="fr-FR" sz="1400" kern="1200" baseline="0" dirty="0" err="1"/>
            <a:t>systems</a:t>
          </a:r>
          <a:endParaRPr lang="fr-FR" sz="1400" kern="1200" dirty="0"/>
        </a:p>
      </dsp:txBody>
      <dsp:txXfrm>
        <a:off x="5425352" y="3528859"/>
        <a:ext cx="1706835" cy="68273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3/19/2020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regionaldss.org/"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mailto:s.abdillahi@regionaldss.org" TargetMode="External"/><Relationship Id="rId5" Type="http://schemas.openxmlformats.org/officeDocument/2006/relationships/hyperlink" Target="mailto:r.karanja@regionaldss.org" TargetMode="External"/><Relationship Id="rId4" Type="http://schemas.openxmlformats.org/officeDocument/2006/relationships/hyperlink" Target="mailto:a.galli@regionaldss.org"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ata.humdata.org/dataset/ethiopia-baseline-assessment-data-iom-dtm"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W68mcAI-dHU"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552755"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3200" b="0" i="0" u="none" strike="noStrike" kern="1200" cap="none" spc="0" normalizeH="0" baseline="0" noProof="0" dirty="0">
                <a:ln>
                  <a:noFill/>
                </a:ln>
                <a:solidFill>
                  <a:prstClr val="white"/>
                </a:solidFill>
                <a:effectLst/>
                <a:uLnTx/>
                <a:uFillTx/>
                <a:latin typeface="+mn-lt"/>
                <a:ea typeface="+mn-ea"/>
                <a:cs typeface="+mn-cs"/>
              </a:rPr>
              <a:t>This slide is aimed to introduce </a:t>
            </a:r>
            <a:r>
              <a:rPr kumimoji="0" lang="en-US" sz="3200" b="0" i="0" u="none" strike="noStrike" kern="1200" cap="none" spc="0" normalizeH="0" baseline="0" noProof="0" dirty="0" err="1">
                <a:ln>
                  <a:noFill/>
                </a:ln>
                <a:solidFill>
                  <a:prstClr val="white"/>
                </a:solidFill>
                <a:effectLst/>
                <a:uLnTx/>
                <a:uFillTx/>
                <a:latin typeface="+mn-lt"/>
                <a:ea typeface="+mn-ea"/>
                <a:cs typeface="+mn-cs"/>
              </a:rPr>
              <a:t>ReDSS</a:t>
            </a:r>
            <a:r>
              <a:rPr kumimoji="0" lang="en-US" sz="3200" b="0" i="0" u="none" strike="noStrike" kern="1200" cap="none" spc="0" normalizeH="0" baseline="0" noProof="0" dirty="0">
                <a:ln>
                  <a:noFill/>
                </a:ln>
                <a:solidFill>
                  <a:prstClr val="white"/>
                </a:solidFill>
                <a:effectLst/>
                <a:uLnTx/>
                <a:uFillTx/>
                <a:latin typeface="+mn-lt"/>
                <a:ea typeface="+mn-ea"/>
                <a:cs typeface="+mn-cs"/>
              </a:rPr>
              <a:t> and its main pillars of activities. </a:t>
            </a:r>
          </a:p>
          <a:p>
            <a:pPr marL="0" marR="0" lvl="0" indent="0" algn="l" defTabSz="552755"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3200" b="0" i="0" u="none" strike="noStrike" kern="1200" cap="none" spc="0" normalizeH="0" baseline="0" noProof="0" dirty="0">
              <a:ln>
                <a:noFill/>
              </a:ln>
              <a:solidFill>
                <a:prstClr val="white"/>
              </a:solidFill>
              <a:effectLst/>
              <a:uLnTx/>
              <a:uFillTx/>
              <a:latin typeface="+mn-lt"/>
              <a:ea typeface="+mn-ea"/>
              <a:cs typeface="+mn-cs"/>
            </a:endParaRPr>
          </a:p>
          <a:p>
            <a:pPr marL="0" marR="0" lvl="0" indent="0" algn="l" defTabSz="552755"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3200" b="0" i="0" u="none" strike="noStrike" kern="1200" cap="none" spc="0" normalizeH="0" baseline="0" noProof="0" dirty="0">
                <a:ln>
                  <a:noFill/>
                </a:ln>
                <a:solidFill>
                  <a:prstClr val="white"/>
                </a:solidFill>
                <a:effectLst/>
                <a:uLnTx/>
                <a:uFillTx/>
                <a:latin typeface="+mn-lt"/>
                <a:ea typeface="+mn-ea"/>
                <a:cs typeface="+mn-cs"/>
              </a:rPr>
              <a:t>How to get information about ReDSS</a:t>
            </a:r>
            <a:endParaRPr kumimoji="0" lang="en-US" sz="3200" b="1" i="0" u="none" strike="noStrike" kern="1200" cap="none" spc="0" normalizeH="0" baseline="0" noProof="0" dirty="0">
              <a:ln>
                <a:noFill/>
              </a:ln>
              <a:solidFill>
                <a:srgbClr val="C00000"/>
              </a:solidFill>
              <a:effectLst/>
              <a:uLnTx/>
              <a:uFillTx/>
              <a:latin typeface="+mn-lt"/>
              <a:ea typeface="+mn-ea"/>
              <a:cs typeface="+mn-cs"/>
            </a:endParaRPr>
          </a:p>
          <a:p>
            <a:pPr marL="207283" marR="0" lvl="0" indent="-207283" algn="l" defTabSz="552755"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200" b="1" i="0" u="none" strike="noStrike" kern="1200" cap="none" spc="0" normalizeH="0" baseline="0" noProof="0" dirty="0">
                <a:ln>
                  <a:noFill/>
                </a:ln>
                <a:solidFill>
                  <a:srgbClr val="C00000"/>
                </a:solidFill>
                <a:effectLst/>
                <a:uLnTx/>
                <a:uFillTx/>
                <a:latin typeface="+mn-lt"/>
                <a:ea typeface="+mn-ea"/>
                <a:cs typeface="+mn-cs"/>
              </a:rPr>
              <a:t>ReDSS website</a:t>
            </a:r>
            <a:r>
              <a:rPr kumimoji="0" lang="en-US" sz="3200" b="0" i="0" u="none" strike="noStrike" kern="1200" cap="none" spc="0" normalizeH="0" baseline="0" noProof="0" dirty="0">
                <a:ln>
                  <a:noFill/>
                </a:ln>
                <a:solidFill>
                  <a:srgbClr val="C00000"/>
                </a:solidFill>
                <a:effectLst/>
                <a:uLnTx/>
                <a:uFillTx/>
                <a:latin typeface="+mn-lt"/>
                <a:ea typeface="+mn-ea"/>
                <a:cs typeface="+mn-cs"/>
              </a:rPr>
              <a:t> </a:t>
            </a:r>
            <a:r>
              <a:rPr kumimoji="0" lang="en-US" sz="3200" b="0" i="0" u="none" strike="noStrike" kern="1200" cap="none" spc="0" normalizeH="0" baseline="0" noProof="0" dirty="0">
                <a:ln>
                  <a:noFill/>
                </a:ln>
                <a:solidFill>
                  <a:srgbClr val="000000"/>
                </a:solidFill>
                <a:effectLst/>
                <a:uLnTx/>
                <a:uFillTx/>
                <a:latin typeface="+mn-lt"/>
                <a:ea typeface="+mn-ea"/>
                <a:cs typeface="+mn-cs"/>
              </a:rPr>
              <a:t>(</a:t>
            </a:r>
            <a:r>
              <a:rPr kumimoji="0" lang="en-US" sz="3200" b="0" i="0" u="none" strike="noStrike" kern="1200" cap="none" spc="0" normalizeH="0" baseline="0" noProof="0" dirty="0">
                <a:ln>
                  <a:noFill/>
                </a:ln>
                <a:solidFill>
                  <a:srgbClr val="000000"/>
                </a:solidFill>
                <a:effectLst/>
                <a:uLnTx/>
                <a:uFillTx/>
                <a:latin typeface="+mn-lt"/>
                <a:ea typeface="+mn-ea"/>
                <a:cs typeface="+mn-cs"/>
                <a:hlinkClick r:id="rId3"/>
              </a:rPr>
              <a:t>www.regionaldss.org</a:t>
            </a:r>
            <a:r>
              <a:rPr kumimoji="0" lang="en-US" sz="3200" b="0" i="0" u="none" strike="noStrike" kern="1200" cap="none" spc="0" normalizeH="0" baseline="0" noProof="0" dirty="0">
                <a:ln>
                  <a:noFill/>
                </a:ln>
                <a:solidFill>
                  <a:srgbClr val="000000"/>
                </a:solidFill>
                <a:effectLst/>
                <a:uLnTx/>
                <a:uFillTx/>
                <a:latin typeface="+mn-lt"/>
                <a:ea typeface="+mn-ea"/>
                <a:cs typeface="+mn-cs"/>
              </a:rPr>
              <a:t>)</a:t>
            </a:r>
          </a:p>
          <a:p>
            <a:pPr marL="207283" marR="0" lvl="0" indent="-207283" algn="l" defTabSz="552755"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200" b="1" i="0" u="none" strike="noStrike" kern="1200" cap="none" spc="0" normalizeH="0" baseline="0" noProof="0" dirty="0">
                <a:ln>
                  <a:noFill/>
                </a:ln>
                <a:solidFill>
                  <a:srgbClr val="C00000"/>
                </a:solidFill>
                <a:effectLst/>
                <a:uLnTx/>
                <a:uFillTx/>
                <a:latin typeface="+mn-lt"/>
                <a:ea typeface="+mn-ea"/>
                <a:cs typeface="+mn-cs"/>
              </a:rPr>
              <a:t>Social media </a:t>
            </a:r>
            <a:r>
              <a:rPr kumimoji="0" lang="en-US" sz="3200" b="0" i="0" u="none" strike="noStrike" kern="1200" cap="none" spc="0" normalizeH="0" baseline="0" noProof="0" dirty="0">
                <a:ln>
                  <a:noFill/>
                </a:ln>
                <a:solidFill>
                  <a:srgbClr val="000000"/>
                </a:solidFill>
                <a:effectLst/>
                <a:uLnTx/>
                <a:uFillTx/>
                <a:latin typeface="+mn-lt"/>
                <a:ea typeface="+mn-ea"/>
                <a:cs typeface="+mn-cs"/>
              </a:rPr>
              <a:t>- Twitter account (</a:t>
            </a:r>
            <a:r>
              <a:rPr kumimoji="0" lang="en-US" sz="3200" b="0" i="0" u="none" strike="noStrike" kern="1200" cap="none" spc="0" normalizeH="0" baseline="0" noProof="0" dirty="0" err="1">
                <a:ln>
                  <a:noFill/>
                </a:ln>
                <a:solidFill>
                  <a:srgbClr val="000000"/>
                </a:solidFill>
                <a:effectLst/>
                <a:uLnTx/>
                <a:uFillTx/>
                <a:latin typeface="+mn-lt"/>
                <a:ea typeface="+mn-ea"/>
                <a:cs typeface="+mn-cs"/>
              </a:rPr>
              <a:t>ReDSS_HoA</a:t>
            </a:r>
            <a:r>
              <a:rPr kumimoji="0" lang="en-US" sz="3200" b="0" i="0" u="none" strike="noStrike" kern="1200" cap="none" spc="0" normalizeH="0" baseline="0" noProof="0" dirty="0">
                <a:ln>
                  <a:noFill/>
                </a:ln>
                <a:solidFill>
                  <a:srgbClr val="000000"/>
                </a:solidFill>
                <a:effectLst/>
                <a:uLnTx/>
                <a:uFillTx/>
                <a:latin typeface="+mn-lt"/>
                <a:ea typeface="+mn-ea"/>
                <a:cs typeface="+mn-cs"/>
              </a:rPr>
              <a:t>)</a:t>
            </a:r>
            <a:endParaRPr kumimoji="0" lang="en-US" sz="3200" b="0" i="1" u="none" strike="noStrike" kern="1200" cap="none" spc="0" normalizeH="0" baseline="0" noProof="0" dirty="0">
              <a:ln>
                <a:noFill/>
              </a:ln>
              <a:solidFill>
                <a:srgbClr val="000000"/>
              </a:solidFill>
              <a:effectLst/>
              <a:uLnTx/>
              <a:uFillTx/>
              <a:latin typeface="+mn-lt"/>
              <a:ea typeface="+mn-ea"/>
              <a:cs typeface="+mn-cs"/>
            </a:endParaRPr>
          </a:p>
          <a:p>
            <a:pPr marL="207283" marR="0" lvl="0" indent="-207283" algn="l" defTabSz="552755"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200" b="1" i="0" u="none" strike="noStrike" kern="1200" cap="none" spc="0" normalizeH="0" baseline="0" noProof="0" dirty="0">
                <a:ln>
                  <a:noFill/>
                </a:ln>
                <a:solidFill>
                  <a:srgbClr val="C00000"/>
                </a:solidFill>
                <a:effectLst/>
                <a:uLnTx/>
                <a:uFillTx/>
                <a:latin typeface="+mn-lt"/>
                <a:ea typeface="+mn-ea"/>
                <a:cs typeface="+mn-cs"/>
              </a:rPr>
              <a:t>Bi- monthly newsletter </a:t>
            </a:r>
            <a:r>
              <a:rPr kumimoji="0" lang="en-US" sz="3200" b="0" i="0" u="none" strike="noStrike" kern="1200" cap="none" spc="0" normalizeH="0" baseline="0" noProof="0" dirty="0">
                <a:ln>
                  <a:noFill/>
                </a:ln>
                <a:solidFill>
                  <a:srgbClr val="000000"/>
                </a:solidFill>
                <a:effectLst/>
                <a:uLnTx/>
                <a:uFillTx/>
                <a:latin typeface="+mn-lt"/>
                <a:ea typeface="+mn-ea"/>
                <a:cs typeface="+mn-cs"/>
              </a:rPr>
              <a:t>– Register on website home page  </a:t>
            </a:r>
            <a:endParaRPr kumimoji="0" lang="en-US" sz="3200" b="0" i="1" u="none" strike="noStrike" kern="1200" cap="none" spc="0" normalizeH="0" baseline="0" noProof="0" dirty="0">
              <a:ln>
                <a:noFill/>
              </a:ln>
              <a:solidFill>
                <a:srgbClr val="000000"/>
              </a:solidFill>
              <a:effectLst/>
              <a:uLnTx/>
              <a:uFillTx/>
              <a:latin typeface="+mn-lt"/>
              <a:ea typeface="+mn-ea"/>
              <a:cs typeface="+mn-cs"/>
            </a:endParaRPr>
          </a:p>
          <a:p>
            <a:pPr marL="207283" marR="0" lvl="0" indent="-207283" algn="l" defTabSz="552755"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3200" b="1" i="0" u="none" strike="noStrike" kern="1200" cap="none" spc="0" normalizeH="0" baseline="0" noProof="0" dirty="0">
                <a:ln>
                  <a:noFill/>
                </a:ln>
                <a:solidFill>
                  <a:srgbClr val="C00000"/>
                </a:solidFill>
                <a:effectLst/>
                <a:uLnTx/>
                <a:uFillTx/>
                <a:latin typeface="+mn-lt"/>
                <a:ea typeface="+mn-ea"/>
                <a:cs typeface="+mn-cs"/>
              </a:rPr>
              <a:t>ReDSS Secretariat contacts </a:t>
            </a:r>
          </a:p>
          <a:p>
            <a:pPr marL="276377" marR="0" lvl="1" indent="0" algn="l" defTabSz="552755"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mn-lt"/>
                <a:ea typeface="+mn-ea"/>
                <a:cs typeface="+mn-cs"/>
              </a:rPr>
              <a:t>Regional: </a:t>
            </a:r>
            <a:r>
              <a:rPr kumimoji="0" lang="en-US" sz="3200" b="0" i="0" u="none" strike="noStrike" kern="1200" cap="none" spc="0" normalizeH="0" baseline="0" noProof="0" dirty="0">
                <a:ln>
                  <a:noFill/>
                </a:ln>
                <a:solidFill>
                  <a:srgbClr val="000000"/>
                </a:solidFill>
                <a:effectLst/>
                <a:uLnTx/>
                <a:uFillTx/>
                <a:latin typeface="+mn-lt"/>
                <a:ea typeface="+mn-ea"/>
                <a:cs typeface="+mn-cs"/>
              </a:rPr>
              <a:t>Aude Galli (</a:t>
            </a:r>
            <a:r>
              <a:rPr kumimoji="0" lang="en-US" sz="3200" b="0" i="0" u="none" strike="noStrike" kern="1200" cap="none" spc="0" normalizeH="0" baseline="0" noProof="0" dirty="0">
                <a:ln>
                  <a:noFill/>
                </a:ln>
                <a:solidFill>
                  <a:srgbClr val="000000"/>
                </a:solidFill>
                <a:effectLst/>
                <a:uLnTx/>
                <a:uFillTx/>
                <a:latin typeface="+mn-lt"/>
                <a:ea typeface="+mn-ea"/>
                <a:cs typeface="+mn-cs"/>
                <a:hlinkClick r:id="rId4"/>
              </a:rPr>
              <a:t>a.galli@regionaldss.org</a:t>
            </a:r>
            <a:r>
              <a:rPr kumimoji="0" lang="en-US" sz="3200" b="0" i="0" u="none" strike="noStrike" kern="1200" cap="none" spc="0" normalizeH="0" baseline="0" noProof="0" dirty="0">
                <a:ln>
                  <a:noFill/>
                </a:ln>
                <a:solidFill>
                  <a:srgbClr val="000000"/>
                </a:solidFill>
                <a:effectLst/>
                <a:uLnTx/>
                <a:uFillTx/>
                <a:latin typeface="+mn-lt"/>
                <a:ea typeface="+mn-ea"/>
                <a:cs typeface="+mn-cs"/>
              </a:rPr>
              <a:t> )</a:t>
            </a:r>
          </a:p>
          <a:p>
            <a:pPr marL="276377" marR="0" lvl="1" indent="0" algn="l" defTabSz="552755" rtl="0" eaLnBrk="1" fontAlgn="auto" latinLnBrk="0" hangingPunct="1">
              <a:lnSpc>
                <a:spcPct val="100000"/>
              </a:lnSpc>
              <a:spcBef>
                <a:spcPts val="0"/>
              </a:spcBef>
              <a:spcAft>
                <a:spcPts val="0"/>
              </a:spcAft>
              <a:buClrTx/>
              <a:buSzTx/>
              <a:buFontTx/>
              <a:buNone/>
              <a:tabLst/>
              <a:defRPr/>
            </a:pPr>
            <a:r>
              <a:rPr lang="en-US" sz="3200" b="1" dirty="0">
                <a:solidFill>
                  <a:srgbClr val="000000"/>
                </a:solidFill>
                <a:latin typeface="+mn-lt"/>
              </a:rPr>
              <a:t>Somalia: </a:t>
            </a:r>
            <a:r>
              <a:rPr kumimoji="0" lang="en-US" sz="3200" b="0" i="0" u="none" strike="noStrike" kern="1200" cap="none" spc="0" normalizeH="0" baseline="0" noProof="0" dirty="0">
                <a:ln>
                  <a:noFill/>
                </a:ln>
                <a:solidFill>
                  <a:srgbClr val="000000"/>
                </a:solidFill>
                <a:effectLst/>
                <a:uLnTx/>
                <a:uFillTx/>
                <a:latin typeface="+mn-lt"/>
                <a:ea typeface="+mn-ea"/>
                <a:cs typeface="+mn-cs"/>
              </a:rPr>
              <a:t>Rufus Karanja (</a:t>
            </a:r>
            <a:r>
              <a:rPr kumimoji="0" lang="en-US" sz="3200" b="0" i="0" u="none" strike="noStrike" kern="1200" cap="none" spc="0" normalizeH="0" baseline="0" noProof="0" dirty="0">
                <a:ln>
                  <a:noFill/>
                </a:ln>
                <a:solidFill>
                  <a:srgbClr val="000000"/>
                </a:solidFill>
                <a:effectLst/>
                <a:uLnTx/>
                <a:uFillTx/>
                <a:latin typeface="+mn-lt"/>
                <a:ea typeface="+mn-ea"/>
                <a:cs typeface="+mn-cs"/>
                <a:hlinkClick r:id="rId5"/>
              </a:rPr>
              <a:t>r.karanja@regionaldss.org</a:t>
            </a:r>
            <a:r>
              <a:rPr kumimoji="0" lang="en-US" sz="3200" b="0" i="0" u="none" strike="noStrike" kern="1200" cap="none" spc="0" normalizeH="0" baseline="0" noProof="0" dirty="0">
                <a:ln>
                  <a:noFill/>
                </a:ln>
                <a:solidFill>
                  <a:srgbClr val="000000"/>
                </a:solidFill>
                <a:effectLst/>
                <a:uLnTx/>
                <a:uFillTx/>
                <a:latin typeface="+mn-lt"/>
                <a:ea typeface="+mn-ea"/>
                <a:cs typeface="+mn-cs"/>
              </a:rPr>
              <a:t>) and Salma Abdillahi(</a:t>
            </a:r>
            <a:r>
              <a:rPr kumimoji="0" lang="en-US" sz="3200" b="0" i="0" u="none" strike="noStrike" kern="1200" cap="none" spc="0" normalizeH="0" baseline="0" noProof="0" dirty="0">
                <a:ln>
                  <a:noFill/>
                </a:ln>
                <a:solidFill>
                  <a:srgbClr val="000000"/>
                </a:solidFill>
                <a:effectLst/>
                <a:uLnTx/>
                <a:uFillTx/>
                <a:latin typeface="+mn-lt"/>
                <a:ea typeface="+mn-ea"/>
                <a:cs typeface="+mn-cs"/>
                <a:hlinkClick r:id="rId6"/>
              </a:rPr>
              <a:t>s.abdillahi@regionaldss.org</a:t>
            </a:r>
            <a:r>
              <a:rPr kumimoji="0" lang="en-US" sz="3200" b="0" i="0" u="none" strike="noStrike" kern="1200" cap="none" spc="0" normalizeH="0" baseline="0" noProof="0" dirty="0">
                <a:ln>
                  <a:noFill/>
                </a:ln>
                <a:solidFill>
                  <a:srgbClr val="000000"/>
                </a:solidFill>
                <a:effectLst/>
                <a:uLnTx/>
                <a:uFillTx/>
                <a:latin typeface="+mn-lt"/>
                <a:ea typeface="+mn-ea"/>
                <a:cs typeface="+mn-cs"/>
              </a:rPr>
              <a:t>)</a:t>
            </a:r>
          </a:p>
          <a:p>
            <a:pPr marL="276377" marR="0" lvl="1" indent="0" algn="l" defTabSz="552755"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mn-lt"/>
                <a:ea typeface="+mn-ea"/>
                <a:cs typeface="+mn-cs"/>
              </a:rPr>
              <a:t>Ethiopia:</a:t>
            </a:r>
            <a:r>
              <a:rPr kumimoji="0" lang="en-US" sz="3200" b="0" i="0" u="none" strike="noStrike" kern="1200" cap="none" spc="0" normalizeH="0" baseline="0" noProof="0" dirty="0">
                <a:ln>
                  <a:noFill/>
                </a:ln>
                <a:solidFill>
                  <a:srgbClr val="000000"/>
                </a:solidFill>
                <a:effectLst/>
                <a:uLnTx/>
                <a:uFillTx/>
                <a:latin typeface="+mn-lt"/>
                <a:ea typeface="+mn-ea"/>
                <a:cs typeface="+mn-cs"/>
              </a:rPr>
              <a:t> Jason Bell (</a:t>
            </a:r>
            <a:r>
              <a:rPr kumimoji="0" lang="en-US" sz="3200" b="0" i="0" u="sng" strike="noStrike" kern="1200" cap="none" spc="0" normalizeH="0" baseline="0" noProof="0" dirty="0">
                <a:ln>
                  <a:noFill/>
                </a:ln>
                <a:solidFill>
                  <a:schemeClr val="accent1"/>
                </a:solidFill>
                <a:effectLst/>
                <a:uLnTx/>
                <a:uFillTx/>
                <a:latin typeface="+mn-lt"/>
                <a:ea typeface="+mn-ea"/>
                <a:cs typeface="+mn-cs"/>
              </a:rPr>
              <a:t>j.bell@regionaldss.org</a:t>
            </a:r>
            <a:r>
              <a:rPr kumimoji="0" lang="en-US" sz="3200" b="0" i="0" u="none" strike="noStrike" kern="1200" cap="none" spc="0" normalizeH="0" baseline="0" noProof="0" dirty="0">
                <a:ln>
                  <a:noFill/>
                </a:ln>
                <a:solidFill>
                  <a:srgbClr val="000000"/>
                </a:solidFill>
                <a:effectLst/>
                <a:uLnTx/>
                <a:uFillTx/>
                <a:latin typeface="+mn-lt"/>
                <a:ea typeface="+mn-ea"/>
                <a:cs typeface="+mn-cs"/>
              </a:rPr>
              <a:t>) </a:t>
            </a:r>
            <a:endParaRPr kumimoji="0" lang="en-US" sz="3200" b="0" i="0" u="none" strike="noStrike" kern="1200" cap="none" spc="0" normalizeH="0" baseline="0" noProof="0" dirty="0">
              <a:ln>
                <a:noFill/>
              </a:ln>
              <a:solidFill>
                <a:srgbClr val="C00000"/>
              </a:solidFill>
              <a:effectLst/>
              <a:uLnTx/>
              <a:uFillTx/>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426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Ideally the workshop will start with a welcome address from either the organizing agency or a relevant national or local authorities, or both. It should not last more than 10 minutes. </a:t>
            </a:r>
          </a:p>
        </p:txBody>
      </p:sp>
      <p:sp>
        <p:nvSpPr>
          <p:cNvPr id="4" name="Slide Number Placeholder 3"/>
          <p:cNvSpPr>
            <a:spLocks noGrp="1"/>
          </p:cNvSpPr>
          <p:nvPr>
            <p:ph type="sldNum" sz="quarter" idx="5"/>
          </p:nvPr>
        </p:nvSpPr>
        <p:spPr/>
        <p:txBody>
          <a:bodyPr/>
          <a:lstStyle/>
          <a:p>
            <a:fld id="{7B65BC11-7636-4354-A9B1-CC608D5AE318}" type="slidenum">
              <a:rPr lang="en-US" smtClean="0"/>
              <a:t>3</a:t>
            </a:fld>
            <a:endParaRPr lang="en-US"/>
          </a:p>
        </p:txBody>
      </p:sp>
    </p:spTree>
    <p:extLst>
      <p:ext uri="{BB962C8B-B14F-4D97-AF65-F5344CB8AC3E}">
        <p14:creationId xmlns:p14="http://schemas.microsoft.com/office/powerpoint/2010/main" val="3218716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structure of the first session for the participants to know what will come in the next 80 minutes. </a:t>
            </a:r>
          </a:p>
          <a:p>
            <a:endParaRPr lang="en-GB" dirty="0"/>
          </a:p>
          <a:p>
            <a:r>
              <a:rPr lang="en-GB" b="1" dirty="0"/>
              <a:t>Main message:</a:t>
            </a:r>
            <a:r>
              <a:rPr lang="en-GB" dirty="0"/>
              <a:t> the introduction session is divided into two parts: one about the training workshop itself and the second one about the displacement context at global, regional, national and local level. You can eventually already announce who will be presenting on the national and local context. </a:t>
            </a:r>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3422182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start this part with an icebreaker by asking the participant to draw an emoticon describing their state of mind as we start the workshop on a blank sheet of paper and to place it in front of them. </a:t>
            </a:r>
          </a:p>
        </p:txBody>
      </p:sp>
      <p:sp>
        <p:nvSpPr>
          <p:cNvPr id="4" name="Slide Number Placeholder 3"/>
          <p:cNvSpPr>
            <a:spLocks noGrp="1"/>
          </p:cNvSpPr>
          <p:nvPr>
            <p:ph type="sldNum" sz="quarter" idx="5"/>
          </p:nvPr>
        </p:nvSpPr>
        <p:spPr/>
        <p:txBody>
          <a:bodyPr/>
          <a:lstStyle/>
          <a:p>
            <a:fld id="{7B65BC11-7636-4354-A9B1-CC608D5AE318}" type="slidenum">
              <a:rPr lang="en-US" smtClean="0"/>
              <a:t>5</a:t>
            </a:fld>
            <a:endParaRPr lang="en-US"/>
          </a:p>
        </p:txBody>
      </p:sp>
    </p:spTree>
    <p:extLst>
      <p:ext uri="{BB962C8B-B14F-4D97-AF65-F5344CB8AC3E}">
        <p14:creationId xmlns:p14="http://schemas.microsoft.com/office/powerpoint/2010/main" val="2850106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main objectives of the workshop. You can also write them down on a flip chart paper and stick it on the wall to make it visible throughout the workshop. </a:t>
            </a:r>
          </a:p>
          <a:p>
            <a:endParaRPr lang="en-US" dirty="0"/>
          </a:p>
          <a:p>
            <a:r>
              <a:rPr lang="en-US" b="1" dirty="0"/>
              <a:t>Main message: </a:t>
            </a:r>
          </a:p>
          <a:p>
            <a:r>
              <a:rPr lang="en-US" dirty="0"/>
              <a:t>- The first two/three parts will be dedicated to unpacking what Durables solutions, ABA (an potentially social cohesion and conflict sensitive planning) are…answering the question: “What are we talking about?” and that the last three sessions will be more the “how do we do it?” with a step by step methodology from preparation to monitoring. The last session of the workshop will be “their” session, an opportunity to develop their recommendations on “what to do next to apply an ABA to their context. </a:t>
            </a:r>
          </a:p>
        </p:txBody>
      </p:sp>
      <p:sp>
        <p:nvSpPr>
          <p:cNvPr id="4" name="Slide Number Placeholder 3"/>
          <p:cNvSpPr>
            <a:spLocks noGrp="1"/>
          </p:cNvSpPr>
          <p:nvPr>
            <p:ph type="sldNum" sz="quarter" idx="10"/>
          </p:nvPr>
        </p:nvSpPr>
        <p:spPr/>
        <p:txBody>
          <a:bodyPr/>
          <a:lstStyle/>
          <a:p>
            <a:fld id="{935F30E8-26E9-4FF0-B25D-8E11553B5012}" type="slidenum">
              <a:rPr lang="en-US" smtClean="0"/>
              <a:t>6</a:t>
            </a:fld>
            <a:endParaRPr lang="en-US"/>
          </a:p>
        </p:txBody>
      </p:sp>
    </p:spTree>
    <p:extLst>
      <p:ext uri="{BB962C8B-B14F-4D97-AF65-F5344CB8AC3E}">
        <p14:creationId xmlns:p14="http://schemas.microsoft.com/office/powerpoint/2010/main" val="15846303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Key message: </a:t>
            </a:r>
          </a:p>
          <a:p>
            <a:r>
              <a:rPr lang="en-US" sz="1200" kern="1200" dirty="0">
                <a:solidFill>
                  <a:schemeClr val="tx1"/>
                </a:solidFill>
                <a:effectLst/>
                <a:latin typeface="+mn-lt"/>
                <a:ea typeface="+mn-ea"/>
                <a:cs typeface="+mn-cs"/>
              </a:rPr>
              <a:t>- The workshop is participatory, and participants are expected to contribute to the proposed discussions and activities;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Discussions and activities are based on the local context (to be clearly defined for each workshop) and progressively lead to recommendations to be agreed on in each context.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fr-FR" sz="1200" kern="1200" dirty="0">
              <a:solidFill>
                <a:schemeClr val="tx1"/>
              </a:solidFill>
              <a:effectLst/>
              <a:latin typeface="+mn-lt"/>
              <a:ea typeface="+mn-ea"/>
              <a:cs typeface="+mn-cs"/>
            </a:endParaRPr>
          </a:p>
          <a:p>
            <a:pPr defTabSz="931774">
              <a:buClr>
                <a:srgbClr val="C00000"/>
              </a:buClr>
            </a:pPr>
            <a:endParaRPr lang="en-US" sz="2400" dirty="0">
              <a:solidFill>
                <a:prstClr val="black"/>
              </a:solidFill>
            </a:endParaRPr>
          </a:p>
        </p:txBody>
      </p:sp>
      <p:sp>
        <p:nvSpPr>
          <p:cNvPr id="4" name="Slide Number Placeholder 3"/>
          <p:cNvSpPr>
            <a:spLocks noGrp="1"/>
          </p:cNvSpPr>
          <p:nvPr>
            <p:ph type="sldNum" sz="quarter" idx="10"/>
          </p:nvPr>
        </p:nvSpPr>
        <p:spPr/>
        <p:txBody>
          <a:bodyPr/>
          <a:lstStyle/>
          <a:p>
            <a:pPr defTabSz="931774"/>
            <a:fld id="{935F30E8-26E9-4FF0-B25D-8E11553B5012}" type="slidenum">
              <a:rPr lang="en-US">
                <a:solidFill>
                  <a:prstClr val="black"/>
                </a:solidFill>
                <a:latin typeface="Calibri" panose="020F0502020204030204"/>
              </a:rPr>
              <a:pPr defTabSz="931774"/>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81215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Activity 1: Introductions. </a:t>
            </a:r>
          </a:p>
          <a:p>
            <a:r>
              <a:rPr lang="en-US" sz="1200" kern="1200" dirty="0">
                <a:solidFill>
                  <a:schemeClr val="tx1"/>
                </a:solidFill>
                <a:effectLst/>
                <a:latin typeface="+mn-lt"/>
                <a:ea typeface="+mn-ea"/>
                <a:cs typeface="+mn-cs"/>
              </a:rPr>
              <a:t>- If there are less than 20 participants, you can organize an introduction of the participants that includes their expectations from the workshop. Ask them to write a maximum of two expectations in a maximum of 4 words for each expectation on post-it notes, one expectation per note and to read them loud after introducing themselves. Stick the notes o a flip chat paper clustering them by theme as you collect them. You can then summarize them all and explain what will and what won’t be covered during the workshop. Your role will also be to take these expectations into account and try to accommodate them to the extent possible, for those fitting with the training objectives. </a:t>
            </a:r>
            <a:endParaRPr lang="fr-FR" sz="1200" kern="1200" dirty="0">
              <a:solidFill>
                <a:schemeClr val="tx1"/>
              </a:solidFill>
              <a:effectLst/>
              <a:latin typeface="+mn-lt"/>
              <a:ea typeface="+mn-ea"/>
              <a:cs typeface="+mn-cs"/>
            </a:endParaRPr>
          </a:p>
          <a:p>
            <a:pPr marL="171450" indent="-171450">
              <a:buFontTx/>
              <a:buChar char="-"/>
            </a:pPr>
            <a:r>
              <a:rPr lang="en-US" sz="1200" kern="1200" dirty="0">
                <a:solidFill>
                  <a:schemeClr val="tx1"/>
                </a:solidFill>
                <a:effectLst/>
                <a:latin typeface="+mn-lt"/>
                <a:ea typeface="+mn-ea"/>
                <a:cs typeface="+mn-cs"/>
              </a:rPr>
              <a:t>If there are more than 20 participants, it is recommended not to add the expectation activity to the introduction of participants. It would take too long. Let them introduce themselves quickly (name + professional role). You can always ask them to tell “how they feel this morning” with an emoticon dawned on a sheet of paper. If you really want to know more about their expectation, ask them to right them on post it notes or pieces of paper that you collect and analyze during the first coffee break.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You can add a slide with the pictures and titles of facilitators and resource persons involved in the workshop if there are more than two. </a:t>
            </a:r>
            <a:endParaRPr lang="fr-FR" sz="1200" kern="1200" dirty="0">
              <a:solidFill>
                <a:schemeClr val="tx1"/>
              </a:solidFill>
              <a:effectLst/>
              <a:latin typeface="+mn-lt"/>
              <a:ea typeface="+mn-ea"/>
              <a:cs typeface="+mn-cs"/>
            </a:endParaRPr>
          </a:p>
          <a:p>
            <a:pPr marL="171450" indent="-171450">
              <a:buFontTx/>
              <a:buChar char="-"/>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2954397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In plenary, ask the participants to collectively set some rules for the smooth running of the workshop and write them down on a flip-chart paper once they are formally adopted. </a:t>
            </a:r>
          </a:p>
          <a:p>
            <a:r>
              <a:rPr lang="en-GB" noProof="0" dirty="0"/>
              <a:t>Examples of house rules: </a:t>
            </a:r>
          </a:p>
          <a:p>
            <a:pPr marL="171450" indent="-171450">
              <a:buFontTx/>
              <a:buChar char="-"/>
            </a:pPr>
            <a:r>
              <a:rPr lang="en-GB" noProof="0" dirty="0"/>
              <a:t>Mobile phones on mute/plane mode</a:t>
            </a:r>
          </a:p>
          <a:p>
            <a:pPr marL="171450" indent="-171450">
              <a:buFontTx/>
              <a:buChar char="-"/>
            </a:pPr>
            <a:r>
              <a:rPr lang="en-GB" noProof="0" dirty="0"/>
              <a:t>Freedom of speech and no judgement</a:t>
            </a:r>
          </a:p>
          <a:p>
            <a:pPr marL="171450" indent="-171450">
              <a:buFontTx/>
              <a:buChar char="-"/>
            </a:pPr>
            <a:r>
              <a:rPr lang="en-GB" noProof="0" dirty="0"/>
              <a:t>Active but well-organised participation </a:t>
            </a:r>
          </a:p>
          <a:p>
            <a:pPr marL="171450" indent="-171450">
              <a:buFontTx/>
              <a:buChar char="-"/>
            </a:pPr>
            <a:r>
              <a:rPr lang="en-GB" noProof="0" dirty="0"/>
              <a:t>Respect for others </a:t>
            </a:r>
          </a:p>
          <a:p>
            <a:pPr marL="171450" indent="-171450">
              <a:buFontTx/>
              <a:buChar char="-"/>
            </a:pPr>
            <a:r>
              <a:rPr lang="en-GB" noProof="0" dirty="0"/>
              <a:t>Punctuality </a:t>
            </a:r>
          </a:p>
          <a:p>
            <a:pPr marL="0" indent="0">
              <a:buFontTx/>
              <a:buNone/>
            </a:pPr>
            <a:r>
              <a:rPr lang="en-GB" noProof="0" dirty="0"/>
              <a:t>You can suggest to elect or select a chief of village who will be tasked with enforcing the rules. </a:t>
            </a:r>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114491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to be adapted to the context with a flag or a map of the country or region where the workshop is held. </a:t>
            </a:r>
          </a:p>
          <a:p>
            <a:endParaRPr lang="en-GB" dirty="0"/>
          </a:p>
          <a:p>
            <a:r>
              <a:rPr lang="en-GB" dirty="0"/>
              <a:t>The following slides are also to be adapted to the context and to the objectives of the workshop. Guidance on the types of information that can be presented are provided in the note boxes. </a:t>
            </a:r>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24732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is meant to set the scene of the displacement situation in the country where the workshop is held. Provide some key data and figures about the displacement situation in the country: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Number of IDPs and causes of displacement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Number of refugees, countries of origins, estimated DAC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Figures and map to be updated to the context and whenever new data is available. </a:t>
            </a:r>
          </a:p>
          <a:p>
            <a:endParaRPr lang="en-US" dirty="0"/>
          </a:p>
          <a:p>
            <a:r>
              <a:rPr lang="en-US" dirty="0"/>
              <a:t>Sources: For IDPs. IOM DTM Round 19; October 2019 accessible here: </a:t>
            </a:r>
            <a:r>
              <a:rPr lang="fr-FR" dirty="0">
                <a:hlinkClick r:id="rId3"/>
              </a:rPr>
              <a:t>https://data.humdata.org/dataset/ethiopia-baseline-assessment-data-iom-dtm</a:t>
            </a:r>
            <a:endParaRPr lang="en-US" dirty="0"/>
          </a:p>
          <a:p>
            <a:r>
              <a:rPr lang="en-US" dirty="0"/>
              <a:t>Refugees: UNHCR. January 2020</a:t>
            </a:r>
          </a:p>
        </p:txBody>
      </p:sp>
      <p:sp>
        <p:nvSpPr>
          <p:cNvPr id="4" name="Slide Number Placeholder 3"/>
          <p:cNvSpPr>
            <a:spLocks noGrp="1"/>
          </p:cNvSpPr>
          <p:nvPr>
            <p:ph type="sldNum" sz="quarter" idx="10"/>
          </p:nvPr>
        </p:nvSpPr>
        <p:spPr/>
        <p:txBody>
          <a:bodyPr/>
          <a:lstStyle/>
          <a:p>
            <a:fld id="{935F30E8-26E9-4FF0-B25D-8E11553B5012}" type="slidenum">
              <a:rPr lang="en-US" smtClean="0"/>
              <a:t>11</a:t>
            </a:fld>
            <a:endParaRPr lang="en-US"/>
          </a:p>
        </p:txBody>
      </p:sp>
    </p:spTree>
    <p:extLst>
      <p:ext uri="{BB962C8B-B14F-4D97-AF65-F5344CB8AC3E}">
        <p14:creationId xmlns:p14="http://schemas.microsoft.com/office/powerpoint/2010/main" val="2314170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Activity 3: Group activity: Displacement mapping at local level. </a:t>
            </a:r>
          </a:p>
          <a:p>
            <a:r>
              <a:rPr lang="en-GB" noProof="0" dirty="0"/>
              <a:t>Divide the participants in four to five groups depending on their number and give them the following instructions: </a:t>
            </a:r>
          </a:p>
          <a:p>
            <a:r>
              <a:rPr lang="en-GB" noProof="0" dirty="0"/>
              <a:t>In your groups, map the refugee and IDP presence in the Somali regional State of Ethiopia. Their number, location, length of stay, type of settlement and main characteristics.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Quickly debrief with one group and ask the others to complete. </a:t>
            </a:r>
          </a:p>
          <a:p>
            <a:r>
              <a:rPr lang="fr-FR" dirty="0"/>
              <a:t>Try and </a:t>
            </a:r>
            <a:r>
              <a:rPr lang="fr-FR" dirty="0" err="1"/>
              <a:t>find</a:t>
            </a:r>
            <a:r>
              <a:rPr lang="fr-FR" dirty="0"/>
              <a:t> the </a:t>
            </a:r>
            <a:r>
              <a:rPr lang="fr-FR" dirty="0" err="1"/>
              <a:t>latest</a:t>
            </a:r>
            <a:r>
              <a:rPr lang="fr-FR" dirty="0"/>
              <a:t> figures </a:t>
            </a:r>
            <a:r>
              <a:rPr lang="fr-FR" dirty="0" err="1"/>
              <a:t>available</a:t>
            </a:r>
            <a:r>
              <a:rPr lang="fr-FR" dirty="0"/>
              <a:t> at the local, </a:t>
            </a:r>
            <a:r>
              <a:rPr lang="en-GB" noProof="0" dirty="0"/>
              <a:t>disaggregated</a:t>
            </a:r>
            <a:r>
              <a:rPr lang="fr-FR" dirty="0"/>
              <a:t> by </a:t>
            </a:r>
            <a:r>
              <a:rPr lang="fr-FR" dirty="0" err="1"/>
              <a:t>age</a:t>
            </a:r>
            <a:r>
              <a:rPr lang="fr-FR" dirty="0"/>
              <a:t> and </a:t>
            </a:r>
            <a:r>
              <a:rPr lang="fr-FR" dirty="0" err="1"/>
              <a:t>sex</a:t>
            </a:r>
            <a:r>
              <a:rPr lang="fr-FR" dirty="0"/>
              <a:t> if possible </a:t>
            </a:r>
            <a:r>
              <a:rPr lang="fr-FR" dirty="0" err="1"/>
              <a:t>before</a:t>
            </a:r>
            <a:r>
              <a:rPr lang="fr-FR" dirty="0"/>
              <a:t> the workshop to cross check the </a:t>
            </a:r>
            <a:r>
              <a:rPr lang="fr-FR" dirty="0" err="1"/>
              <a:t>numbers</a:t>
            </a:r>
            <a:r>
              <a:rPr lang="fr-FR" dirty="0"/>
              <a:t> </a:t>
            </a:r>
            <a:r>
              <a:rPr lang="fr-FR" dirty="0" err="1"/>
              <a:t>provided</a:t>
            </a:r>
            <a:r>
              <a:rPr lang="fr-FR" dirty="0"/>
              <a:t> by the participants </a:t>
            </a:r>
            <a:r>
              <a:rPr lang="fr-FR" dirty="0" err="1"/>
              <a:t>during</a:t>
            </a:r>
            <a:r>
              <a:rPr lang="fr-FR" dirty="0"/>
              <a:t> the mapping </a:t>
            </a:r>
            <a:r>
              <a:rPr lang="fr-FR" dirty="0" err="1"/>
              <a:t>exercise</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noProof="0" dirty="0"/>
          </a:p>
          <a:p>
            <a:r>
              <a:rPr lang="fr-FR" dirty="0"/>
              <a:t>Try and </a:t>
            </a:r>
            <a:r>
              <a:rPr lang="fr-FR" dirty="0" err="1"/>
              <a:t>find</a:t>
            </a:r>
            <a:r>
              <a:rPr lang="fr-FR" dirty="0"/>
              <a:t> the </a:t>
            </a:r>
            <a:r>
              <a:rPr lang="fr-FR" dirty="0" err="1"/>
              <a:t>latest</a:t>
            </a:r>
            <a:r>
              <a:rPr lang="fr-FR" dirty="0"/>
              <a:t> figures </a:t>
            </a:r>
            <a:r>
              <a:rPr lang="fr-FR" dirty="0" err="1"/>
              <a:t>available</a:t>
            </a:r>
            <a:r>
              <a:rPr lang="fr-FR" dirty="0"/>
              <a:t> at the local, </a:t>
            </a:r>
            <a:r>
              <a:rPr lang="fr-FR" dirty="0" err="1"/>
              <a:t>disagregated</a:t>
            </a:r>
            <a:r>
              <a:rPr lang="fr-FR" dirty="0"/>
              <a:t> by </a:t>
            </a:r>
            <a:r>
              <a:rPr lang="fr-FR" dirty="0" err="1"/>
              <a:t>age</a:t>
            </a:r>
            <a:r>
              <a:rPr lang="fr-FR" dirty="0"/>
              <a:t> and </a:t>
            </a:r>
            <a:r>
              <a:rPr lang="fr-FR" dirty="0" err="1"/>
              <a:t>sex</a:t>
            </a:r>
            <a:r>
              <a:rPr lang="fr-FR" dirty="0"/>
              <a:t> if possible, to cross </a:t>
            </a:r>
            <a:r>
              <a:rPr lang="fr-FR" dirty="0" err="1"/>
              <a:t>checked</a:t>
            </a:r>
            <a:r>
              <a:rPr lang="fr-FR" dirty="0"/>
              <a:t> the </a:t>
            </a:r>
            <a:r>
              <a:rPr lang="fr-FR" dirty="0" err="1"/>
              <a:t>ones</a:t>
            </a:r>
            <a:r>
              <a:rPr lang="fr-FR" dirty="0"/>
              <a:t> </a:t>
            </a:r>
            <a:r>
              <a:rPr lang="fr-FR" dirty="0" err="1"/>
              <a:t>provided</a:t>
            </a:r>
            <a:r>
              <a:rPr lang="fr-FR" dirty="0"/>
              <a:t> </a:t>
            </a:r>
            <a:r>
              <a:rPr lang="fr-FR" dirty="0" err="1"/>
              <a:t>during</a:t>
            </a:r>
            <a:r>
              <a:rPr lang="fr-FR" dirty="0"/>
              <a:t> the mapping </a:t>
            </a:r>
            <a:r>
              <a:rPr lang="fr-FR" dirty="0" err="1"/>
              <a:t>exercise</a:t>
            </a:r>
            <a:r>
              <a:rPr lang="fr-FR" dirty="0"/>
              <a:t>. </a:t>
            </a:r>
          </a:p>
          <a:p>
            <a:r>
              <a:rPr lang="fr-FR" dirty="0" err="1"/>
              <a:t>Potential</a:t>
            </a:r>
            <a:r>
              <a:rPr lang="fr-FR" dirty="0"/>
              <a:t> sources: </a:t>
            </a:r>
            <a:r>
              <a:rPr lang="en-US" dirty="0"/>
              <a:t>IOM Ethiopia National Displacement Report and UNHCR. </a:t>
            </a:r>
            <a:endParaRPr lang="en-GB" noProof="0" dirty="0"/>
          </a:p>
          <a:p>
            <a:endParaRPr lang="en-GB" noProof="0" dirty="0"/>
          </a:p>
          <a:p>
            <a:r>
              <a:rPr lang="en-GB" noProof="0" dirty="0"/>
              <a:t>You can use different visuals for the debriefing. </a:t>
            </a:r>
          </a:p>
          <a:p>
            <a:pPr marL="171450" indent="-171450">
              <a:buFontTx/>
              <a:buChar char="-"/>
            </a:pPr>
            <a:r>
              <a:rPr lang="en-GB" noProof="0" dirty="0"/>
              <a:t>Draw a map on two flip chart papers stuck on a wall and complete it with the figures and information provided by the participants. You can add a flip chart paper on the side if you don’t have enough space on the map. </a:t>
            </a:r>
          </a:p>
          <a:p>
            <a:pPr marL="171450" indent="-171450">
              <a:buFontTx/>
              <a:buChar char="-"/>
            </a:pPr>
            <a:r>
              <a:rPr lang="en-GB" noProof="0" dirty="0"/>
              <a:t>Use a different flip chart paper for each zone/area or population group</a:t>
            </a:r>
          </a:p>
          <a:p>
            <a:pPr marL="171450" indent="-171450">
              <a:buFontTx/>
              <a:buChar char="-"/>
            </a:pPr>
            <a:endParaRPr lang="en-GB" noProof="0" dirty="0"/>
          </a:p>
          <a:p>
            <a:endParaRPr lang="en-GB" noProof="0" dirty="0"/>
          </a:p>
          <a:p>
            <a:endParaRPr lang="en-GB" noProof="0" dirty="0"/>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2618173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Displacement</a:t>
            </a:r>
            <a:r>
              <a:rPr lang="en-US" baseline="0" dirty="0"/>
              <a:t> and durable solutions is at the heart of the humanitarian and development debates and long-term objectives</a:t>
            </a:r>
            <a:r>
              <a:rPr lang="en-US" dirty="0"/>
              <a:t>! This slide is aimed to show the current momentum in the discussions and initiatives on displacement and durable solutions.</a:t>
            </a:r>
            <a:r>
              <a:rPr lang="en-US" baseline="0" dirty="0"/>
              <a:t> It is key to emphasize on the global dynamic that is likely to have an impact at the regional, national and local level. </a:t>
            </a:r>
          </a:p>
          <a:p>
            <a:endParaRPr lang="en-US" baseline="0" dirty="0"/>
          </a:p>
          <a:p>
            <a:r>
              <a:rPr lang="en-US" baseline="0" dirty="0"/>
              <a:t>Insist on the humanitarian and development joint initiative as well as on the promising inclusion on displacement issues into the 2030 Agenda for Sustainable Development.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workshop is a way to get prepared for it as area-based approach is part of the new way of working initiated by the World Humanitarian Summit and subsequent initiatives to promote resilience and self-reliance for displacement affected communities. </a:t>
            </a:r>
            <a:endParaRPr lang="en-US"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332996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sums up the main components of the CRRF approach that lead to adopt an area-based approach. </a:t>
            </a:r>
          </a:p>
          <a:p>
            <a:endParaRPr lang="en-GB" dirty="0"/>
          </a:p>
          <a:p>
            <a:r>
              <a:rPr lang="en-GB" b="1" dirty="0"/>
              <a:t>Key messages: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The CRRF approach is contributing to positive changes with a stronger focus on self-reliance and resilience, integrated refugee-host community programming, government-led and whole of society approaches, engagement of development actors and a commitment to support stronger participation of communities in programing and policy processes.</a:t>
            </a: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In order to realize the benefits of these progressive global and regional policy processes, it is critical for policy makers and practitioners to translate these efforts at the local level with tangible benefits for displacement affected communities.</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2548481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Ethiopia has one of the world’s largest IDP populations, estimated to be 1.8 million individuals.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Ethiopia’s national Durable Solutions Initiative (DSI), which promotes conducive conditions for internally displaced persons (IDPs) to rebuild their lives, was launched in December 2019. The Initiative – developed by the Government of Ethiopia, the United Nations, international and national non-governmental organizations (NGOs) and donors – seeks to ensure internally displaced communities in the country are supported to either return, integrate or relocate voluntarily. </a:t>
            </a:r>
            <a:endParaRPr lang="fr-FR" dirty="0">
              <a:hlinkClick r:id="rId3"/>
            </a:endParaRPr>
          </a:p>
          <a:p>
            <a:r>
              <a:rPr lang="en-GB" sz="1200" b="0" i="0" kern="1200" noProof="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A short video is available here to familiarize yourself with the initiative. You can show it to the participants if relevant in the context and if you have time:  </a:t>
            </a:r>
            <a:r>
              <a:rPr lang="fr-FR" dirty="0">
                <a:hlinkClick r:id="rId3"/>
              </a:rPr>
              <a:t>https://www.youtube.com/watch?v=W68mcAI-dHU</a:t>
            </a:r>
            <a:endParaRPr lang="fr-FR" dirty="0"/>
          </a:p>
          <a:p>
            <a:endParaRPr lang="fr-FR" dirty="0"/>
          </a:p>
          <a:p>
            <a:endParaRPr lang="fr-FR" dirty="0"/>
          </a:p>
          <a:p>
            <a:endParaRPr lang="fr-FR" dirty="0"/>
          </a:p>
          <a:p>
            <a:r>
              <a:rPr lang="fr-FR" dirty="0"/>
              <a:t>Picture: </a:t>
            </a:r>
            <a:r>
              <a:rPr lang="en-US" sz="1200" b="0" i="0" kern="1200" dirty="0">
                <a:solidFill>
                  <a:schemeClr val="tx1"/>
                </a:solidFill>
                <a:effectLst/>
                <a:latin typeface="+mn-lt"/>
                <a:ea typeface="+mn-ea"/>
                <a:cs typeface="+mn-cs"/>
              </a:rPr>
              <a:t>A woman from the </a:t>
            </a:r>
            <a:r>
              <a:rPr lang="en-US" sz="1200" b="0" i="0" kern="1200" dirty="0" err="1">
                <a:solidFill>
                  <a:schemeClr val="tx1"/>
                </a:solidFill>
                <a:effectLst/>
                <a:latin typeface="+mn-lt"/>
                <a:ea typeface="+mn-ea"/>
                <a:cs typeface="+mn-cs"/>
              </a:rPr>
              <a:t>Gedeo</a:t>
            </a:r>
            <a:r>
              <a:rPr lang="en-US" sz="1200" b="0" i="0" kern="1200" dirty="0">
                <a:solidFill>
                  <a:schemeClr val="tx1"/>
                </a:solidFill>
                <a:effectLst/>
                <a:latin typeface="+mn-lt"/>
                <a:ea typeface="+mn-ea"/>
                <a:cs typeface="+mn-cs"/>
              </a:rPr>
              <a:t> community cooks at a site for displaced people in Ethiopia.  © UNHCR/Anna </a:t>
            </a:r>
            <a:r>
              <a:rPr lang="en-US" sz="1200" b="0" i="0" kern="1200" dirty="0" err="1">
                <a:solidFill>
                  <a:schemeClr val="tx1"/>
                </a:solidFill>
                <a:effectLst/>
                <a:latin typeface="+mn-lt"/>
                <a:ea typeface="+mn-ea"/>
                <a:cs typeface="+mn-cs"/>
              </a:rPr>
              <a:t>Hellge</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259835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slide, you may add solutions/area-based initiatives taken at the local level and that are relevant with the objectives of the workshop. </a:t>
            </a:r>
          </a:p>
        </p:txBody>
      </p:sp>
      <p:sp>
        <p:nvSpPr>
          <p:cNvPr id="4" name="Slide Number Placeholder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39945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Transition slide. </a:t>
            </a:r>
          </a:p>
          <a:p>
            <a:r>
              <a:rPr lang="en-GB" dirty="0"/>
              <a:t>Explain that ABA is part of the new way of working as it is inclusive, enables the collaboration and partnership of a wide range of actors and the participation of DAC on a long-term bases. </a:t>
            </a:r>
          </a:p>
          <a:p>
            <a:r>
              <a:rPr lang="en-GB" dirty="0"/>
              <a:t>Let’s discover more precisely what is it , who to do it and how to step by step implement it! </a:t>
            </a:r>
          </a:p>
          <a:p>
            <a:endParaRPr lang="en-GB" dirty="0"/>
          </a:p>
          <a:p>
            <a:r>
              <a:rPr lang="en-GB" dirty="0"/>
              <a:t>Key message: </a:t>
            </a:r>
          </a:p>
          <a:p>
            <a:endParaRPr lang="en-GB" dirty="0"/>
          </a:p>
          <a:p>
            <a:r>
              <a:rPr lang="en-GB" dirty="0"/>
              <a:t>- </a:t>
            </a:r>
            <a:r>
              <a:rPr lang="en-US" sz="1200" kern="1200" dirty="0">
                <a:solidFill>
                  <a:schemeClr val="tx1"/>
                </a:solidFill>
                <a:effectLst/>
                <a:latin typeface="+mn-lt"/>
                <a:ea typeface="+mn-ea"/>
                <a:cs typeface="+mn-cs"/>
              </a:rPr>
              <a:t>Area-based planning is part of the “new way of working” and related international, regional and national frameworks aiming at strengthening the capacities of national and local authorities to develop long-term planning for Displacement Affected Communities (DAC).  </a:t>
            </a:r>
            <a:r>
              <a:rPr lang="fr-FR" dirty="0">
                <a:effectLst/>
              </a:rPr>
              <a:t> </a:t>
            </a:r>
            <a:r>
              <a:rPr lang="en-US"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3228664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3/19/2020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3/19/2020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3/19/2020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071616"/>
            <a:ext cx="11528018"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3/19/2020</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3/19/2020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2" r:id="rId13"/>
    <p:sldLayoutId id="214748366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 Id="rId1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9.svg"/></Relationships>
</file>

<file path=ppt/slides/_rels/slide1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654799" y="640081"/>
            <a:ext cx="4897119"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lnSpcReduction="1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r>
              <a:rPr lang="en-US" altLang="en-US" sz="5100" b="1">
                <a:latin typeface="+mj-lt"/>
                <a:ea typeface="+mj-ea"/>
                <a:cs typeface="+mj-cs"/>
              </a:rPr>
              <a:t>Area Based Durable Solutions Planning </a:t>
            </a:r>
          </a:p>
          <a:p>
            <a:pPr defTabSz="914400">
              <a:lnSpc>
                <a:spcPct val="90000"/>
              </a:lnSpc>
              <a:spcBef>
                <a:spcPct val="0"/>
              </a:spcBef>
              <a:spcAft>
                <a:spcPts val="600"/>
              </a:spcAft>
            </a:pPr>
            <a:r>
              <a:rPr lang="en-US" altLang="en-US" sz="5100" b="1" i="1">
                <a:latin typeface="+mj-lt"/>
                <a:ea typeface="+mj-ea"/>
                <a:cs typeface="+mj-cs"/>
              </a:rPr>
              <a:t>Training </a:t>
            </a:r>
          </a:p>
          <a:p>
            <a:pPr defTabSz="914400">
              <a:lnSpc>
                <a:spcPct val="90000"/>
              </a:lnSpc>
              <a:spcBef>
                <a:spcPct val="0"/>
              </a:spcBef>
              <a:spcAft>
                <a:spcPts val="600"/>
              </a:spcAft>
            </a:pPr>
            <a:r>
              <a:rPr lang="en-US" altLang="en-US" sz="5100" i="1">
                <a:latin typeface="+mj-lt"/>
                <a:ea typeface="+mj-ea"/>
                <a:cs typeface="+mj-cs"/>
              </a:rPr>
              <a:t>	</a:t>
            </a:r>
            <a:endParaRPr lang="en-US" altLang="en-US" sz="5100" dirty="0">
              <a:latin typeface="+mj-lt"/>
              <a:ea typeface="+mj-ea"/>
              <a:cs typeface="+mj-cs"/>
            </a:endParaRPr>
          </a:p>
        </p:txBody>
      </p:sp>
      <p:pic>
        <p:nvPicPr>
          <p:cNvPr id="3" name="Picture 2" descr="A picture containing drawing, table&#10;&#10;Description automatically generated">
            <a:extLst>
              <a:ext uri="{FF2B5EF4-FFF2-40B4-BE49-F238E27FC236}">
                <a16:creationId xmlns:a16="http://schemas.microsoft.com/office/drawing/2014/main" id="{FE2E0F68-580F-4023-8022-25163AEFF047}"/>
              </a:ext>
            </a:extLst>
          </p:cNvPr>
          <p:cNvPicPr>
            <a:picLocks noChangeAspect="1"/>
          </p:cNvPicPr>
          <p:nvPr/>
        </p:nvPicPr>
        <p:blipFill rotWithShape="1">
          <a:blip r:embed="rId2">
            <a:extLst>
              <a:ext uri="{28A0092B-C50C-407E-A947-70E740481C1C}">
                <a14:useLocalDpi xmlns:a14="http://schemas.microsoft.com/office/drawing/2010/main" val="0"/>
              </a:ext>
            </a:extLst>
          </a:blip>
          <a:srcRect l="24101" r="23966"/>
          <a:stretch/>
        </p:blipFill>
        <p:spPr>
          <a:xfrm>
            <a:off x="1120701" y="1112060"/>
            <a:ext cx="3861262" cy="4633859"/>
          </a:xfrm>
          <a:prstGeom prst="rect">
            <a:avLst/>
          </a:prstGeom>
          <a:effectLst/>
        </p:spPr>
      </p:pic>
    </p:spTree>
    <p:extLst>
      <p:ext uri="{BB962C8B-B14F-4D97-AF65-F5344CB8AC3E}">
        <p14:creationId xmlns:p14="http://schemas.microsoft.com/office/powerpoint/2010/main" val="3148006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1" y="115809"/>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Regional Durable Solutions Secretariat (ReDSS)</a:t>
            </a:r>
          </a:p>
        </p:txBody>
      </p:sp>
      <p:sp>
        <p:nvSpPr>
          <p:cNvPr id="13" name="TextBox 12">
            <a:extLst>
              <a:ext uri="{FF2B5EF4-FFF2-40B4-BE49-F238E27FC236}">
                <a16:creationId xmlns:a16="http://schemas.microsoft.com/office/drawing/2014/main" id="{B1711CCB-E6D4-4973-99D5-124C3E36A4C2}"/>
              </a:ext>
            </a:extLst>
          </p:cNvPr>
          <p:cNvSpPr txBox="1"/>
          <p:nvPr/>
        </p:nvSpPr>
        <p:spPr>
          <a:xfrm>
            <a:off x="236620" y="863971"/>
            <a:ext cx="5988787" cy="4493538"/>
          </a:xfrm>
          <a:prstGeom prst="rect">
            <a:avLst/>
          </a:prstGeom>
          <a:solidFill>
            <a:schemeClr val="bg1">
              <a:alpha val="46000"/>
            </a:schemeClr>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prstClr val="black"/>
                </a:solidFill>
                <a:effectLst/>
                <a:uLnTx/>
                <a:uFillTx/>
                <a:latin typeface="Calibri" panose="020F0502020204030204"/>
                <a:ea typeface="+mn-ea"/>
                <a:cs typeface="+mn-cs"/>
              </a:rPr>
              <a:t>Goal: </a:t>
            </a:r>
            <a:r>
              <a:rPr kumimoji="0" lang="en-GB" sz="2600" b="0" i="0" u="none" strike="noStrike" kern="1200" cap="none" spc="0" normalizeH="0" baseline="0" noProof="0" dirty="0">
                <a:ln>
                  <a:noFill/>
                </a:ln>
                <a:solidFill>
                  <a:prstClr val="black"/>
                </a:solidFill>
                <a:effectLst/>
                <a:uLnTx/>
                <a:uFillTx/>
                <a:latin typeface="Calibri" panose="020F0502020204030204"/>
                <a:ea typeface="+mn-ea"/>
                <a:cs typeface="+mn-cs"/>
              </a:rPr>
              <a:t>To improve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programming and policy in support of durable solutions processes so that </a:t>
            </a: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displacement affected communities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live in safety and dignity in East and Horn of Africa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Consortium of 14 organizations hosted by DRC and steering committee NRC, IRC, DRC</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panose="020F0502020204030204"/>
                <a:ea typeface="+mn-ea"/>
                <a:cs typeface="+mn-cs"/>
              </a:rPr>
              <a:t>Coordination and information hub</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 not an implementing agency</a:t>
            </a:r>
            <a:endParaRPr kumimoji="0" lang="en-GB"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 name="Group 2"/>
          <p:cNvGrpSpPr/>
          <p:nvPr/>
        </p:nvGrpSpPr>
        <p:grpSpPr>
          <a:xfrm>
            <a:off x="6611815" y="1266826"/>
            <a:ext cx="5095723" cy="4152900"/>
            <a:chOff x="6611816" y="1797050"/>
            <a:chExt cx="4445122" cy="3622675"/>
          </a:xfrm>
        </p:grpSpPr>
        <p:sp>
          <p:nvSpPr>
            <p:cNvPr id="30" name="Hexagon 29">
              <a:extLst>
                <a:ext uri="{FF2B5EF4-FFF2-40B4-BE49-F238E27FC236}">
                  <a16:creationId xmlns:a16="http://schemas.microsoft.com/office/drawing/2014/main" id="{423BD99C-FB18-408B-830D-0EF745143221}"/>
                </a:ext>
              </a:extLst>
            </p:cNvPr>
            <p:cNvSpPr/>
            <p:nvPr/>
          </p:nvSpPr>
          <p:spPr>
            <a:xfrm rot="16200000">
              <a:off x="9227344" y="3561556"/>
              <a:ext cx="1965325" cy="1693863"/>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Hexagon 30">
              <a:extLst>
                <a:ext uri="{FF2B5EF4-FFF2-40B4-BE49-F238E27FC236}">
                  <a16:creationId xmlns:a16="http://schemas.microsoft.com/office/drawing/2014/main" id="{C5D240BC-CF3A-4819-8D20-717D64EB7DD7}"/>
                </a:ext>
              </a:extLst>
            </p:cNvPr>
            <p:cNvSpPr/>
            <p:nvPr/>
          </p:nvSpPr>
          <p:spPr>
            <a:xfrm rot="16200000">
              <a:off x="8275637" y="1931988"/>
              <a:ext cx="1965325" cy="1695450"/>
            </a:xfrm>
            <a:prstGeom prst="hexagon">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Hexagon 31">
              <a:extLst>
                <a:ext uri="{FF2B5EF4-FFF2-40B4-BE49-F238E27FC236}">
                  <a16:creationId xmlns:a16="http://schemas.microsoft.com/office/drawing/2014/main" id="{223BECC4-D151-4B9B-8908-90DB3298CD72}"/>
                </a:ext>
              </a:extLst>
            </p:cNvPr>
            <p:cNvSpPr/>
            <p:nvPr/>
          </p:nvSpPr>
          <p:spPr>
            <a:xfrm rot="16200000">
              <a:off x="7390607" y="3588544"/>
              <a:ext cx="1966912" cy="1695450"/>
            </a:xfrm>
            <a:prstGeom prst="hexagon">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8" name="Group 37">
              <a:extLst>
                <a:ext uri="{FF2B5EF4-FFF2-40B4-BE49-F238E27FC236}">
                  <a16:creationId xmlns:a16="http://schemas.microsoft.com/office/drawing/2014/main" id="{3399B2BD-6451-4F3B-BED4-6F0209F41CCE}"/>
                </a:ext>
              </a:extLst>
            </p:cNvPr>
            <p:cNvGrpSpPr/>
            <p:nvPr/>
          </p:nvGrpSpPr>
          <p:grpSpPr>
            <a:xfrm>
              <a:off x="6611816" y="1811214"/>
              <a:ext cx="1694499" cy="1965617"/>
              <a:chOff x="6344527" y="1797146"/>
              <a:chExt cx="1694499" cy="1965617"/>
            </a:xfrm>
            <a:solidFill>
              <a:schemeClr val="bg1">
                <a:lumMod val="65000"/>
                <a:alpha val="55000"/>
              </a:schemeClr>
            </a:solidFill>
          </p:grpSpPr>
          <p:sp>
            <p:nvSpPr>
              <p:cNvPr id="29" name="Hexagon 28">
                <a:extLst>
                  <a:ext uri="{FF2B5EF4-FFF2-40B4-BE49-F238E27FC236}">
                    <a16:creationId xmlns:a16="http://schemas.microsoft.com/office/drawing/2014/main" id="{78099CC4-C386-4B49-AD29-C995E4ECD4FA}"/>
                  </a:ext>
                </a:extLst>
              </p:cNvPr>
              <p:cNvSpPr/>
              <p:nvPr/>
            </p:nvSpPr>
            <p:spPr>
              <a:xfrm rot="16200000">
                <a:off x="6208968" y="1932706"/>
                <a:ext cx="1965617" cy="1694498"/>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5E53D092-4B8A-42C7-A127-BA921E8C14E3}"/>
                  </a:ext>
                </a:extLst>
              </p:cNvPr>
              <p:cNvSpPr txBox="1"/>
              <p:nvPr/>
            </p:nvSpPr>
            <p:spPr>
              <a:xfrm>
                <a:off x="6344527" y="2396160"/>
                <a:ext cx="1660608" cy="805443"/>
              </a:xfrm>
              <a:prstGeom prst="rect">
                <a:avLst/>
              </a:prstGeom>
              <a:solidFill>
                <a:schemeClr val="bg1">
                  <a:lumMod val="65000"/>
                </a:schemeClr>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Research, analysis  &amp; Knowledge Management</a:t>
                </a:r>
              </a:p>
            </p:txBody>
          </p:sp>
        </p:grpSp>
      </p:gr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7747460" y="3920084"/>
            <a:ext cx="176905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support and capacity development</a:t>
            </a:r>
          </a:p>
        </p:txBody>
      </p:sp>
      <p:sp>
        <p:nvSpPr>
          <p:cNvPr id="5130" name="TextBox 35"/>
          <p:cNvSpPr txBox="1">
            <a:spLocks noChangeArrowheads="1"/>
          </p:cNvSpPr>
          <p:nvPr/>
        </p:nvSpPr>
        <p:spPr bwMode="auto">
          <a:xfrm>
            <a:off x="9907922" y="4032009"/>
            <a:ext cx="1609725" cy="369332"/>
          </a:xfrm>
          <a:prstGeom prst="rect">
            <a:avLst/>
          </a:prstGeom>
          <a:solidFill>
            <a:schemeClr val="bg1">
              <a:lumMod val="65000"/>
            </a:schemeClr>
          </a:solid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Coordination</a:t>
            </a:r>
          </a:p>
        </p:txBody>
      </p:sp>
    </p:spTree>
    <p:extLst>
      <p:ext uri="{BB962C8B-B14F-4D97-AF65-F5344CB8AC3E}">
        <p14:creationId xmlns:p14="http://schemas.microsoft.com/office/powerpoint/2010/main" val="588932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6746628" y="1783959"/>
            <a:ext cx="4645250" cy="28891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r>
              <a:rPr lang="en-US" altLang="en-US" sz="6000" b="1" dirty="0">
                <a:latin typeface="+mj-lt"/>
                <a:ea typeface="+mj-ea"/>
                <a:cs typeface="+mj-cs"/>
              </a:rPr>
              <a:t>Welcome and Introduction </a:t>
            </a:r>
          </a:p>
          <a:p>
            <a:pPr defTabSz="914400">
              <a:lnSpc>
                <a:spcPct val="90000"/>
              </a:lnSpc>
              <a:spcBef>
                <a:spcPct val="0"/>
              </a:spcBef>
              <a:spcAft>
                <a:spcPts val="600"/>
              </a:spcAft>
            </a:pPr>
            <a:r>
              <a:rPr lang="en-US" altLang="en-US" sz="6000" i="1" dirty="0">
                <a:latin typeface="+mj-lt"/>
                <a:ea typeface="+mj-ea"/>
                <a:cs typeface="+mj-cs"/>
              </a:rPr>
              <a:t>	</a:t>
            </a:r>
            <a:endParaRPr lang="en-US" altLang="en-US" sz="6000" dirty="0">
              <a:latin typeface="+mj-lt"/>
              <a:ea typeface="+mj-ea"/>
              <a:cs typeface="+mj-cs"/>
            </a:endParaRPr>
          </a:p>
        </p:txBody>
      </p:sp>
      <p:pic>
        <p:nvPicPr>
          <p:cNvPr id="3" name="Picture 2">
            <a:extLst>
              <a:ext uri="{FF2B5EF4-FFF2-40B4-BE49-F238E27FC236}">
                <a16:creationId xmlns:a16="http://schemas.microsoft.com/office/drawing/2014/main" id="{279835E1-4C1A-4F9D-A26F-3988EE94C309}"/>
              </a:ext>
            </a:extLst>
          </p:cNvPr>
          <p:cNvPicPr>
            <a:picLocks noChangeAspect="1"/>
          </p:cNvPicPr>
          <p:nvPr/>
        </p:nvPicPr>
        <p:blipFill rotWithShape="1">
          <a:blip r:embed="rId3">
            <a:extLst>
              <a:ext uri="{28A0092B-C50C-407E-A947-70E740481C1C}">
                <a14:useLocalDpi xmlns:a14="http://schemas.microsoft.com/office/drawing/2010/main" val="0"/>
              </a:ext>
            </a:extLst>
          </a:blip>
          <a:srcRect l="25295" r="25295"/>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285596650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ACBDED-C7A1-4486-94F7-0345831D5AF9}"/>
              </a:ext>
            </a:extLst>
          </p:cNvPr>
          <p:cNvSpPr/>
          <p:nvPr/>
        </p:nvSpPr>
        <p:spPr>
          <a:xfrm>
            <a:off x="-96506" y="106621"/>
            <a:ext cx="4149877"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3200" dirty="0">
                <a:solidFill>
                  <a:schemeClr val="bg1"/>
                </a:solidFill>
                <a:latin typeface="+mj-lt"/>
              </a:rPr>
              <a:t>Overview of content </a:t>
            </a:r>
          </a:p>
        </p:txBody>
      </p:sp>
      <p:cxnSp>
        <p:nvCxnSpPr>
          <p:cNvPr id="20" name="Straight Connector 19">
            <a:extLst>
              <a:ext uri="{FF2B5EF4-FFF2-40B4-BE49-F238E27FC236}">
                <a16:creationId xmlns:a16="http://schemas.microsoft.com/office/drawing/2014/main" id="{677FF400-87CD-45D3-A655-38DC3921E707}"/>
              </a:ext>
            </a:extLst>
          </p:cNvPr>
          <p:cNvCxnSpPr>
            <a:cxnSpLocks/>
            <a:endCxn id="19" idx="4"/>
          </p:cNvCxnSpPr>
          <p:nvPr/>
        </p:nvCxnSpPr>
        <p:spPr>
          <a:xfrm flipH="1">
            <a:off x="2517183" y="1182166"/>
            <a:ext cx="27252" cy="3475897"/>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19835E33-5109-4E5A-91B1-280B9051EF9D}"/>
              </a:ext>
            </a:extLst>
          </p:cNvPr>
          <p:cNvGrpSpPr/>
          <p:nvPr/>
        </p:nvGrpSpPr>
        <p:grpSpPr>
          <a:xfrm>
            <a:off x="2838447" y="1183786"/>
            <a:ext cx="8372984" cy="3871906"/>
            <a:chOff x="2850752" y="941971"/>
            <a:chExt cx="7975309" cy="3640496"/>
          </a:xfrm>
        </p:grpSpPr>
        <p:sp>
          <p:nvSpPr>
            <p:cNvPr id="4102" name="TextBox 14"/>
            <p:cNvSpPr txBox="1">
              <a:spLocks noChangeArrowheads="1"/>
            </p:cNvSpPr>
            <p:nvPr/>
          </p:nvSpPr>
          <p:spPr bwMode="auto">
            <a:xfrm>
              <a:off x="2850753" y="1801052"/>
              <a:ext cx="78063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800" dirty="0"/>
                <a:t>Objectives and content</a:t>
              </a:r>
            </a:p>
          </p:txBody>
        </p:sp>
        <p:sp>
          <p:nvSpPr>
            <p:cNvPr id="4104" name="TextBox 16"/>
            <p:cNvSpPr txBox="1">
              <a:spLocks noChangeArrowheads="1"/>
            </p:cNvSpPr>
            <p:nvPr/>
          </p:nvSpPr>
          <p:spPr bwMode="auto">
            <a:xfrm>
              <a:off x="2863056" y="2660134"/>
              <a:ext cx="796300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a:r>
                <a:rPr lang="en-GB" altLang="en-US" sz="2800" dirty="0"/>
                <a:t>Who and how? Introduction, methodology and house rules     </a:t>
              </a:r>
            </a:p>
          </p:txBody>
        </p:sp>
        <p:sp>
          <p:nvSpPr>
            <p:cNvPr id="17" name="TextBox 16"/>
            <p:cNvSpPr txBox="1">
              <a:spLocks noChangeArrowheads="1"/>
            </p:cNvSpPr>
            <p:nvPr/>
          </p:nvSpPr>
          <p:spPr bwMode="auto">
            <a:xfrm>
              <a:off x="2863056" y="941971"/>
              <a:ext cx="5681854" cy="5232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800" dirty="0"/>
                <a:t>About the training workshop </a:t>
              </a:r>
            </a:p>
          </p:txBody>
        </p:sp>
        <p:sp>
          <p:nvSpPr>
            <p:cNvPr id="16" name="TextBox 16">
              <a:extLst>
                <a:ext uri="{FF2B5EF4-FFF2-40B4-BE49-F238E27FC236}">
                  <a16:creationId xmlns:a16="http://schemas.microsoft.com/office/drawing/2014/main" id="{9F4ED464-FECB-4FC6-95B4-7C71233D4B92}"/>
                </a:ext>
              </a:extLst>
            </p:cNvPr>
            <p:cNvSpPr txBox="1">
              <a:spLocks noChangeArrowheads="1"/>
            </p:cNvSpPr>
            <p:nvPr/>
          </p:nvSpPr>
          <p:spPr bwMode="auto">
            <a:xfrm>
              <a:off x="2850752" y="3685383"/>
              <a:ext cx="7806368" cy="89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800" dirty="0"/>
                <a:t>About the displacement context: global, regional, national and local </a:t>
              </a:r>
            </a:p>
          </p:txBody>
        </p:sp>
      </p:grpSp>
      <p:grpSp>
        <p:nvGrpSpPr>
          <p:cNvPr id="4" name="Group 3">
            <a:extLst>
              <a:ext uri="{FF2B5EF4-FFF2-40B4-BE49-F238E27FC236}">
                <a16:creationId xmlns:a16="http://schemas.microsoft.com/office/drawing/2014/main" id="{72D9D761-4811-4E84-9F13-205C76C9CE94}"/>
              </a:ext>
            </a:extLst>
          </p:cNvPr>
          <p:cNvGrpSpPr/>
          <p:nvPr/>
        </p:nvGrpSpPr>
        <p:grpSpPr>
          <a:xfrm>
            <a:off x="2219476" y="1200243"/>
            <a:ext cx="631888" cy="3457820"/>
            <a:chOff x="2089942" y="879886"/>
            <a:chExt cx="508796" cy="3104651"/>
          </a:xfrm>
        </p:grpSpPr>
        <p:sp>
          <p:nvSpPr>
            <p:cNvPr id="11" name="Oval 10">
              <a:extLst>
                <a:ext uri="{FF2B5EF4-FFF2-40B4-BE49-F238E27FC236}">
                  <a16:creationId xmlns:a16="http://schemas.microsoft.com/office/drawing/2014/main" id="{3209CD0D-978B-457B-B0B9-CBDABB0B63AF}"/>
                </a:ext>
              </a:extLst>
            </p:cNvPr>
            <p:cNvSpPr/>
            <p:nvPr/>
          </p:nvSpPr>
          <p:spPr>
            <a:xfrm>
              <a:off x="2089945" y="1775536"/>
              <a:ext cx="479425" cy="471571"/>
            </a:xfrm>
            <a:custGeom>
              <a:avLst/>
              <a:gdLst>
                <a:gd name="connsiteX0" fmla="*/ 0 w 479425"/>
                <a:gd name="connsiteY0" fmla="*/ 235786 h 471571"/>
                <a:gd name="connsiteX1" fmla="*/ 239713 w 479425"/>
                <a:gd name="connsiteY1" fmla="*/ 0 h 471571"/>
                <a:gd name="connsiteX2" fmla="*/ 479426 w 479425"/>
                <a:gd name="connsiteY2" fmla="*/ 235786 h 471571"/>
                <a:gd name="connsiteX3" fmla="*/ 239713 w 479425"/>
                <a:gd name="connsiteY3" fmla="*/ 471572 h 471571"/>
                <a:gd name="connsiteX4" fmla="*/ 0 w 479425"/>
                <a:gd name="connsiteY4" fmla="*/ 235786 h 471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425" h="471571" fill="none" extrusionOk="0">
                  <a:moveTo>
                    <a:pt x="0" y="235786"/>
                  </a:moveTo>
                  <a:cubicBezTo>
                    <a:pt x="3235" y="105949"/>
                    <a:pt x="113425" y="-12558"/>
                    <a:pt x="239713" y="0"/>
                  </a:cubicBezTo>
                  <a:cubicBezTo>
                    <a:pt x="353006" y="-2924"/>
                    <a:pt x="466155" y="118060"/>
                    <a:pt x="479426" y="235786"/>
                  </a:cubicBezTo>
                  <a:cubicBezTo>
                    <a:pt x="476955" y="342446"/>
                    <a:pt x="361958" y="485670"/>
                    <a:pt x="239713" y="471572"/>
                  </a:cubicBezTo>
                  <a:cubicBezTo>
                    <a:pt x="127103" y="482646"/>
                    <a:pt x="5684" y="367374"/>
                    <a:pt x="0" y="235786"/>
                  </a:cubicBezTo>
                  <a:close/>
                </a:path>
                <a:path w="479425" h="471571" stroke="0" extrusionOk="0">
                  <a:moveTo>
                    <a:pt x="0" y="235786"/>
                  </a:moveTo>
                  <a:cubicBezTo>
                    <a:pt x="-14072" y="96885"/>
                    <a:pt x="92364" y="5614"/>
                    <a:pt x="239713" y="0"/>
                  </a:cubicBezTo>
                  <a:cubicBezTo>
                    <a:pt x="393763" y="4560"/>
                    <a:pt x="454814" y="106348"/>
                    <a:pt x="479426" y="235786"/>
                  </a:cubicBezTo>
                  <a:cubicBezTo>
                    <a:pt x="467687" y="377471"/>
                    <a:pt x="371174" y="476705"/>
                    <a:pt x="239713" y="471572"/>
                  </a:cubicBezTo>
                  <a:cubicBezTo>
                    <a:pt x="101195" y="468219"/>
                    <a:pt x="13756" y="372580"/>
                    <a:pt x="0" y="235786"/>
                  </a:cubicBezTo>
                  <a:close/>
                </a:path>
              </a:pathLst>
            </a:custGeom>
            <a:solidFill>
              <a:schemeClr val="bg1"/>
            </a:solidFill>
            <a:ln w="76200">
              <a:solidFill>
                <a:srgbClr val="BA122B"/>
              </a:solidFill>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3" name="Oval 12">
              <a:extLst>
                <a:ext uri="{FF2B5EF4-FFF2-40B4-BE49-F238E27FC236}">
                  <a16:creationId xmlns:a16="http://schemas.microsoft.com/office/drawing/2014/main" id="{18F2E8E7-4E07-401A-8451-436F9C0FF4AB}"/>
                </a:ext>
              </a:extLst>
            </p:cNvPr>
            <p:cNvSpPr/>
            <p:nvPr/>
          </p:nvSpPr>
          <p:spPr>
            <a:xfrm>
              <a:off x="2089942" y="2600056"/>
              <a:ext cx="479425" cy="520789"/>
            </a:xfrm>
            <a:custGeom>
              <a:avLst/>
              <a:gdLst>
                <a:gd name="connsiteX0" fmla="*/ 0 w 479425"/>
                <a:gd name="connsiteY0" fmla="*/ 260395 h 520789"/>
                <a:gd name="connsiteX1" fmla="*/ 239713 w 479425"/>
                <a:gd name="connsiteY1" fmla="*/ 0 h 520789"/>
                <a:gd name="connsiteX2" fmla="*/ 479426 w 479425"/>
                <a:gd name="connsiteY2" fmla="*/ 260395 h 520789"/>
                <a:gd name="connsiteX3" fmla="*/ 239713 w 479425"/>
                <a:gd name="connsiteY3" fmla="*/ 520790 h 520789"/>
                <a:gd name="connsiteX4" fmla="*/ 0 w 479425"/>
                <a:gd name="connsiteY4" fmla="*/ 260395 h 520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425" h="520789" fill="none" extrusionOk="0">
                  <a:moveTo>
                    <a:pt x="0" y="260395"/>
                  </a:moveTo>
                  <a:cubicBezTo>
                    <a:pt x="6580" y="110329"/>
                    <a:pt x="132655" y="1672"/>
                    <a:pt x="239713" y="0"/>
                  </a:cubicBezTo>
                  <a:cubicBezTo>
                    <a:pt x="384993" y="22033"/>
                    <a:pt x="473489" y="116455"/>
                    <a:pt x="479426" y="260395"/>
                  </a:cubicBezTo>
                  <a:cubicBezTo>
                    <a:pt x="499516" y="407120"/>
                    <a:pt x="370534" y="520074"/>
                    <a:pt x="239713" y="520790"/>
                  </a:cubicBezTo>
                  <a:cubicBezTo>
                    <a:pt x="88193" y="526498"/>
                    <a:pt x="14746" y="384218"/>
                    <a:pt x="0" y="260395"/>
                  </a:cubicBezTo>
                  <a:close/>
                </a:path>
                <a:path w="479425" h="520789" stroke="0" extrusionOk="0">
                  <a:moveTo>
                    <a:pt x="0" y="260395"/>
                  </a:moveTo>
                  <a:cubicBezTo>
                    <a:pt x="-2324" y="120661"/>
                    <a:pt x="83200" y="-9961"/>
                    <a:pt x="239713" y="0"/>
                  </a:cubicBezTo>
                  <a:cubicBezTo>
                    <a:pt x="399157" y="-3994"/>
                    <a:pt x="469532" y="134604"/>
                    <a:pt x="479426" y="260395"/>
                  </a:cubicBezTo>
                  <a:cubicBezTo>
                    <a:pt x="465003" y="409028"/>
                    <a:pt x="358787" y="536536"/>
                    <a:pt x="239713" y="520790"/>
                  </a:cubicBezTo>
                  <a:cubicBezTo>
                    <a:pt x="121468" y="511636"/>
                    <a:pt x="-7015" y="405816"/>
                    <a:pt x="0" y="260395"/>
                  </a:cubicBezTo>
                  <a:close/>
                </a:path>
              </a:pathLst>
            </a:custGeom>
            <a:solidFill>
              <a:schemeClr val="bg1"/>
            </a:solidFill>
            <a:ln w="76200">
              <a:solidFill>
                <a:srgbClr val="BA122B"/>
              </a:solidFill>
              <a:extLst>
                <a:ext uri="{C807C97D-BFC1-408E-A445-0C87EB9F89A2}">
                  <ask:lineSketchStyleProps xmlns:ask="http://schemas.microsoft.com/office/drawing/2018/sketchyshapes" sd="981765707">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5" name="Oval 14">
              <a:extLst>
                <a:ext uri="{FF2B5EF4-FFF2-40B4-BE49-F238E27FC236}">
                  <a16:creationId xmlns:a16="http://schemas.microsoft.com/office/drawing/2014/main" id="{3209CD0D-978B-457B-B0B9-CBDABB0B63AF}"/>
                </a:ext>
              </a:extLst>
            </p:cNvPr>
            <p:cNvSpPr/>
            <p:nvPr/>
          </p:nvSpPr>
          <p:spPr>
            <a:xfrm>
              <a:off x="2119313" y="879886"/>
              <a:ext cx="479425" cy="479425"/>
            </a:xfrm>
            <a:custGeom>
              <a:avLst/>
              <a:gdLst>
                <a:gd name="connsiteX0" fmla="*/ 0 w 479425"/>
                <a:gd name="connsiteY0" fmla="*/ 239713 h 479425"/>
                <a:gd name="connsiteX1" fmla="*/ 239713 w 479425"/>
                <a:gd name="connsiteY1" fmla="*/ 0 h 479425"/>
                <a:gd name="connsiteX2" fmla="*/ 479426 w 479425"/>
                <a:gd name="connsiteY2" fmla="*/ 239713 h 479425"/>
                <a:gd name="connsiteX3" fmla="*/ 239713 w 479425"/>
                <a:gd name="connsiteY3" fmla="*/ 479426 h 479425"/>
                <a:gd name="connsiteX4" fmla="*/ 0 w 479425"/>
                <a:gd name="connsiteY4" fmla="*/ 239713 h 479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425" h="479425" fill="none" extrusionOk="0">
                  <a:moveTo>
                    <a:pt x="0" y="239713"/>
                  </a:moveTo>
                  <a:cubicBezTo>
                    <a:pt x="13768" y="118829"/>
                    <a:pt x="102069" y="-6589"/>
                    <a:pt x="239713" y="0"/>
                  </a:cubicBezTo>
                  <a:cubicBezTo>
                    <a:pt x="369995" y="132"/>
                    <a:pt x="473408" y="131644"/>
                    <a:pt x="479426" y="239713"/>
                  </a:cubicBezTo>
                  <a:cubicBezTo>
                    <a:pt x="479503" y="349069"/>
                    <a:pt x="355471" y="485118"/>
                    <a:pt x="239713" y="479426"/>
                  </a:cubicBezTo>
                  <a:cubicBezTo>
                    <a:pt x="103795" y="474861"/>
                    <a:pt x="2665" y="370608"/>
                    <a:pt x="0" y="239713"/>
                  </a:cubicBezTo>
                  <a:close/>
                </a:path>
                <a:path w="479425" h="479425" stroke="0" extrusionOk="0">
                  <a:moveTo>
                    <a:pt x="0" y="239713"/>
                  </a:moveTo>
                  <a:cubicBezTo>
                    <a:pt x="-2211" y="103245"/>
                    <a:pt x="114141" y="-3040"/>
                    <a:pt x="239713" y="0"/>
                  </a:cubicBezTo>
                  <a:cubicBezTo>
                    <a:pt x="376332" y="8965"/>
                    <a:pt x="457429" y="117579"/>
                    <a:pt x="479426" y="239713"/>
                  </a:cubicBezTo>
                  <a:cubicBezTo>
                    <a:pt x="461935" y="356925"/>
                    <a:pt x="388683" y="473264"/>
                    <a:pt x="239713" y="479426"/>
                  </a:cubicBezTo>
                  <a:cubicBezTo>
                    <a:pt x="105714" y="477749"/>
                    <a:pt x="13140" y="382060"/>
                    <a:pt x="0" y="239713"/>
                  </a:cubicBezTo>
                  <a:close/>
                </a:path>
              </a:pathLst>
            </a:custGeom>
            <a:solidFill>
              <a:srgbClr val="BA122B"/>
            </a:solidFill>
            <a:ln w="76200">
              <a:solidFill>
                <a:srgbClr val="BA122B"/>
              </a:solidFill>
              <a:extLst>
                <a:ext uri="{C807C97D-BFC1-408E-A445-0C87EB9F89A2}">
                  <ask:lineSketchStyleProps xmlns:ask="http://schemas.microsoft.com/office/drawing/2018/sketchyshapes" sd="3978248048">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9" name="Oval 18">
              <a:extLst>
                <a:ext uri="{FF2B5EF4-FFF2-40B4-BE49-F238E27FC236}">
                  <a16:creationId xmlns:a16="http://schemas.microsoft.com/office/drawing/2014/main" id="{E91F82CC-5D6C-4A87-B712-3963D2455DC3}"/>
                </a:ext>
              </a:extLst>
            </p:cNvPr>
            <p:cNvSpPr/>
            <p:nvPr/>
          </p:nvSpPr>
          <p:spPr>
            <a:xfrm>
              <a:off x="2089943" y="3506699"/>
              <a:ext cx="479425" cy="477838"/>
            </a:xfrm>
            <a:custGeom>
              <a:avLst/>
              <a:gdLst>
                <a:gd name="connsiteX0" fmla="*/ 0 w 479425"/>
                <a:gd name="connsiteY0" fmla="*/ 238919 h 477838"/>
                <a:gd name="connsiteX1" fmla="*/ 239713 w 479425"/>
                <a:gd name="connsiteY1" fmla="*/ 0 h 477838"/>
                <a:gd name="connsiteX2" fmla="*/ 479426 w 479425"/>
                <a:gd name="connsiteY2" fmla="*/ 238919 h 477838"/>
                <a:gd name="connsiteX3" fmla="*/ 239713 w 479425"/>
                <a:gd name="connsiteY3" fmla="*/ 477838 h 477838"/>
                <a:gd name="connsiteX4" fmla="*/ 0 w 479425"/>
                <a:gd name="connsiteY4" fmla="*/ 238919 h 477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425" h="477838" fill="none" extrusionOk="0">
                  <a:moveTo>
                    <a:pt x="0" y="238919"/>
                  </a:moveTo>
                  <a:cubicBezTo>
                    <a:pt x="-13703" y="101354"/>
                    <a:pt x="101760" y="10052"/>
                    <a:pt x="239713" y="0"/>
                  </a:cubicBezTo>
                  <a:cubicBezTo>
                    <a:pt x="379263" y="8221"/>
                    <a:pt x="484558" y="112214"/>
                    <a:pt x="479426" y="238919"/>
                  </a:cubicBezTo>
                  <a:cubicBezTo>
                    <a:pt x="463740" y="366063"/>
                    <a:pt x="376264" y="482643"/>
                    <a:pt x="239713" y="477838"/>
                  </a:cubicBezTo>
                  <a:cubicBezTo>
                    <a:pt x="94206" y="495573"/>
                    <a:pt x="-2645" y="368443"/>
                    <a:pt x="0" y="238919"/>
                  </a:cubicBezTo>
                  <a:close/>
                </a:path>
                <a:path w="479425" h="477838" stroke="0" extrusionOk="0">
                  <a:moveTo>
                    <a:pt x="0" y="238919"/>
                  </a:moveTo>
                  <a:cubicBezTo>
                    <a:pt x="5616" y="98703"/>
                    <a:pt x="113087" y="9034"/>
                    <a:pt x="239713" y="0"/>
                  </a:cubicBezTo>
                  <a:cubicBezTo>
                    <a:pt x="371526" y="-1605"/>
                    <a:pt x="500772" y="119736"/>
                    <a:pt x="479426" y="238919"/>
                  </a:cubicBezTo>
                  <a:cubicBezTo>
                    <a:pt x="478164" y="357101"/>
                    <a:pt x="368410" y="479501"/>
                    <a:pt x="239713" y="477838"/>
                  </a:cubicBezTo>
                  <a:cubicBezTo>
                    <a:pt x="103394" y="458987"/>
                    <a:pt x="6573" y="380349"/>
                    <a:pt x="0" y="238919"/>
                  </a:cubicBezTo>
                  <a:close/>
                </a:path>
              </a:pathLst>
            </a:custGeom>
            <a:solidFill>
              <a:srgbClr val="BA122B"/>
            </a:solidFill>
            <a:ln w="76200">
              <a:solidFill>
                <a:srgbClr val="BA122B"/>
              </a:solidFill>
              <a:extLst>
                <a:ext uri="{C807C97D-BFC1-408E-A445-0C87EB9F89A2}">
                  <ask:lineSketchStyleProps xmlns:ask="http://schemas.microsoft.com/office/drawing/2018/sketchyshapes" sd="1617256088">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grpSp>
    </p:spTree>
    <p:extLst>
      <p:ext uri="{BB962C8B-B14F-4D97-AF65-F5344CB8AC3E}">
        <p14:creationId xmlns:p14="http://schemas.microsoft.com/office/powerpoint/2010/main" val="4915253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482971-B3F6-49B0-89AE-EAAE4CF526D1}"/>
              </a:ext>
            </a:extLst>
          </p:cNvPr>
          <p:cNvSpPr/>
          <p:nvPr/>
        </p:nvSpPr>
        <p:spPr>
          <a:xfrm>
            <a:off x="804673" y="3320859"/>
            <a:ext cx="4524973" cy="2076333"/>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altLang="en-US" sz="4400" b="1">
                <a:latin typeface="+mj-lt"/>
                <a:ea typeface="+mj-ea"/>
                <a:cs typeface="+mj-cs"/>
              </a:rPr>
              <a:t>About the training workshop </a:t>
            </a:r>
          </a:p>
          <a:p>
            <a:pPr defTabSz="914400">
              <a:lnSpc>
                <a:spcPct val="90000"/>
              </a:lnSpc>
              <a:spcBef>
                <a:spcPct val="0"/>
              </a:spcBef>
              <a:spcAft>
                <a:spcPts val="600"/>
              </a:spcAft>
            </a:pPr>
            <a:r>
              <a:rPr lang="en-US" altLang="en-US" sz="4400" i="1">
                <a:latin typeface="+mj-lt"/>
                <a:ea typeface="+mj-ea"/>
                <a:cs typeface="+mj-cs"/>
              </a:rPr>
              <a:t>	</a:t>
            </a:r>
            <a:endParaRPr lang="en-US" sz="4400">
              <a:latin typeface="+mj-lt"/>
              <a:ea typeface="+mj-ea"/>
              <a:cs typeface="+mj-cs"/>
            </a:endParaRPr>
          </a:p>
        </p:txBody>
      </p:sp>
      <p:pic>
        <p:nvPicPr>
          <p:cNvPr id="4" name="Picture 3">
            <a:extLst>
              <a:ext uri="{FF2B5EF4-FFF2-40B4-BE49-F238E27FC236}">
                <a16:creationId xmlns:a16="http://schemas.microsoft.com/office/drawing/2014/main" id="{24C60ADC-8EA8-4A97-9388-E6173579BD7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00800" y="688932"/>
            <a:ext cx="5791200" cy="5069428"/>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
        <p:nvSpPr>
          <p:cNvPr id="3074" name="TextBox 9"/>
          <p:cNvSpPr txBox="1">
            <a:spLocks noChangeArrowheads="1"/>
          </p:cNvSpPr>
          <p:nvPr/>
        </p:nvSpPr>
        <p:spPr bwMode="auto">
          <a:xfrm>
            <a:off x="6746628" y="1783959"/>
            <a:ext cx="4645250" cy="2889114"/>
          </a:xfrm>
          <a:prstGeom prst="ellipse">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endParaRPr lang="en-US" altLang="en-US" sz="2900" b="1" dirty="0">
              <a:latin typeface="+mj-lt"/>
              <a:ea typeface="+mj-ea"/>
              <a:cs typeface="+mj-cs"/>
            </a:endParaRPr>
          </a:p>
          <a:p>
            <a:pPr defTabSz="914400">
              <a:lnSpc>
                <a:spcPct val="90000"/>
              </a:lnSpc>
              <a:spcBef>
                <a:spcPct val="0"/>
              </a:spcBef>
              <a:spcAft>
                <a:spcPts val="600"/>
              </a:spcAft>
            </a:pPr>
            <a:endParaRPr lang="en-US" altLang="en-US" sz="2900" dirty="0">
              <a:latin typeface="+mj-lt"/>
              <a:ea typeface="+mj-ea"/>
              <a:cs typeface="+mj-cs"/>
            </a:endParaRPr>
          </a:p>
        </p:txBody>
      </p:sp>
    </p:spTree>
    <p:extLst>
      <p:ext uri="{BB962C8B-B14F-4D97-AF65-F5344CB8AC3E}">
        <p14:creationId xmlns:p14="http://schemas.microsoft.com/office/powerpoint/2010/main" val="105109632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479B859-6929-4D24-863E-05C5DCAD71E9}"/>
              </a:ext>
            </a:extLst>
          </p:cNvPr>
          <p:cNvSpPr/>
          <p:nvPr/>
        </p:nvSpPr>
        <p:spPr>
          <a:xfrm>
            <a:off x="42148" y="78728"/>
            <a:ext cx="9856910" cy="683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800" b="1" dirty="0">
                <a:ln w="0"/>
                <a:solidFill>
                  <a:schemeClr val="tx1"/>
                </a:solidFill>
                <a:effectLst>
                  <a:outerShdw blurRad="38100" dist="19050" dir="2700000" algn="tl" rotWithShape="0">
                    <a:schemeClr val="dk1">
                      <a:alpha val="40000"/>
                    </a:schemeClr>
                  </a:outerShdw>
                </a:effectLst>
              </a:rPr>
              <a:t>Priority policy processes </a:t>
            </a:r>
            <a:endParaRPr lang="en-GB" sz="2800" b="1" dirty="0">
              <a:ln w="0"/>
              <a:solidFill>
                <a:schemeClr val="tx1"/>
              </a:solidFill>
              <a:effectLst>
                <a:outerShdw blurRad="38100" dist="19050" dir="2700000" algn="tl" rotWithShape="0">
                  <a:schemeClr val="dk1">
                    <a:alpha val="40000"/>
                  </a:schemeClr>
                </a:outerShdw>
              </a:effectLst>
            </a:endParaRPr>
          </a:p>
        </p:txBody>
      </p:sp>
      <p:grpSp>
        <p:nvGrpSpPr>
          <p:cNvPr id="9" name="Group 8"/>
          <p:cNvGrpSpPr/>
          <p:nvPr/>
        </p:nvGrpSpPr>
        <p:grpSpPr>
          <a:xfrm>
            <a:off x="420418" y="1236539"/>
            <a:ext cx="11351164" cy="4845576"/>
            <a:chOff x="575626" y="1043294"/>
            <a:chExt cx="10731220" cy="4029040"/>
          </a:xfrm>
        </p:grpSpPr>
        <p:sp>
          <p:nvSpPr>
            <p:cNvPr id="2" name="Flowchart: Alternate Process 1"/>
            <p:cNvSpPr/>
            <p:nvPr/>
          </p:nvSpPr>
          <p:spPr>
            <a:xfrm>
              <a:off x="4179446" y="2639572"/>
              <a:ext cx="3302539" cy="963599"/>
            </a:xfrm>
            <a:prstGeom prst="flowChartAlternateProcess">
              <a:avLst/>
            </a:prstGeom>
            <a:solidFill>
              <a:srgbClr val="C00000">
                <a:alpha val="99000"/>
              </a:srgbClr>
            </a:solidFill>
            <a:ln>
              <a:solidFill>
                <a:schemeClr val="tx1">
                  <a:alpha val="0"/>
                </a:schemeClr>
              </a:solidFill>
              <a:extLst>
                <a:ext uri="{C807C97D-BFC1-408E-A445-0C87EB9F89A2}">
                  <ask:lineSketchStyleProps xmlns:ask="http://schemas.microsoft.com/office/drawing/2018/sketchyshapes" sd="1219033472">
                    <a:custGeom>
                      <a:avLst/>
                      <a:gdLst>
                        <a:gd name="connsiteX0" fmla="*/ 0 w 3302539"/>
                        <a:gd name="connsiteY0" fmla="*/ 160600 h 963599"/>
                        <a:gd name="connsiteX1" fmla="*/ 160600 w 3302539"/>
                        <a:gd name="connsiteY1" fmla="*/ 0 h 963599"/>
                        <a:gd name="connsiteX2" fmla="*/ 3141939 w 3302539"/>
                        <a:gd name="connsiteY2" fmla="*/ 0 h 963599"/>
                        <a:gd name="connsiteX3" fmla="*/ 3302539 w 3302539"/>
                        <a:gd name="connsiteY3" fmla="*/ 160600 h 963599"/>
                        <a:gd name="connsiteX4" fmla="*/ 3302539 w 3302539"/>
                        <a:gd name="connsiteY4" fmla="*/ 802999 h 963599"/>
                        <a:gd name="connsiteX5" fmla="*/ 3141939 w 3302539"/>
                        <a:gd name="connsiteY5" fmla="*/ 963599 h 963599"/>
                        <a:gd name="connsiteX6" fmla="*/ 160600 w 3302539"/>
                        <a:gd name="connsiteY6" fmla="*/ 963599 h 963599"/>
                        <a:gd name="connsiteX7" fmla="*/ 0 w 3302539"/>
                        <a:gd name="connsiteY7" fmla="*/ 802999 h 963599"/>
                        <a:gd name="connsiteX8" fmla="*/ 0 w 3302539"/>
                        <a:gd name="connsiteY8" fmla="*/ 160600 h 9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2539" h="963599" fill="none" extrusionOk="0">
                          <a:moveTo>
                            <a:pt x="0" y="160600"/>
                          </a:moveTo>
                          <a:cubicBezTo>
                            <a:pt x="-2010" y="71578"/>
                            <a:pt x="73191" y="1053"/>
                            <a:pt x="160600" y="0"/>
                          </a:cubicBezTo>
                          <a:cubicBezTo>
                            <a:pt x="984834" y="130954"/>
                            <a:pt x="2071274" y="43574"/>
                            <a:pt x="3141939" y="0"/>
                          </a:cubicBezTo>
                          <a:cubicBezTo>
                            <a:pt x="3233053" y="3723"/>
                            <a:pt x="3308340" y="79009"/>
                            <a:pt x="3302539" y="160600"/>
                          </a:cubicBezTo>
                          <a:cubicBezTo>
                            <a:pt x="3315091" y="422399"/>
                            <a:pt x="3354179" y="499943"/>
                            <a:pt x="3302539" y="802999"/>
                          </a:cubicBezTo>
                          <a:cubicBezTo>
                            <a:pt x="3299000" y="892277"/>
                            <a:pt x="3229455" y="962784"/>
                            <a:pt x="3141939" y="963599"/>
                          </a:cubicBezTo>
                          <a:cubicBezTo>
                            <a:pt x="1862325" y="1118796"/>
                            <a:pt x="1228291" y="1126619"/>
                            <a:pt x="160600" y="963599"/>
                          </a:cubicBezTo>
                          <a:cubicBezTo>
                            <a:pt x="72709" y="952693"/>
                            <a:pt x="-8350" y="896572"/>
                            <a:pt x="0" y="802999"/>
                          </a:cubicBezTo>
                          <a:cubicBezTo>
                            <a:pt x="11931" y="561803"/>
                            <a:pt x="53546" y="398970"/>
                            <a:pt x="0" y="160600"/>
                          </a:cubicBezTo>
                          <a:close/>
                        </a:path>
                        <a:path w="3302539" h="963599" stroke="0" extrusionOk="0">
                          <a:moveTo>
                            <a:pt x="0" y="160600"/>
                          </a:moveTo>
                          <a:cubicBezTo>
                            <a:pt x="-9329" y="66149"/>
                            <a:pt x="61279" y="3987"/>
                            <a:pt x="160600" y="0"/>
                          </a:cubicBezTo>
                          <a:cubicBezTo>
                            <a:pt x="820403" y="132882"/>
                            <a:pt x="1746578" y="-84951"/>
                            <a:pt x="3141939" y="0"/>
                          </a:cubicBezTo>
                          <a:cubicBezTo>
                            <a:pt x="3229057" y="1542"/>
                            <a:pt x="3299644" y="87907"/>
                            <a:pt x="3302539" y="160600"/>
                          </a:cubicBezTo>
                          <a:cubicBezTo>
                            <a:pt x="3308669" y="268969"/>
                            <a:pt x="3358701" y="616068"/>
                            <a:pt x="3302539" y="802999"/>
                          </a:cubicBezTo>
                          <a:cubicBezTo>
                            <a:pt x="3307750" y="892314"/>
                            <a:pt x="3234811" y="955006"/>
                            <a:pt x="3141939" y="963599"/>
                          </a:cubicBezTo>
                          <a:cubicBezTo>
                            <a:pt x="2453207" y="1051238"/>
                            <a:pt x="1087433" y="890920"/>
                            <a:pt x="160600" y="963599"/>
                          </a:cubicBezTo>
                          <a:cubicBezTo>
                            <a:pt x="70754" y="952638"/>
                            <a:pt x="-738" y="892721"/>
                            <a:pt x="0" y="802999"/>
                          </a:cubicBezTo>
                          <a:cubicBezTo>
                            <a:pt x="25917" y="722309"/>
                            <a:pt x="-4133" y="464153"/>
                            <a:pt x="0" y="16060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Area-Based Solutions Planning</a:t>
              </a:r>
            </a:p>
          </p:txBody>
        </p:sp>
        <p:sp>
          <p:nvSpPr>
            <p:cNvPr id="24" name="Flowchart: Alternate Process 23"/>
            <p:cNvSpPr/>
            <p:nvPr/>
          </p:nvSpPr>
          <p:spPr>
            <a:xfrm>
              <a:off x="575626" y="2441930"/>
              <a:ext cx="2674314" cy="1279256"/>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914353939">
                    <a:custGeom>
                      <a:avLst/>
                      <a:gdLst>
                        <a:gd name="connsiteX0" fmla="*/ 0 w 2674314"/>
                        <a:gd name="connsiteY0" fmla="*/ 213209 h 1279256"/>
                        <a:gd name="connsiteX1" fmla="*/ 213209 w 2674314"/>
                        <a:gd name="connsiteY1" fmla="*/ 0 h 1279256"/>
                        <a:gd name="connsiteX2" fmla="*/ 2461105 w 2674314"/>
                        <a:gd name="connsiteY2" fmla="*/ 0 h 1279256"/>
                        <a:gd name="connsiteX3" fmla="*/ 2674314 w 2674314"/>
                        <a:gd name="connsiteY3" fmla="*/ 213209 h 1279256"/>
                        <a:gd name="connsiteX4" fmla="*/ 2674314 w 2674314"/>
                        <a:gd name="connsiteY4" fmla="*/ 1066047 h 1279256"/>
                        <a:gd name="connsiteX5" fmla="*/ 2461105 w 2674314"/>
                        <a:gd name="connsiteY5" fmla="*/ 1279256 h 1279256"/>
                        <a:gd name="connsiteX6" fmla="*/ 213209 w 2674314"/>
                        <a:gd name="connsiteY6" fmla="*/ 1279256 h 1279256"/>
                        <a:gd name="connsiteX7" fmla="*/ 0 w 2674314"/>
                        <a:gd name="connsiteY7" fmla="*/ 1066047 h 1279256"/>
                        <a:gd name="connsiteX8" fmla="*/ 0 w 2674314"/>
                        <a:gd name="connsiteY8" fmla="*/ 213209 h 127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4314" h="1279256" fill="none" extrusionOk="0">
                          <a:moveTo>
                            <a:pt x="0" y="213209"/>
                          </a:moveTo>
                          <a:cubicBezTo>
                            <a:pt x="-13652" y="94578"/>
                            <a:pt x="109827" y="15387"/>
                            <a:pt x="213209" y="0"/>
                          </a:cubicBezTo>
                          <a:cubicBezTo>
                            <a:pt x="1253721" y="45175"/>
                            <a:pt x="1897120" y="-83552"/>
                            <a:pt x="2461105" y="0"/>
                          </a:cubicBezTo>
                          <a:cubicBezTo>
                            <a:pt x="2582916" y="-4173"/>
                            <a:pt x="2688253" y="99484"/>
                            <a:pt x="2674314" y="213209"/>
                          </a:cubicBezTo>
                          <a:cubicBezTo>
                            <a:pt x="2633049" y="340445"/>
                            <a:pt x="2621289" y="798027"/>
                            <a:pt x="2674314" y="1066047"/>
                          </a:cubicBezTo>
                          <a:cubicBezTo>
                            <a:pt x="2684401" y="1200453"/>
                            <a:pt x="2583148" y="1275685"/>
                            <a:pt x="2461105" y="1279256"/>
                          </a:cubicBezTo>
                          <a:cubicBezTo>
                            <a:pt x="2131598" y="1154395"/>
                            <a:pt x="451300" y="1339353"/>
                            <a:pt x="213209" y="1279256"/>
                          </a:cubicBezTo>
                          <a:cubicBezTo>
                            <a:pt x="102524" y="1268266"/>
                            <a:pt x="18924" y="1194217"/>
                            <a:pt x="0" y="1066047"/>
                          </a:cubicBezTo>
                          <a:cubicBezTo>
                            <a:pt x="-23037" y="837437"/>
                            <a:pt x="-57580" y="553705"/>
                            <a:pt x="0" y="213209"/>
                          </a:cubicBezTo>
                          <a:close/>
                        </a:path>
                        <a:path w="2674314" h="1279256" stroke="0" extrusionOk="0">
                          <a:moveTo>
                            <a:pt x="0" y="213209"/>
                          </a:moveTo>
                          <a:cubicBezTo>
                            <a:pt x="18442" y="96110"/>
                            <a:pt x="81440" y="-17711"/>
                            <a:pt x="213209" y="0"/>
                          </a:cubicBezTo>
                          <a:cubicBezTo>
                            <a:pt x="715740" y="-99674"/>
                            <a:pt x="1952086" y="130521"/>
                            <a:pt x="2461105" y="0"/>
                          </a:cubicBezTo>
                          <a:cubicBezTo>
                            <a:pt x="2574337" y="4261"/>
                            <a:pt x="2681282" y="93260"/>
                            <a:pt x="2674314" y="213209"/>
                          </a:cubicBezTo>
                          <a:cubicBezTo>
                            <a:pt x="2603534" y="383737"/>
                            <a:pt x="2626737" y="832012"/>
                            <a:pt x="2674314" y="1066047"/>
                          </a:cubicBezTo>
                          <a:cubicBezTo>
                            <a:pt x="2683314" y="1204050"/>
                            <a:pt x="2578287" y="1282437"/>
                            <a:pt x="2461105" y="1279256"/>
                          </a:cubicBezTo>
                          <a:cubicBezTo>
                            <a:pt x="1881410" y="1304461"/>
                            <a:pt x="729097" y="1324635"/>
                            <a:pt x="213209" y="1279256"/>
                          </a:cubicBezTo>
                          <a:cubicBezTo>
                            <a:pt x="103679" y="1292819"/>
                            <a:pt x="10502" y="1198693"/>
                            <a:pt x="0" y="1066047"/>
                          </a:cubicBezTo>
                          <a:cubicBezTo>
                            <a:pt x="4790" y="880996"/>
                            <a:pt x="30047" y="473489"/>
                            <a:pt x="0" y="21320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a:p>
              <a:pPr algn="ctr"/>
              <a:endParaRPr lang="en-US" b="1" dirty="0">
                <a:solidFill>
                  <a:schemeClr val="tx1"/>
                </a:solidFill>
              </a:endParaRPr>
            </a:p>
            <a:p>
              <a:pPr algn="ctr"/>
              <a:r>
                <a:rPr lang="en-US" sz="2400" dirty="0">
                  <a:solidFill>
                    <a:schemeClr val="tx1"/>
                  </a:solidFill>
                </a:rPr>
                <a:t>Monitoring and Evaluation </a:t>
              </a:r>
            </a:p>
            <a:p>
              <a:pPr lvl="0" algn="ctr"/>
              <a:endParaRPr lang="en-US" sz="2000" b="1" dirty="0">
                <a:latin typeface="News Gothic MT"/>
                <a:cs typeface="Calibri"/>
              </a:endParaRPr>
            </a:p>
          </p:txBody>
        </p:sp>
        <p:sp>
          <p:nvSpPr>
            <p:cNvPr id="31" name="Flowchart: Alternate Process 30"/>
            <p:cNvSpPr/>
            <p:nvPr/>
          </p:nvSpPr>
          <p:spPr>
            <a:xfrm>
              <a:off x="2596599" y="4289384"/>
              <a:ext cx="2987855" cy="782950"/>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1763175327">
                    <a:custGeom>
                      <a:avLst/>
                      <a:gdLst>
                        <a:gd name="connsiteX0" fmla="*/ 0 w 2396742"/>
                        <a:gd name="connsiteY0" fmla="*/ 133872 h 803234"/>
                        <a:gd name="connsiteX1" fmla="*/ 133872 w 2396742"/>
                        <a:gd name="connsiteY1" fmla="*/ 0 h 803234"/>
                        <a:gd name="connsiteX2" fmla="*/ 2262870 w 2396742"/>
                        <a:gd name="connsiteY2" fmla="*/ 0 h 803234"/>
                        <a:gd name="connsiteX3" fmla="*/ 2396742 w 2396742"/>
                        <a:gd name="connsiteY3" fmla="*/ 133872 h 803234"/>
                        <a:gd name="connsiteX4" fmla="*/ 2396742 w 2396742"/>
                        <a:gd name="connsiteY4" fmla="*/ 669362 h 803234"/>
                        <a:gd name="connsiteX5" fmla="*/ 2262870 w 2396742"/>
                        <a:gd name="connsiteY5" fmla="*/ 803234 h 803234"/>
                        <a:gd name="connsiteX6" fmla="*/ 133872 w 2396742"/>
                        <a:gd name="connsiteY6" fmla="*/ 803234 h 803234"/>
                        <a:gd name="connsiteX7" fmla="*/ 0 w 2396742"/>
                        <a:gd name="connsiteY7" fmla="*/ 669362 h 803234"/>
                        <a:gd name="connsiteX8" fmla="*/ 0 w 2396742"/>
                        <a:gd name="connsiteY8" fmla="*/ 133872 h 803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6742" h="803234" fill="none" extrusionOk="0">
                          <a:moveTo>
                            <a:pt x="0" y="133872"/>
                          </a:moveTo>
                          <a:cubicBezTo>
                            <a:pt x="2174" y="61891"/>
                            <a:pt x="70100" y="-8396"/>
                            <a:pt x="133872" y="0"/>
                          </a:cubicBezTo>
                          <a:cubicBezTo>
                            <a:pt x="1032813" y="-162130"/>
                            <a:pt x="1885960" y="-157769"/>
                            <a:pt x="2262870" y="0"/>
                          </a:cubicBezTo>
                          <a:cubicBezTo>
                            <a:pt x="2337794" y="2222"/>
                            <a:pt x="2391473" y="59836"/>
                            <a:pt x="2396742" y="133872"/>
                          </a:cubicBezTo>
                          <a:cubicBezTo>
                            <a:pt x="2384360" y="292033"/>
                            <a:pt x="2402078" y="521432"/>
                            <a:pt x="2396742" y="669362"/>
                          </a:cubicBezTo>
                          <a:cubicBezTo>
                            <a:pt x="2399948" y="736910"/>
                            <a:pt x="2345889" y="802772"/>
                            <a:pt x="2262870" y="803234"/>
                          </a:cubicBezTo>
                          <a:cubicBezTo>
                            <a:pt x="1639728" y="868986"/>
                            <a:pt x="1085947" y="730617"/>
                            <a:pt x="133872" y="803234"/>
                          </a:cubicBezTo>
                          <a:cubicBezTo>
                            <a:pt x="51403" y="812857"/>
                            <a:pt x="-4557" y="743208"/>
                            <a:pt x="0" y="669362"/>
                          </a:cubicBezTo>
                          <a:cubicBezTo>
                            <a:pt x="-35278" y="542332"/>
                            <a:pt x="28871" y="303710"/>
                            <a:pt x="0" y="133872"/>
                          </a:cubicBezTo>
                          <a:close/>
                        </a:path>
                        <a:path w="2396742" h="803234" stroke="0" extrusionOk="0">
                          <a:moveTo>
                            <a:pt x="0" y="133872"/>
                          </a:moveTo>
                          <a:cubicBezTo>
                            <a:pt x="-6921" y="61998"/>
                            <a:pt x="58889" y="-144"/>
                            <a:pt x="133872" y="0"/>
                          </a:cubicBezTo>
                          <a:cubicBezTo>
                            <a:pt x="771582" y="27632"/>
                            <a:pt x="1654873" y="-168381"/>
                            <a:pt x="2262870" y="0"/>
                          </a:cubicBezTo>
                          <a:cubicBezTo>
                            <a:pt x="2335816" y="78"/>
                            <a:pt x="2396351" y="58942"/>
                            <a:pt x="2396742" y="133872"/>
                          </a:cubicBezTo>
                          <a:cubicBezTo>
                            <a:pt x="2405117" y="260216"/>
                            <a:pt x="2420742" y="421824"/>
                            <a:pt x="2396742" y="669362"/>
                          </a:cubicBezTo>
                          <a:cubicBezTo>
                            <a:pt x="2398447" y="737646"/>
                            <a:pt x="2326649" y="799431"/>
                            <a:pt x="2262870" y="803234"/>
                          </a:cubicBezTo>
                          <a:cubicBezTo>
                            <a:pt x="1480755" y="730224"/>
                            <a:pt x="582283" y="778899"/>
                            <a:pt x="133872" y="803234"/>
                          </a:cubicBezTo>
                          <a:cubicBezTo>
                            <a:pt x="67549" y="812539"/>
                            <a:pt x="10895" y="742345"/>
                            <a:pt x="0" y="669362"/>
                          </a:cubicBezTo>
                          <a:cubicBezTo>
                            <a:pt x="29287" y="433414"/>
                            <a:pt x="12201" y="318078"/>
                            <a:pt x="0" y="13387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Planning</a:t>
              </a:r>
            </a:p>
          </p:txBody>
        </p:sp>
        <p:sp>
          <p:nvSpPr>
            <p:cNvPr id="33" name="Flowchart: Alternate Process 32"/>
            <p:cNvSpPr/>
            <p:nvPr/>
          </p:nvSpPr>
          <p:spPr>
            <a:xfrm>
              <a:off x="8411491" y="2441930"/>
              <a:ext cx="2895355" cy="1150093"/>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198946862">
                    <a:custGeom>
                      <a:avLst/>
                      <a:gdLst>
                        <a:gd name="connsiteX0" fmla="*/ 0 w 2895355"/>
                        <a:gd name="connsiteY0" fmla="*/ 191682 h 1150093"/>
                        <a:gd name="connsiteX1" fmla="*/ 191682 w 2895355"/>
                        <a:gd name="connsiteY1" fmla="*/ 0 h 1150093"/>
                        <a:gd name="connsiteX2" fmla="*/ 2703673 w 2895355"/>
                        <a:gd name="connsiteY2" fmla="*/ 0 h 1150093"/>
                        <a:gd name="connsiteX3" fmla="*/ 2895355 w 2895355"/>
                        <a:gd name="connsiteY3" fmla="*/ 191682 h 1150093"/>
                        <a:gd name="connsiteX4" fmla="*/ 2895355 w 2895355"/>
                        <a:gd name="connsiteY4" fmla="*/ 958411 h 1150093"/>
                        <a:gd name="connsiteX5" fmla="*/ 2703673 w 2895355"/>
                        <a:gd name="connsiteY5" fmla="*/ 1150093 h 1150093"/>
                        <a:gd name="connsiteX6" fmla="*/ 191682 w 2895355"/>
                        <a:gd name="connsiteY6" fmla="*/ 1150093 h 1150093"/>
                        <a:gd name="connsiteX7" fmla="*/ 0 w 2895355"/>
                        <a:gd name="connsiteY7" fmla="*/ 958411 h 1150093"/>
                        <a:gd name="connsiteX8" fmla="*/ 0 w 2895355"/>
                        <a:gd name="connsiteY8" fmla="*/ 191682 h 115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5355" h="1150093" fill="none" extrusionOk="0">
                          <a:moveTo>
                            <a:pt x="0" y="191682"/>
                          </a:moveTo>
                          <a:cubicBezTo>
                            <a:pt x="1726" y="84598"/>
                            <a:pt x="72087" y="-951"/>
                            <a:pt x="191682" y="0"/>
                          </a:cubicBezTo>
                          <a:cubicBezTo>
                            <a:pt x="1287691" y="-142988"/>
                            <a:pt x="2261884" y="-139101"/>
                            <a:pt x="2703673" y="0"/>
                          </a:cubicBezTo>
                          <a:cubicBezTo>
                            <a:pt x="2808914" y="9017"/>
                            <a:pt x="2892541" y="86924"/>
                            <a:pt x="2895355" y="191682"/>
                          </a:cubicBezTo>
                          <a:cubicBezTo>
                            <a:pt x="2889606" y="409991"/>
                            <a:pt x="2852051" y="656724"/>
                            <a:pt x="2895355" y="958411"/>
                          </a:cubicBezTo>
                          <a:cubicBezTo>
                            <a:pt x="2889750" y="1046989"/>
                            <a:pt x="2809917" y="1137508"/>
                            <a:pt x="2703673" y="1150093"/>
                          </a:cubicBezTo>
                          <a:cubicBezTo>
                            <a:pt x="1853895" y="1275987"/>
                            <a:pt x="976266" y="1319904"/>
                            <a:pt x="191682" y="1150093"/>
                          </a:cubicBezTo>
                          <a:cubicBezTo>
                            <a:pt x="91610" y="1165750"/>
                            <a:pt x="10598" y="1049030"/>
                            <a:pt x="0" y="958411"/>
                          </a:cubicBezTo>
                          <a:cubicBezTo>
                            <a:pt x="17333" y="808159"/>
                            <a:pt x="-66672" y="330957"/>
                            <a:pt x="0" y="191682"/>
                          </a:cubicBezTo>
                          <a:close/>
                        </a:path>
                        <a:path w="2895355" h="1150093" stroke="0" extrusionOk="0">
                          <a:moveTo>
                            <a:pt x="0" y="191682"/>
                          </a:moveTo>
                          <a:cubicBezTo>
                            <a:pt x="-2880" y="85230"/>
                            <a:pt x="82920" y="-297"/>
                            <a:pt x="191682" y="0"/>
                          </a:cubicBezTo>
                          <a:cubicBezTo>
                            <a:pt x="1173793" y="72176"/>
                            <a:pt x="1798818" y="-29826"/>
                            <a:pt x="2703673" y="0"/>
                          </a:cubicBezTo>
                          <a:cubicBezTo>
                            <a:pt x="2819663" y="62"/>
                            <a:pt x="2898392" y="86190"/>
                            <a:pt x="2895355" y="191682"/>
                          </a:cubicBezTo>
                          <a:cubicBezTo>
                            <a:pt x="2953040" y="352492"/>
                            <a:pt x="2828555" y="575908"/>
                            <a:pt x="2895355" y="958411"/>
                          </a:cubicBezTo>
                          <a:cubicBezTo>
                            <a:pt x="2897956" y="1057961"/>
                            <a:pt x="2805701" y="1145015"/>
                            <a:pt x="2703673" y="1150093"/>
                          </a:cubicBezTo>
                          <a:cubicBezTo>
                            <a:pt x="2200898" y="1194578"/>
                            <a:pt x="830195" y="1044355"/>
                            <a:pt x="191682" y="1150093"/>
                          </a:cubicBezTo>
                          <a:cubicBezTo>
                            <a:pt x="97184" y="1167237"/>
                            <a:pt x="4849" y="1070529"/>
                            <a:pt x="0" y="958411"/>
                          </a:cubicBezTo>
                          <a:cubicBezTo>
                            <a:pt x="18967" y="621991"/>
                            <a:pt x="24613" y="290521"/>
                            <a:pt x="0" y="19168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A step by step methodology</a:t>
              </a:r>
            </a:p>
          </p:txBody>
        </p:sp>
        <p:sp>
          <p:nvSpPr>
            <p:cNvPr id="19" name="Flowchart: Alternate Process 18"/>
            <p:cNvSpPr/>
            <p:nvPr/>
          </p:nvSpPr>
          <p:spPr>
            <a:xfrm>
              <a:off x="1774772" y="1043294"/>
              <a:ext cx="3804795" cy="878135"/>
            </a:xfrm>
            <a:prstGeom prst="flowChartAlternateProcess">
              <a:avLst/>
            </a:prstGeom>
            <a:noFill/>
            <a:ln w="38100">
              <a:solidFill>
                <a:schemeClr val="tx1"/>
              </a:solidFill>
              <a:extLst>
                <a:ext uri="{C807C97D-BFC1-408E-A445-0C87EB9F89A2}">
                  <ask:lineSketchStyleProps xmlns:ask="http://schemas.microsoft.com/office/drawing/2018/sketchyshapes" sd="1219033472">
                    <a:custGeom>
                      <a:avLst/>
                      <a:gdLst>
                        <a:gd name="connsiteX0" fmla="*/ 0 w 3804795"/>
                        <a:gd name="connsiteY0" fmla="*/ 146356 h 878135"/>
                        <a:gd name="connsiteX1" fmla="*/ 146356 w 3804795"/>
                        <a:gd name="connsiteY1" fmla="*/ 0 h 878135"/>
                        <a:gd name="connsiteX2" fmla="*/ 3658439 w 3804795"/>
                        <a:gd name="connsiteY2" fmla="*/ 0 h 878135"/>
                        <a:gd name="connsiteX3" fmla="*/ 3804795 w 3804795"/>
                        <a:gd name="connsiteY3" fmla="*/ 146356 h 878135"/>
                        <a:gd name="connsiteX4" fmla="*/ 3804795 w 3804795"/>
                        <a:gd name="connsiteY4" fmla="*/ 731779 h 878135"/>
                        <a:gd name="connsiteX5" fmla="*/ 3658439 w 3804795"/>
                        <a:gd name="connsiteY5" fmla="*/ 878135 h 878135"/>
                        <a:gd name="connsiteX6" fmla="*/ 146356 w 3804795"/>
                        <a:gd name="connsiteY6" fmla="*/ 878135 h 878135"/>
                        <a:gd name="connsiteX7" fmla="*/ 0 w 3804795"/>
                        <a:gd name="connsiteY7" fmla="*/ 731779 h 878135"/>
                        <a:gd name="connsiteX8" fmla="*/ 0 w 3804795"/>
                        <a:gd name="connsiteY8" fmla="*/ 146356 h 87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795" h="878135" extrusionOk="0">
                          <a:moveTo>
                            <a:pt x="0" y="146356"/>
                          </a:moveTo>
                          <a:cubicBezTo>
                            <a:pt x="-11499" y="58433"/>
                            <a:pt x="59495" y="2264"/>
                            <a:pt x="146356" y="0"/>
                          </a:cubicBezTo>
                          <a:cubicBezTo>
                            <a:pt x="995760" y="132882"/>
                            <a:pt x="2553633" y="-84951"/>
                            <a:pt x="3658439" y="0"/>
                          </a:cubicBezTo>
                          <a:cubicBezTo>
                            <a:pt x="3729581" y="9461"/>
                            <a:pt x="3804501" y="67150"/>
                            <a:pt x="3804795" y="146356"/>
                          </a:cubicBezTo>
                          <a:cubicBezTo>
                            <a:pt x="3810660" y="424573"/>
                            <a:pt x="3785512" y="551474"/>
                            <a:pt x="3804795" y="731779"/>
                          </a:cubicBezTo>
                          <a:cubicBezTo>
                            <a:pt x="3806209" y="812777"/>
                            <a:pt x="3744425" y="867523"/>
                            <a:pt x="3658439" y="878135"/>
                          </a:cubicBezTo>
                          <a:cubicBezTo>
                            <a:pt x="2473461" y="965774"/>
                            <a:pt x="869304" y="805456"/>
                            <a:pt x="146356" y="878135"/>
                          </a:cubicBezTo>
                          <a:cubicBezTo>
                            <a:pt x="65214" y="875155"/>
                            <a:pt x="-7393" y="822884"/>
                            <a:pt x="0" y="731779"/>
                          </a:cubicBezTo>
                          <a:cubicBezTo>
                            <a:pt x="30180" y="463277"/>
                            <a:pt x="14541" y="328588"/>
                            <a:pt x="0" y="14635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What is it? </a:t>
              </a:r>
            </a:p>
          </p:txBody>
        </p:sp>
        <p:sp>
          <p:nvSpPr>
            <p:cNvPr id="27" name="Flowchart: Alternate Process 26"/>
            <p:cNvSpPr/>
            <p:nvPr/>
          </p:nvSpPr>
          <p:spPr>
            <a:xfrm>
              <a:off x="6090931" y="4260853"/>
              <a:ext cx="3063412" cy="782950"/>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2223201802">
                    <a:custGeom>
                      <a:avLst/>
                      <a:gdLst>
                        <a:gd name="connsiteX0" fmla="*/ 0 w 2460792"/>
                        <a:gd name="connsiteY0" fmla="*/ 130492 h 782950"/>
                        <a:gd name="connsiteX1" fmla="*/ 130492 w 2460792"/>
                        <a:gd name="connsiteY1" fmla="*/ 0 h 782950"/>
                        <a:gd name="connsiteX2" fmla="*/ 2330300 w 2460792"/>
                        <a:gd name="connsiteY2" fmla="*/ 0 h 782950"/>
                        <a:gd name="connsiteX3" fmla="*/ 2460792 w 2460792"/>
                        <a:gd name="connsiteY3" fmla="*/ 130492 h 782950"/>
                        <a:gd name="connsiteX4" fmla="*/ 2460792 w 2460792"/>
                        <a:gd name="connsiteY4" fmla="*/ 652458 h 782950"/>
                        <a:gd name="connsiteX5" fmla="*/ 2330300 w 2460792"/>
                        <a:gd name="connsiteY5" fmla="*/ 782950 h 782950"/>
                        <a:gd name="connsiteX6" fmla="*/ 130492 w 2460792"/>
                        <a:gd name="connsiteY6" fmla="*/ 782950 h 782950"/>
                        <a:gd name="connsiteX7" fmla="*/ 0 w 2460792"/>
                        <a:gd name="connsiteY7" fmla="*/ 652458 h 782950"/>
                        <a:gd name="connsiteX8" fmla="*/ 0 w 2460792"/>
                        <a:gd name="connsiteY8" fmla="*/ 130492 h 78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0792" h="782950" fill="none" extrusionOk="0">
                          <a:moveTo>
                            <a:pt x="0" y="130492"/>
                          </a:moveTo>
                          <a:cubicBezTo>
                            <a:pt x="2412" y="57785"/>
                            <a:pt x="59377" y="-111"/>
                            <a:pt x="130492" y="0"/>
                          </a:cubicBezTo>
                          <a:cubicBezTo>
                            <a:pt x="559326" y="-130059"/>
                            <a:pt x="1291680" y="94767"/>
                            <a:pt x="2330300" y="0"/>
                          </a:cubicBezTo>
                          <a:cubicBezTo>
                            <a:pt x="2407728" y="4237"/>
                            <a:pt x="2462022" y="66954"/>
                            <a:pt x="2460792" y="130492"/>
                          </a:cubicBezTo>
                          <a:cubicBezTo>
                            <a:pt x="2451737" y="340993"/>
                            <a:pt x="2499055" y="532597"/>
                            <a:pt x="2460792" y="652458"/>
                          </a:cubicBezTo>
                          <a:cubicBezTo>
                            <a:pt x="2456224" y="729983"/>
                            <a:pt x="2410844" y="775977"/>
                            <a:pt x="2330300" y="782950"/>
                          </a:cubicBezTo>
                          <a:cubicBezTo>
                            <a:pt x="1641242" y="613972"/>
                            <a:pt x="741390" y="765647"/>
                            <a:pt x="130492" y="782950"/>
                          </a:cubicBezTo>
                          <a:cubicBezTo>
                            <a:pt x="47001" y="786444"/>
                            <a:pt x="-4238" y="732513"/>
                            <a:pt x="0" y="652458"/>
                          </a:cubicBezTo>
                          <a:cubicBezTo>
                            <a:pt x="-3652" y="543420"/>
                            <a:pt x="-13454" y="306610"/>
                            <a:pt x="0" y="130492"/>
                          </a:cubicBezTo>
                          <a:close/>
                        </a:path>
                        <a:path w="2460792" h="782950" stroke="0" extrusionOk="0">
                          <a:moveTo>
                            <a:pt x="0" y="130492"/>
                          </a:moveTo>
                          <a:cubicBezTo>
                            <a:pt x="4041" y="57108"/>
                            <a:pt x="56842" y="3424"/>
                            <a:pt x="130492" y="0"/>
                          </a:cubicBezTo>
                          <a:cubicBezTo>
                            <a:pt x="560243" y="45763"/>
                            <a:pt x="2059518" y="165682"/>
                            <a:pt x="2330300" y="0"/>
                          </a:cubicBezTo>
                          <a:cubicBezTo>
                            <a:pt x="2396780" y="1514"/>
                            <a:pt x="2461256" y="62250"/>
                            <a:pt x="2460792" y="130492"/>
                          </a:cubicBezTo>
                          <a:cubicBezTo>
                            <a:pt x="2468922" y="380778"/>
                            <a:pt x="2415625" y="515585"/>
                            <a:pt x="2460792" y="652458"/>
                          </a:cubicBezTo>
                          <a:cubicBezTo>
                            <a:pt x="2448171" y="727186"/>
                            <a:pt x="2409246" y="784617"/>
                            <a:pt x="2330300" y="782950"/>
                          </a:cubicBezTo>
                          <a:cubicBezTo>
                            <a:pt x="1892059" y="751090"/>
                            <a:pt x="475682" y="781952"/>
                            <a:pt x="130492" y="782950"/>
                          </a:cubicBezTo>
                          <a:cubicBezTo>
                            <a:pt x="67961" y="774876"/>
                            <a:pt x="-7551" y="712904"/>
                            <a:pt x="0" y="652458"/>
                          </a:cubicBezTo>
                          <a:cubicBezTo>
                            <a:pt x="15548" y="531962"/>
                            <a:pt x="35837" y="328522"/>
                            <a:pt x="0" y="130492"/>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Preparation </a:t>
              </a:r>
            </a:p>
          </p:txBody>
        </p:sp>
      </p:grpSp>
      <p:sp>
        <p:nvSpPr>
          <p:cNvPr id="10" name="Right Arrow 9"/>
          <p:cNvSpPr/>
          <p:nvPr/>
        </p:nvSpPr>
        <p:spPr>
          <a:xfrm rot="5400000">
            <a:off x="5603019" y="2338957"/>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ight Arrow 22"/>
          <p:cNvSpPr/>
          <p:nvPr/>
        </p:nvSpPr>
        <p:spPr>
          <a:xfrm rot="10800000">
            <a:off x="7870279" y="3321376"/>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16200000">
            <a:off x="5639234" y="4485164"/>
            <a:ext cx="679720"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ight Arrow 27"/>
          <p:cNvSpPr/>
          <p:nvPr/>
        </p:nvSpPr>
        <p:spPr>
          <a:xfrm>
            <a:off x="3446123" y="3344022"/>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0DDF2C2-9C4D-4410-8267-046CA717A444}"/>
              </a:ext>
            </a:extLst>
          </p:cNvPr>
          <p:cNvSpPr/>
          <p:nvPr/>
        </p:nvSpPr>
        <p:spPr>
          <a:xfrm>
            <a:off x="0" y="95387"/>
            <a:ext cx="938892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GB" sz="3200" b="1" dirty="0">
                <a:solidFill>
                  <a:schemeClr val="bg1"/>
                </a:solidFill>
                <a:latin typeface="+mj-lt"/>
              </a:rPr>
              <a:t>Objectives of the workshop</a:t>
            </a:r>
          </a:p>
        </p:txBody>
      </p:sp>
      <p:sp>
        <p:nvSpPr>
          <p:cNvPr id="15" name="Flowchart: Alternate Process 14"/>
          <p:cNvSpPr/>
          <p:nvPr/>
        </p:nvSpPr>
        <p:spPr>
          <a:xfrm>
            <a:off x="6140233" y="1237386"/>
            <a:ext cx="3950824" cy="1008891"/>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981765707">
                  <a:custGeom>
                    <a:avLst/>
                    <a:gdLst>
                      <a:gd name="connsiteX0" fmla="*/ 0 w 3950824"/>
                      <a:gd name="connsiteY0" fmla="*/ 168149 h 1008891"/>
                      <a:gd name="connsiteX1" fmla="*/ 168149 w 3950824"/>
                      <a:gd name="connsiteY1" fmla="*/ 0 h 1008891"/>
                      <a:gd name="connsiteX2" fmla="*/ 3782676 w 3950824"/>
                      <a:gd name="connsiteY2" fmla="*/ 0 h 1008891"/>
                      <a:gd name="connsiteX3" fmla="*/ 3950825 w 3950824"/>
                      <a:gd name="connsiteY3" fmla="*/ 168149 h 1008891"/>
                      <a:gd name="connsiteX4" fmla="*/ 3950824 w 3950824"/>
                      <a:gd name="connsiteY4" fmla="*/ 840743 h 1008891"/>
                      <a:gd name="connsiteX5" fmla="*/ 3782675 w 3950824"/>
                      <a:gd name="connsiteY5" fmla="*/ 1008892 h 1008891"/>
                      <a:gd name="connsiteX6" fmla="*/ 168149 w 3950824"/>
                      <a:gd name="connsiteY6" fmla="*/ 1008891 h 1008891"/>
                      <a:gd name="connsiteX7" fmla="*/ 0 w 3950824"/>
                      <a:gd name="connsiteY7" fmla="*/ 840742 h 1008891"/>
                      <a:gd name="connsiteX8" fmla="*/ 0 w 3950824"/>
                      <a:gd name="connsiteY8" fmla="*/ 168149 h 1008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0824" h="1008891" fill="none" extrusionOk="0">
                        <a:moveTo>
                          <a:pt x="0" y="168149"/>
                        </a:moveTo>
                        <a:cubicBezTo>
                          <a:pt x="-2278" y="85698"/>
                          <a:pt x="78183" y="5407"/>
                          <a:pt x="168149" y="0"/>
                        </a:cubicBezTo>
                        <a:cubicBezTo>
                          <a:pt x="1868023" y="110934"/>
                          <a:pt x="3351022" y="140386"/>
                          <a:pt x="3782676" y="0"/>
                        </a:cubicBezTo>
                        <a:cubicBezTo>
                          <a:pt x="3875877" y="2887"/>
                          <a:pt x="3964327" y="71954"/>
                          <a:pt x="3950825" y="168149"/>
                        </a:cubicBezTo>
                        <a:cubicBezTo>
                          <a:pt x="3940704" y="415387"/>
                          <a:pt x="3951373" y="619211"/>
                          <a:pt x="3950824" y="840743"/>
                        </a:cubicBezTo>
                        <a:cubicBezTo>
                          <a:pt x="3954231" y="935918"/>
                          <a:pt x="3873399" y="1015115"/>
                          <a:pt x="3782675" y="1008892"/>
                        </a:cubicBezTo>
                        <a:cubicBezTo>
                          <a:pt x="2445904" y="1139269"/>
                          <a:pt x="1245469" y="862560"/>
                          <a:pt x="168149" y="1008891"/>
                        </a:cubicBezTo>
                        <a:cubicBezTo>
                          <a:pt x="61892" y="1016267"/>
                          <a:pt x="12583" y="931780"/>
                          <a:pt x="0" y="840742"/>
                        </a:cubicBezTo>
                        <a:cubicBezTo>
                          <a:pt x="16089" y="741521"/>
                          <a:pt x="53917" y="463985"/>
                          <a:pt x="0" y="168149"/>
                        </a:cubicBezTo>
                        <a:close/>
                      </a:path>
                      <a:path w="3950824" h="1008891" stroke="0" extrusionOk="0">
                        <a:moveTo>
                          <a:pt x="0" y="168149"/>
                        </a:moveTo>
                        <a:cubicBezTo>
                          <a:pt x="-8714" y="90572"/>
                          <a:pt x="59690" y="-6439"/>
                          <a:pt x="168149" y="0"/>
                        </a:cubicBezTo>
                        <a:cubicBezTo>
                          <a:pt x="940082" y="-60713"/>
                          <a:pt x="2810346" y="61072"/>
                          <a:pt x="3782676" y="0"/>
                        </a:cubicBezTo>
                        <a:cubicBezTo>
                          <a:pt x="3867468" y="2698"/>
                          <a:pt x="3949063" y="77367"/>
                          <a:pt x="3950825" y="168149"/>
                        </a:cubicBezTo>
                        <a:cubicBezTo>
                          <a:pt x="3954120" y="390215"/>
                          <a:pt x="3939046" y="619247"/>
                          <a:pt x="3950824" y="840743"/>
                        </a:cubicBezTo>
                        <a:cubicBezTo>
                          <a:pt x="3957940" y="926846"/>
                          <a:pt x="3886663" y="1009626"/>
                          <a:pt x="3782675" y="1008892"/>
                        </a:cubicBezTo>
                        <a:cubicBezTo>
                          <a:pt x="3376555" y="935121"/>
                          <a:pt x="1829251" y="853008"/>
                          <a:pt x="168149" y="1008891"/>
                        </a:cubicBezTo>
                        <a:cubicBezTo>
                          <a:pt x="83946" y="1010147"/>
                          <a:pt x="-14250" y="927105"/>
                          <a:pt x="0" y="840742"/>
                        </a:cubicBezTo>
                        <a:cubicBezTo>
                          <a:pt x="-49342" y="661193"/>
                          <a:pt x="35111" y="338354"/>
                          <a:pt x="0" y="168149"/>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cs typeface="Calibri"/>
              </a:rPr>
              <a:t>How to do it? </a:t>
            </a:r>
          </a:p>
        </p:txBody>
      </p:sp>
      <p:pic>
        <p:nvPicPr>
          <p:cNvPr id="4" name="Graphic 3" descr="Lightbulb">
            <a:extLst>
              <a:ext uri="{FF2B5EF4-FFF2-40B4-BE49-F238E27FC236}">
                <a16:creationId xmlns:a16="http://schemas.microsoft.com/office/drawing/2014/main" id="{22BF6039-719D-499D-AFA5-9BD9AFABB5D5}"/>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3743" y="1245104"/>
            <a:ext cx="914400" cy="914400"/>
          </a:xfrm>
          <a:prstGeom prst="rect">
            <a:avLst/>
          </a:prstGeom>
        </p:spPr>
      </p:pic>
      <p:pic>
        <p:nvPicPr>
          <p:cNvPr id="8" name="Graphic 7" descr="Single gear">
            <a:extLst>
              <a:ext uri="{FF2B5EF4-FFF2-40B4-BE49-F238E27FC236}">
                <a16:creationId xmlns:a16="http://schemas.microsoft.com/office/drawing/2014/main" id="{2E0F7131-40F7-4EC4-8937-AD89DA8811AE}"/>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41575" y="1216171"/>
            <a:ext cx="914400" cy="914400"/>
          </a:xfrm>
          <a:prstGeom prst="rect">
            <a:avLst/>
          </a:prstGeom>
        </p:spPr>
      </p:pic>
      <p:pic>
        <p:nvPicPr>
          <p:cNvPr id="12" name="Graphic 11" descr="Database">
            <a:extLst>
              <a:ext uri="{FF2B5EF4-FFF2-40B4-BE49-F238E27FC236}">
                <a16:creationId xmlns:a16="http://schemas.microsoft.com/office/drawing/2014/main" id="{A7B503E4-87A9-45AF-9BA6-F4C92247FCF2}"/>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174582" y="2514600"/>
            <a:ext cx="914400" cy="914400"/>
          </a:xfrm>
          <a:prstGeom prst="rect">
            <a:avLst/>
          </a:prstGeom>
        </p:spPr>
      </p:pic>
      <p:pic>
        <p:nvPicPr>
          <p:cNvPr id="14" name="Graphic 13" descr="Research">
            <a:extLst>
              <a:ext uri="{FF2B5EF4-FFF2-40B4-BE49-F238E27FC236}">
                <a16:creationId xmlns:a16="http://schemas.microsoft.com/office/drawing/2014/main" id="{5F20A93B-A88D-4ABB-9FFE-245B91278970}"/>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70916" y="5119789"/>
            <a:ext cx="914400" cy="914400"/>
          </a:xfrm>
          <a:prstGeom prst="rect">
            <a:avLst/>
          </a:prstGeom>
        </p:spPr>
      </p:pic>
      <p:pic>
        <p:nvPicPr>
          <p:cNvPr id="17" name="Graphic 16" descr="Table">
            <a:extLst>
              <a:ext uri="{FF2B5EF4-FFF2-40B4-BE49-F238E27FC236}">
                <a16:creationId xmlns:a16="http://schemas.microsoft.com/office/drawing/2014/main" id="{6BF4F967-795B-45C1-A843-3843B2ACCEDA}"/>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697271" y="4984629"/>
            <a:ext cx="914400" cy="914400"/>
          </a:xfrm>
          <a:prstGeom prst="rect">
            <a:avLst/>
          </a:prstGeom>
        </p:spPr>
      </p:pic>
      <p:pic>
        <p:nvPicPr>
          <p:cNvPr id="20" name="Graphic 19" descr="Upward trend">
            <a:extLst>
              <a:ext uri="{FF2B5EF4-FFF2-40B4-BE49-F238E27FC236}">
                <a16:creationId xmlns:a16="http://schemas.microsoft.com/office/drawing/2014/main" id="{7D42B1C1-D9A3-435F-B0AD-A3BF442423DE}"/>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0962" y="2876017"/>
            <a:ext cx="729081" cy="729081"/>
          </a:xfrm>
          <a:prstGeom prst="rect">
            <a:avLst/>
          </a:prstGeom>
        </p:spPr>
      </p:pic>
    </p:spTree>
    <p:extLst>
      <p:ext uri="{BB962C8B-B14F-4D97-AF65-F5344CB8AC3E}">
        <p14:creationId xmlns:p14="http://schemas.microsoft.com/office/powerpoint/2010/main" val="65153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773B80F-ECCE-4743-9758-67801EB01BDD}"/>
              </a:ext>
            </a:extLst>
          </p:cNvPr>
          <p:cNvSpPr/>
          <p:nvPr/>
        </p:nvSpPr>
        <p:spPr>
          <a:xfrm>
            <a:off x="286012" y="187064"/>
            <a:ext cx="5314536" cy="935096"/>
          </a:xfrm>
          <a:prstGeom prst="rect">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4400" dirty="0">
                <a:solidFill>
                  <a:schemeClr val="tx1"/>
                </a:solidFill>
                <a:latin typeface="+mj-lt"/>
                <a:ea typeface="+mj-ea"/>
                <a:cs typeface="+mj-cs"/>
              </a:rPr>
              <a:t>Methodology</a:t>
            </a:r>
          </a:p>
        </p:txBody>
      </p:sp>
      <p:sp>
        <p:nvSpPr>
          <p:cNvPr id="9" name="TextBox 8">
            <a:extLst>
              <a:ext uri="{FF2B5EF4-FFF2-40B4-BE49-F238E27FC236}">
                <a16:creationId xmlns:a16="http://schemas.microsoft.com/office/drawing/2014/main" id="{C24A2449-2800-4B65-BCF8-54FD81469772}"/>
              </a:ext>
            </a:extLst>
          </p:cNvPr>
          <p:cNvSpPr txBox="1"/>
          <p:nvPr/>
        </p:nvSpPr>
        <p:spPr>
          <a:xfrm>
            <a:off x="781457" y="2338953"/>
            <a:ext cx="5314543" cy="3375920"/>
          </a:xfrm>
          <a:prstGeom prst="rect">
            <a:avLst/>
          </a:prstGeom>
        </p:spPr>
        <p:txBody>
          <a:bodyPr vert="horz" lIns="91440" tIns="45720" rIns="91440" bIns="45720" rtlCol="0" anchor="t">
            <a:normAutofit/>
          </a:bodyPr>
          <a:lstStyle/>
          <a:p>
            <a:pPr marL="285750" indent="-228600" defTabSz="914400">
              <a:lnSpc>
                <a:spcPct val="90000"/>
              </a:lnSpc>
              <a:spcAft>
                <a:spcPts val="600"/>
              </a:spcAft>
              <a:buClr>
                <a:srgbClr val="BA122B"/>
              </a:buClr>
              <a:buFont typeface="Arial" panose="020B0604020202020204" pitchFamily="34" charset="0"/>
              <a:buChar char="•"/>
            </a:pPr>
            <a:r>
              <a:rPr lang="en-US" sz="2800" dirty="0">
                <a:solidFill>
                  <a:schemeClr val="bg1"/>
                </a:solidFill>
              </a:rPr>
              <a:t>Participatory</a:t>
            </a:r>
          </a:p>
          <a:p>
            <a:pPr marL="285750" indent="-228600" defTabSz="914400">
              <a:lnSpc>
                <a:spcPct val="90000"/>
              </a:lnSpc>
              <a:spcAft>
                <a:spcPts val="600"/>
              </a:spcAft>
              <a:buClr>
                <a:srgbClr val="BA122B"/>
              </a:buClr>
              <a:buFont typeface="Arial" panose="020B0604020202020204" pitchFamily="34" charset="0"/>
              <a:buChar char="•"/>
            </a:pPr>
            <a:r>
              <a:rPr lang="en-US" sz="2800" dirty="0">
                <a:solidFill>
                  <a:schemeClr val="bg1"/>
                </a:solidFill>
              </a:rPr>
              <a:t>Practical</a:t>
            </a:r>
          </a:p>
          <a:p>
            <a:pPr marL="285750" indent="-228600" defTabSz="914400">
              <a:lnSpc>
                <a:spcPct val="90000"/>
              </a:lnSpc>
              <a:spcAft>
                <a:spcPts val="600"/>
              </a:spcAft>
              <a:buClr>
                <a:srgbClr val="BA122B"/>
              </a:buClr>
              <a:buFont typeface="Arial" panose="020B0604020202020204" pitchFamily="34" charset="0"/>
              <a:buChar char="•"/>
            </a:pPr>
            <a:r>
              <a:rPr lang="en-US" sz="2800" dirty="0">
                <a:solidFill>
                  <a:schemeClr val="bg1"/>
                </a:solidFill>
              </a:rPr>
              <a:t>Based on your context  </a:t>
            </a:r>
          </a:p>
          <a:p>
            <a:pPr indent="-228600" defTabSz="914400">
              <a:lnSpc>
                <a:spcPct val="90000"/>
              </a:lnSpc>
              <a:spcAft>
                <a:spcPts val="600"/>
              </a:spcAft>
              <a:buClr>
                <a:srgbClr val="BA122B"/>
              </a:buClr>
              <a:buFont typeface="Arial" panose="020B0604020202020204" pitchFamily="34" charset="0"/>
              <a:buChar char="•"/>
            </a:pPr>
            <a:endParaRPr lang="en-US" dirty="0"/>
          </a:p>
        </p:txBody>
      </p:sp>
      <p:pic>
        <p:nvPicPr>
          <p:cNvPr id="8" name="Picture 7" descr="A picture containing speaker&#10;&#10;Description automatically generated">
            <a:extLst>
              <a:ext uri="{FF2B5EF4-FFF2-40B4-BE49-F238E27FC236}">
                <a16:creationId xmlns:a16="http://schemas.microsoft.com/office/drawing/2014/main" id="{E4BCB27E-4578-4698-8B3C-C1A3327695D6}"/>
              </a:ext>
            </a:extLst>
          </p:cNvPr>
          <p:cNvPicPr>
            <a:picLocks noChangeAspect="1"/>
          </p:cNvPicPr>
          <p:nvPr/>
        </p:nvPicPr>
        <p:blipFill rotWithShape="1">
          <a:blip r:embed="rId3">
            <a:extLst>
              <a:ext uri="{28A0092B-C50C-407E-A947-70E740481C1C}">
                <a14:useLocalDpi xmlns:a14="http://schemas.microsoft.com/office/drawing/2010/main" val="0"/>
              </a:ext>
            </a:extLst>
          </a:blip>
          <a:srcRect l="2278" r="1491" b="2"/>
          <a:stretch/>
        </p:blipFill>
        <p:spPr>
          <a:xfrm>
            <a:off x="6591454" y="548448"/>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40426129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blue dress&#10;&#10;Description automatically generated">
            <a:extLst>
              <a:ext uri="{FF2B5EF4-FFF2-40B4-BE49-F238E27FC236}">
                <a16:creationId xmlns:a16="http://schemas.microsoft.com/office/drawing/2014/main" id="{173CFA99-2E53-41C4-AB2E-34368F073A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50" y="909637"/>
            <a:ext cx="8953500" cy="5038725"/>
          </a:xfrm>
          <a:prstGeom prst="rect">
            <a:avLst/>
          </a:prstGeom>
        </p:spPr>
      </p:pic>
      <p:sp>
        <p:nvSpPr>
          <p:cNvPr id="4" name="Rectangle 3">
            <a:extLst>
              <a:ext uri="{FF2B5EF4-FFF2-40B4-BE49-F238E27FC236}">
                <a16:creationId xmlns:a16="http://schemas.microsoft.com/office/drawing/2014/main" id="{0873B5F1-CB54-4F1C-B87C-4B5D9C96FD65}"/>
              </a:ext>
            </a:extLst>
          </p:cNvPr>
          <p:cNvSpPr/>
          <p:nvPr/>
        </p:nvSpPr>
        <p:spPr>
          <a:xfrm>
            <a:off x="286012" y="111908"/>
            <a:ext cx="5314536" cy="935096"/>
          </a:xfrm>
          <a:prstGeom prst="rect">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4400" dirty="0">
                <a:solidFill>
                  <a:schemeClr val="bg1"/>
                </a:solidFill>
                <a:latin typeface="+mj-lt"/>
                <a:ea typeface="+mj-ea"/>
                <a:cs typeface="+mj-cs"/>
              </a:rPr>
              <a:t>Who are you? </a:t>
            </a:r>
          </a:p>
        </p:txBody>
      </p:sp>
      <p:sp>
        <p:nvSpPr>
          <p:cNvPr id="5" name="Rectangle 4">
            <a:extLst>
              <a:ext uri="{FF2B5EF4-FFF2-40B4-BE49-F238E27FC236}">
                <a16:creationId xmlns:a16="http://schemas.microsoft.com/office/drawing/2014/main" id="{C5F7E81F-1328-416C-90BF-FDC09FB76F14}"/>
              </a:ext>
            </a:extLst>
          </p:cNvPr>
          <p:cNvSpPr/>
          <p:nvPr/>
        </p:nvSpPr>
        <p:spPr>
          <a:xfrm>
            <a:off x="6877464" y="5013266"/>
            <a:ext cx="5314536" cy="935096"/>
          </a:xfrm>
          <a:prstGeom prst="rect">
            <a:avLst/>
          </a:prstGeom>
          <a:solidFill>
            <a:srgbClr val="BA122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en-US" sz="4400" dirty="0">
                <a:solidFill>
                  <a:schemeClr val="bg1"/>
                </a:solidFill>
                <a:latin typeface="+mj-lt"/>
                <a:ea typeface="+mj-ea"/>
                <a:cs typeface="+mj-cs"/>
              </a:rPr>
              <a:t>Who are we? </a:t>
            </a:r>
          </a:p>
        </p:txBody>
      </p:sp>
    </p:spTree>
    <p:extLst>
      <p:ext uri="{BB962C8B-B14F-4D97-AF65-F5344CB8AC3E}">
        <p14:creationId xmlns:p14="http://schemas.microsoft.com/office/powerpoint/2010/main" val="3603768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5233685" y="1040914"/>
            <a:ext cx="6610383" cy="3497021"/>
          </a:xfrm>
          <a:prstGeom prst="rect">
            <a:avLst/>
          </a:prstGeom>
          <a:noFill/>
        </p:spPr>
        <p:txBody>
          <a:bodyPr vert="horz" lIns="91440" tIns="45720" rIns="91440" bIns="45720" rtlCol="0" anchor="b">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r>
              <a:rPr lang="en-US" altLang="en-US" sz="6000" b="1" kern="1200" dirty="0">
                <a:solidFill>
                  <a:schemeClr val="accent1"/>
                </a:solidFill>
                <a:latin typeface="+mj-lt"/>
                <a:ea typeface="+mj-ea"/>
                <a:cs typeface="+mj-cs"/>
              </a:rPr>
              <a:t>House Rules </a:t>
            </a:r>
          </a:p>
          <a:p>
            <a:pPr defTabSz="914400">
              <a:lnSpc>
                <a:spcPct val="90000"/>
              </a:lnSpc>
              <a:spcBef>
                <a:spcPct val="0"/>
              </a:spcBef>
              <a:spcAft>
                <a:spcPts val="600"/>
              </a:spcAft>
            </a:pPr>
            <a:r>
              <a:rPr lang="en-US" altLang="en-US" sz="6000" i="1" kern="1200" dirty="0">
                <a:solidFill>
                  <a:schemeClr val="tx1"/>
                </a:solidFill>
                <a:latin typeface="+mj-lt"/>
                <a:ea typeface="+mj-ea"/>
                <a:cs typeface="+mj-cs"/>
              </a:rPr>
              <a:t>	</a:t>
            </a:r>
            <a:endParaRPr lang="en-US" altLang="en-US" sz="6000" kern="1200" dirty="0">
              <a:solidFill>
                <a:schemeClr val="tx1"/>
              </a:solidFill>
              <a:latin typeface="+mj-lt"/>
              <a:ea typeface="+mj-ea"/>
              <a:cs typeface="+mj-cs"/>
            </a:endParaRPr>
          </a:p>
        </p:txBody>
      </p:sp>
      <p:sp>
        <p:nvSpPr>
          <p:cNvPr id="74" name="Rectangle 73">
            <a:extLst>
              <a:ext uri="{FF2B5EF4-FFF2-40B4-BE49-F238E27FC236}">
                <a16:creationId xmlns:a16="http://schemas.microsoft.com/office/drawing/2014/main" id="{707744A9-B1DD-4F76-B3B2-02A51E6DF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3600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Rounded Rectangle 28">
            <a:extLst>
              <a:ext uri="{FF2B5EF4-FFF2-40B4-BE49-F238E27FC236}">
                <a16:creationId xmlns:a16="http://schemas.microsoft.com/office/drawing/2014/main" id="{09F52C97-D8A0-4C58-9D04-B8733EE38B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036" y="644333"/>
            <a:ext cx="3343935" cy="556933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Graphic 2" descr="House">
            <a:extLst>
              <a:ext uri="{FF2B5EF4-FFF2-40B4-BE49-F238E27FC236}">
                <a16:creationId xmlns:a16="http://schemas.microsoft.com/office/drawing/2014/main" id="{5DEC83AE-C2A8-460B-8F3F-012E7F5288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9243" y="1694771"/>
            <a:ext cx="3017520" cy="3017520"/>
          </a:xfrm>
          <a:prstGeom prst="rect">
            <a:avLst/>
          </a:prstGeom>
          <a:effectLst/>
        </p:spPr>
      </p:pic>
    </p:spTree>
    <p:extLst>
      <p:ext uri="{BB962C8B-B14F-4D97-AF65-F5344CB8AC3E}">
        <p14:creationId xmlns:p14="http://schemas.microsoft.com/office/powerpoint/2010/main" val="187546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2492FB-3FE4-4DB0-A128-7D2331F6DE60}"/>
              </a:ext>
            </a:extLst>
          </p:cNvPr>
          <p:cNvSpPr txBox="1"/>
          <p:nvPr/>
        </p:nvSpPr>
        <p:spPr>
          <a:xfrm>
            <a:off x="804673" y="3320859"/>
            <a:ext cx="4524973" cy="2076333"/>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4800">
                <a:latin typeface="+mj-lt"/>
                <a:ea typeface="+mj-ea"/>
                <a:cs typeface="+mj-cs"/>
              </a:rPr>
              <a:t>About the context </a:t>
            </a:r>
          </a:p>
        </p:txBody>
      </p:sp>
      <p:pic>
        <p:nvPicPr>
          <p:cNvPr id="3" name="Picture 2" descr="A picture containing drawing&#10;&#10;Description automatically generated">
            <a:extLst>
              <a:ext uri="{FF2B5EF4-FFF2-40B4-BE49-F238E27FC236}">
                <a16:creationId xmlns:a16="http://schemas.microsoft.com/office/drawing/2014/main" id="{F5181814-BC2D-49B4-AD7A-7AA8F26A2D2A}"/>
              </a:ext>
            </a:extLst>
          </p:cNvPr>
          <p:cNvPicPr>
            <a:picLocks noChangeAspect="1"/>
          </p:cNvPicPr>
          <p:nvPr/>
        </p:nvPicPr>
        <p:blipFill rotWithShape="1">
          <a:blip r:embed="rId3">
            <a:extLst>
              <a:ext uri="{28A0092B-C50C-407E-A947-70E740481C1C}">
                <a14:useLocalDpi xmlns:a14="http://schemas.microsoft.com/office/drawing/2010/main" val="0"/>
              </a:ext>
            </a:extLst>
          </a:blip>
          <a:srcRect l="5942" r="29057"/>
          <a:stretch/>
        </p:blipFill>
        <p:spPr>
          <a:xfrm>
            <a:off x="6021086" y="544777"/>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388247192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6" descr="A close up of a map&#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rcRect l="70363" t="27237" b="35400"/>
          <a:stretch>
            <a:fillRect/>
          </a:stretch>
        </p:blipFill>
        <p:spPr bwMode="auto">
          <a:xfrm>
            <a:off x="-1" y="1517650"/>
            <a:ext cx="3513221" cy="4306792"/>
          </a:xfrm>
          <a:prstGeom prst="rect">
            <a:avLst/>
          </a:prstGeom>
          <a:solidFill>
            <a:srgbClr val="005DBD"/>
          </a:solidFill>
          <a:ln>
            <a:noFill/>
          </a:ln>
        </p:spPr>
      </p:pic>
      <p:sp>
        <p:nvSpPr>
          <p:cNvPr id="3" name="Rectangle 2">
            <a:extLst>
              <a:ext uri="{FF2B5EF4-FFF2-40B4-BE49-F238E27FC236}">
                <a16:creationId xmlns:a16="http://schemas.microsoft.com/office/drawing/2014/main" id="{51CD14BB-D529-4DA8-B61D-BFE174BD6666}"/>
              </a:ext>
            </a:extLst>
          </p:cNvPr>
          <p:cNvSpPr/>
          <p:nvPr/>
        </p:nvSpPr>
        <p:spPr>
          <a:xfrm>
            <a:off x="-1" y="207870"/>
            <a:ext cx="6382791" cy="549275"/>
          </a:xfrm>
          <a:prstGeom prst="rect">
            <a:avLst/>
          </a:prstGeom>
          <a:solidFill>
            <a:srgbClr val="BA122B"/>
          </a:solidFill>
          <a:ln>
            <a:solidFill>
              <a:srgbClr val="BA122B">
                <a:alpha val="0"/>
              </a:srgbClr>
            </a:solidFill>
            <a:extLst>
              <a:ext uri="{C807C97D-BFC1-408E-A445-0C87EB9F89A2}">
                <ask:lineSketchStyleProps xmlns:ask="http://schemas.microsoft.com/office/drawing/2018/sketchyshapes" sd="1219033472">
                  <a:custGeom>
                    <a:avLst/>
                    <a:gdLst>
                      <a:gd name="connsiteX0" fmla="*/ 0 w 6382791"/>
                      <a:gd name="connsiteY0" fmla="*/ 0 h 549275"/>
                      <a:gd name="connsiteX1" fmla="*/ 6382791 w 6382791"/>
                      <a:gd name="connsiteY1" fmla="*/ 0 h 549275"/>
                      <a:gd name="connsiteX2" fmla="*/ 6382791 w 6382791"/>
                      <a:gd name="connsiteY2" fmla="*/ 549275 h 549275"/>
                      <a:gd name="connsiteX3" fmla="*/ 0 w 6382791"/>
                      <a:gd name="connsiteY3" fmla="*/ 549275 h 549275"/>
                      <a:gd name="connsiteX4" fmla="*/ 0 w 6382791"/>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2791" h="549275" fill="none" extrusionOk="0">
                        <a:moveTo>
                          <a:pt x="0" y="0"/>
                        </a:moveTo>
                        <a:cubicBezTo>
                          <a:pt x="719411" y="-49533"/>
                          <a:pt x="5191333" y="-14809"/>
                          <a:pt x="6382791" y="0"/>
                        </a:cubicBezTo>
                        <a:cubicBezTo>
                          <a:pt x="6418208" y="84854"/>
                          <a:pt x="6335859" y="282111"/>
                          <a:pt x="6382791" y="549275"/>
                        </a:cubicBezTo>
                        <a:cubicBezTo>
                          <a:pt x="5329257" y="501044"/>
                          <a:pt x="2794391" y="633730"/>
                          <a:pt x="0" y="549275"/>
                        </a:cubicBezTo>
                        <a:cubicBezTo>
                          <a:pt x="42734" y="433252"/>
                          <a:pt x="-7941" y="69426"/>
                          <a:pt x="0" y="0"/>
                        </a:cubicBezTo>
                        <a:close/>
                      </a:path>
                      <a:path w="6382791" h="549275" stroke="0" extrusionOk="0">
                        <a:moveTo>
                          <a:pt x="0" y="0"/>
                        </a:moveTo>
                        <a:cubicBezTo>
                          <a:pt x="1497196" y="118645"/>
                          <a:pt x="3805608" y="116012"/>
                          <a:pt x="6382791" y="0"/>
                        </a:cubicBezTo>
                        <a:cubicBezTo>
                          <a:pt x="6344075" y="76317"/>
                          <a:pt x="6339521" y="388333"/>
                          <a:pt x="6382791" y="549275"/>
                        </a:cubicBezTo>
                        <a:cubicBezTo>
                          <a:pt x="5646087" y="683875"/>
                          <a:pt x="132399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US" sz="2800" dirty="0">
                <a:solidFill>
                  <a:schemeClr val="bg1"/>
                </a:solidFill>
              </a:rPr>
              <a:t> </a:t>
            </a:r>
            <a:r>
              <a:rPr lang="en-US" sz="3200" dirty="0">
                <a:solidFill>
                  <a:schemeClr val="bg1"/>
                </a:solidFill>
              </a:rPr>
              <a:t>Setting the scene </a:t>
            </a:r>
            <a:endParaRPr lang="en-GB" sz="3200" dirty="0">
              <a:solidFill>
                <a:schemeClr val="bg1"/>
              </a:solidFill>
            </a:endParaRPr>
          </a:p>
        </p:txBody>
      </p:sp>
      <p:sp>
        <p:nvSpPr>
          <p:cNvPr id="51" name="TextBox 50">
            <a:extLst>
              <a:ext uri="{FF2B5EF4-FFF2-40B4-BE49-F238E27FC236}">
                <a16:creationId xmlns:a16="http://schemas.microsoft.com/office/drawing/2014/main" id="{C2305816-65EC-46E9-B467-87C35E3EAB0B}"/>
              </a:ext>
            </a:extLst>
          </p:cNvPr>
          <p:cNvSpPr txBox="1"/>
          <p:nvPr/>
        </p:nvSpPr>
        <p:spPr>
          <a:xfrm>
            <a:off x="6728896" y="1517650"/>
            <a:ext cx="5127910" cy="2015936"/>
          </a:xfrm>
          <a:prstGeom prst="rect">
            <a:avLst/>
          </a:prstGeom>
          <a:solidFill>
            <a:srgbClr val="A6A6A6">
              <a:alpha val="46000"/>
            </a:srgbClr>
          </a:solidFill>
          <a:ln>
            <a:solidFill>
              <a:srgbClr val="A6A6A6">
                <a:alpha val="0"/>
              </a:srgbClr>
            </a:solidFill>
            <a:extLst>
              <a:ext uri="{C807C97D-BFC1-408E-A445-0C87EB9F89A2}">
                <ask:lineSketchStyleProps xmlns:ask="http://schemas.microsoft.com/office/drawing/2018/sketchyshapes" sd="1219033472">
                  <a:custGeom>
                    <a:avLst/>
                    <a:gdLst>
                      <a:gd name="connsiteX0" fmla="*/ 0 w 5127910"/>
                      <a:gd name="connsiteY0" fmla="*/ 0 h 1569660"/>
                      <a:gd name="connsiteX1" fmla="*/ 5127910 w 5127910"/>
                      <a:gd name="connsiteY1" fmla="*/ 0 h 1569660"/>
                      <a:gd name="connsiteX2" fmla="*/ 5127910 w 5127910"/>
                      <a:gd name="connsiteY2" fmla="*/ 1569660 h 1569660"/>
                      <a:gd name="connsiteX3" fmla="*/ 0 w 5127910"/>
                      <a:gd name="connsiteY3" fmla="*/ 1569660 h 1569660"/>
                      <a:gd name="connsiteX4" fmla="*/ 0 w 5127910"/>
                      <a:gd name="connsiteY4" fmla="*/ 0 h 156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7910" h="1569660" fill="none" extrusionOk="0">
                        <a:moveTo>
                          <a:pt x="0" y="0"/>
                        </a:moveTo>
                        <a:cubicBezTo>
                          <a:pt x="624604" y="-49533"/>
                          <a:pt x="2823733" y="-14809"/>
                          <a:pt x="5127910" y="0"/>
                        </a:cubicBezTo>
                        <a:cubicBezTo>
                          <a:pt x="5025030" y="604354"/>
                          <a:pt x="5107116" y="1131347"/>
                          <a:pt x="5127910" y="1569660"/>
                        </a:cubicBezTo>
                        <a:cubicBezTo>
                          <a:pt x="2898415" y="1521429"/>
                          <a:pt x="2356805" y="1654115"/>
                          <a:pt x="0" y="1569660"/>
                        </a:cubicBezTo>
                        <a:cubicBezTo>
                          <a:pt x="14018" y="1225496"/>
                          <a:pt x="120773" y="553610"/>
                          <a:pt x="0" y="0"/>
                        </a:cubicBezTo>
                        <a:close/>
                      </a:path>
                      <a:path w="5127910" h="1569660" stroke="0" extrusionOk="0">
                        <a:moveTo>
                          <a:pt x="0" y="0"/>
                        </a:moveTo>
                        <a:cubicBezTo>
                          <a:pt x="1385169" y="118645"/>
                          <a:pt x="4594342" y="116012"/>
                          <a:pt x="5127910" y="0"/>
                        </a:cubicBezTo>
                        <a:cubicBezTo>
                          <a:pt x="5128391" y="487818"/>
                          <a:pt x="5115688" y="792603"/>
                          <a:pt x="5127910" y="1569660"/>
                        </a:cubicBezTo>
                        <a:cubicBezTo>
                          <a:pt x="2733485" y="1704260"/>
                          <a:pt x="2281609" y="1412464"/>
                          <a:pt x="0" y="1569660"/>
                        </a:cubicBezTo>
                        <a:cubicBezTo>
                          <a:pt x="94608" y="1029083"/>
                          <a:pt x="141027" y="201385"/>
                          <a:pt x="0" y="0"/>
                        </a:cubicBezTo>
                        <a:close/>
                      </a:path>
                    </a:pathLst>
                  </a:custGeom>
                  <ask:type>
                    <ask:lineSketchNone/>
                  </ask:type>
                </ask:lineSketchStyleProps>
              </a:ext>
            </a:extLst>
          </a:ln>
        </p:spPr>
        <p:txBody>
          <a:bodyPr wrap="square">
            <a:spAutoFit/>
          </a:bodyPr>
          <a:lstStyle/>
          <a:p>
            <a:pPr marL="285750" indent="-285750" eaLnBrk="1" fontAlgn="auto" hangingPunct="1">
              <a:spcBef>
                <a:spcPts val="0"/>
              </a:spcBef>
              <a:spcAft>
                <a:spcPts val="0"/>
              </a:spcAft>
              <a:buFont typeface="Arial" panose="020B0604020202020204" pitchFamily="34" charset="0"/>
              <a:buChar char="•"/>
              <a:defRPr/>
            </a:pPr>
            <a:r>
              <a:rPr lang="en-GB" sz="2500" dirty="0">
                <a:solidFill>
                  <a:schemeClr val="tx1">
                    <a:lumMod val="50000"/>
                  </a:schemeClr>
                </a:solidFill>
              </a:rPr>
              <a:t>1,6 million IDPs / 307 000 household </a:t>
            </a:r>
          </a:p>
          <a:p>
            <a:pPr marL="285750" indent="-285750" eaLnBrk="1" fontAlgn="auto" hangingPunct="1">
              <a:spcBef>
                <a:spcPts val="0"/>
              </a:spcBef>
              <a:spcAft>
                <a:spcPts val="0"/>
              </a:spcAft>
              <a:buFont typeface="Arial" panose="020B0604020202020204" pitchFamily="34" charset="0"/>
              <a:buChar char="•"/>
              <a:defRPr/>
            </a:pPr>
            <a:r>
              <a:rPr lang="en-GB" sz="2500" dirty="0">
                <a:solidFill>
                  <a:schemeClr val="tx1">
                    <a:lumMod val="50000"/>
                  </a:schemeClr>
                </a:solidFill>
                <a:latin typeface="+mn-lt"/>
              </a:rPr>
              <a:t>66% displaced by conflict </a:t>
            </a:r>
          </a:p>
          <a:p>
            <a:pPr marL="285750" indent="-285750" eaLnBrk="1" fontAlgn="auto" hangingPunct="1">
              <a:spcBef>
                <a:spcPts val="0"/>
              </a:spcBef>
              <a:spcAft>
                <a:spcPts val="0"/>
              </a:spcAft>
              <a:buFont typeface="Arial" panose="020B0604020202020204" pitchFamily="34" charset="0"/>
              <a:buChar char="•"/>
              <a:defRPr/>
            </a:pPr>
            <a:r>
              <a:rPr lang="en-GB" sz="2500" dirty="0">
                <a:solidFill>
                  <a:schemeClr val="tx1">
                    <a:lumMod val="50000"/>
                  </a:schemeClr>
                </a:solidFill>
              </a:rPr>
              <a:t>26,5% by drought </a:t>
            </a:r>
          </a:p>
          <a:p>
            <a:pPr marL="285750" indent="-285750" eaLnBrk="1" fontAlgn="auto" hangingPunct="1">
              <a:spcBef>
                <a:spcPts val="0"/>
              </a:spcBef>
              <a:spcAft>
                <a:spcPts val="0"/>
              </a:spcAft>
              <a:buFont typeface="Arial" panose="020B0604020202020204" pitchFamily="34" charset="0"/>
              <a:buChar char="•"/>
              <a:defRPr/>
            </a:pPr>
            <a:r>
              <a:rPr lang="en-GB" sz="2500" dirty="0">
                <a:solidFill>
                  <a:schemeClr val="tx1">
                    <a:lumMod val="50000"/>
                  </a:schemeClr>
                </a:solidFill>
              </a:rPr>
              <a:t>2,2% by seasonal floods </a:t>
            </a:r>
          </a:p>
        </p:txBody>
      </p:sp>
      <p:sp>
        <p:nvSpPr>
          <p:cNvPr id="7174" name="TextBox 5"/>
          <p:cNvSpPr txBox="1">
            <a:spLocks noChangeArrowheads="1"/>
          </p:cNvSpPr>
          <p:nvPr/>
        </p:nvSpPr>
        <p:spPr bwMode="auto">
          <a:xfrm>
            <a:off x="6728896" y="3859834"/>
            <a:ext cx="5127910" cy="1631216"/>
          </a:xfrm>
          <a:prstGeom prst="rect">
            <a:avLst/>
          </a:prstGeom>
          <a:solidFill>
            <a:srgbClr val="BA122B"/>
          </a:solidFill>
          <a:ln w="9525">
            <a:solidFill>
              <a:srgbClr val="BA122B"/>
            </a:solidFill>
            <a:miter lim="800000"/>
            <a:headEnd/>
            <a:tailEnd/>
            <a:extLst>
              <a:ext uri="{C807C97D-BFC1-408E-A445-0C87EB9F89A2}">
                <ask:lineSketchStyleProps xmlns:ask="http://schemas.microsoft.com/office/drawing/2018/sketchyshapes" sd="981765707">
                  <a:custGeom>
                    <a:avLst/>
                    <a:gdLst>
                      <a:gd name="connsiteX0" fmla="*/ 0 w 5127910"/>
                      <a:gd name="connsiteY0" fmla="*/ 0 h 1569660"/>
                      <a:gd name="connsiteX1" fmla="*/ 5127910 w 5127910"/>
                      <a:gd name="connsiteY1" fmla="*/ 0 h 1569660"/>
                      <a:gd name="connsiteX2" fmla="*/ 5127910 w 5127910"/>
                      <a:gd name="connsiteY2" fmla="*/ 1569660 h 1569660"/>
                      <a:gd name="connsiteX3" fmla="*/ 0 w 5127910"/>
                      <a:gd name="connsiteY3" fmla="*/ 1569660 h 1569660"/>
                      <a:gd name="connsiteX4" fmla="*/ 0 w 5127910"/>
                      <a:gd name="connsiteY4" fmla="*/ 0 h 1569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7910" h="1569660" fill="none" extrusionOk="0">
                        <a:moveTo>
                          <a:pt x="0" y="0"/>
                        </a:moveTo>
                        <a:cubicBezTo>
                          <a:pt x="1103078" y="-33775"/>
                          <a:pt x="3740725" y="138873"/>
                          <a:pt x="5127910" y="0"/>
                        </a:cubicBezTo>
                        <a:cubicBezTo>
                          <a:pt x="5020798" y="171814"/>
                          <a:pt x="5043375" y="911667"/>
                          <a:pt x="5127910" y="1569660"/>
                        </a:cubicBezTo>
                        <a:cubicBezTo>
                          <a:pt x="3145911" y="1432330"/>
                          <a:pt x="1515420" y="1431804"/>
                          <a:pt x="0" y="1569660"/>
                        </a:cubicBezTo>
                        <a:cubicBezTo>
                          <a:pt x="42701" y="862495"/>
                          <a:pt x="-4294" y="651171"/>
                          <a:pt x="0" y="0"/>
                        </a:cubicBezTo>
                        <a:close/>
                      </a:path>
                      <a:path w="5127910" h="1569660" stroke="0" extrusionOk="0">
                        <a:moveTo>
                          <a:pt x="0" y="0"/>
                        </a:moveTo>
                        <a:cubicBezTo>
                          <a:pt x="1936705" y="-101487"/>
                          <a:pt x="3425887" y="-162162"/>
                          <a:pt x="5127910" y="0"/>
                        </a:cubicBezTo>
                        <a:cubicBezTo>
                          <a:pt x="5107938" y="697056"/>
                          <a:pt x="5144515" y="815558"/>
                          <a:pt x="5127910" y="1569660"/>
                        </a:cubicBezTo>
                        <a:cubicBezTo>
                          <a:pt x="3477185" y="1619725"/>
                          <a:pt x="2267204" y="1411211"/>
                          <a:pt x="0" y="1569660"/>
                        </a:cubicBezTo>
                        <a:cubicBezTo>
                          <a:pt x="3654" y="909124"/>
                          <a:pt x="115097" y="391762"/>
                          <a:pt x="0" y="0"/>
                        </a:cubicBezTo>
                        <a:close/>
                      </a:path>
                    </a:pathLst>
                  </a:custGeom>
                  <ask:type>
                    <ask:lineSketchNone/>
                  </ask:type>
                </ask:lineSketchStyleProps>
              </a:ext>
            </a:extLst>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indent="-285750">
              <a:lnSpc>
                <a:spcPct val="100000"/>
              </a:lnSpc>
              <a:spcBef>
                <a:spcPct val="0"/>
              </a:spcBef>
            </a:pPr>
            <a:r>
              <a:rPr lang="fr-FR" sz="2500" dirty="0">
                <a:solidFill>
                  <a:schemeClr val="bg1"/>
                </a:solidFill>
              </a:rPr>
              <a:t>735, 204 </a:t>
            </a:r>
            <a:r>
              <a:rPr lang="fr-FR" sz="2500" dirty="0" err="1">
                <a:solidFill>
                  <a:schemeClr val="bg1"/>
                </a:solidFill>
              </a:rPr>
              <a:t>registered</a:t>
            </a:r>
            <a:r>
              <a:rPr lang="fr-FR" sz="2500" dirty="0">
                <a:solidFill>
                  <a:schemeClr val="bg1"/>
                </a:solidFill>
              </a:rPr>
              <a:t> </a:t>
            </a:r>
            <a:r>
              <a:rPr lang="fr-FR" sz="2500" dirty="0" err="1">
                <a:solidFill>
                  <a:schemeClr val="bg1"/>
                </a:solidFill>
              </a:rPr>
              <a:t>refugees</a:t>
            </a:r>
            <a:endParaRPr lang="fr-FR" sz="2500" dirty="0">
              <a:solidFill>
                <a:schemeClr val="bg1"/>
              </a:solidFill>
            </a:endParaRPr>
          </a:p>
          <a:p>
            <a:pPr marL="285750" indent="-285750">
              <a:lnSpc>
                <a:spcPct val="100000"/>
              </a:lnSpc>
              <a:spcBef>
                <a:spcPct val="0"/>
              </a:spcBef>
            </a:pPr>
            <a:r>
              <a:rPr lang="fr-FR" sz="2500" dirty="0" err="1">
                <a:solidFill>
                  <a:schemeClr val="bg1"/>
                </a:solidFill>
              </a:rPr>
              <a:t>From</a:t>
            </a:r>
            <a:r>
              <a:rPr lang="fr-FR" sz="2500" dirty="0">
                <a:solidFill>
                  <a:schemeClr val="bg1"/>
                </a:solidFill>
              </a:rPr>
              <a:t>: </a:t>
            </a:r>
            <a:r>
              <a:rPr lang="en-GB" sz="2500" dirty="0">
                <a:solidFill>
                  <a:schemeClr val="bg1"/>
                </a:solidFill>
                <a:latin typeface="+mn-lt"/>
              </a:rPr>
              <a:t>South Sudan, Somalia, Eritrea, Sudan, Yemen…</a:t>
            </a:r>
          </a:p>
          <a:p>
            <a:pPr marL="285750" indent="-285750">
              <a:lnSpc>
                <a:spcPct val="100000"/>
              </a:lnSpc>
              <a:spcBef>
                <a:spcPct val="0"/>
              </a:spcBef>
            </a:pPr>
            <a:r>
              <a:rPr lang="fr-FR" sz="2500" dirty="0">
                <a:solidFill>
                  <a:schemeClr val="bg1"/>
                </a:solidFill>
              </a:rPr>
              <a:t>Host population: 548,334</a:t>
            </a:r>
          </a:p>
        </p:txBody>
      </p:sp>
      <p:cxnSp>
        <p:nvCxnSpPr>
          <p:cNvPr id="15" name="Straight Connector 14">
            <a:extLst>
              <a:ext uri="{FF2B5EF4-FFF2-40B4-BE49-F238E27FC236}">
                <a16:creationId xmlns:a16="http://schemas.microsoft.com/office/drawing/2014/main" id="{4E5FFE2C-2D16-47C7-A899-50F4884201E4}"/>
              </a:ext>
            </a:extLst>
          </p:cNvPr>
          <p:cNvCxnSpPr>
            <a:cxnSpLocks/>
          </p:cNvCxnSpPr>
          <p:nvPr/>
        </p:nvCxnSpPr>
        <p:spPr bwMode="auto">
          <a:xfrm>
            <a:off x="2256643" y="3139749"/>
            <a:ext cx="1411467" cy="274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93244E1-F1B4-409B-9181-30313690A905}"/>
              </a:ext>
            </a:extLst>
          </p:cNvPr>
          <p:cNvSpPr txBox="1"/>
          <p:nvPr/>
        </p:nvSpPr>
        <p:spPr>
          <a:xfrm>
            <a:off x="3930869" y="2955083"/>
            <a:ext cx="1429407" cy="523220"/>
          </a:xfrm>
          <a:prstGeom prst="rect">
            <a:avLst/>
          </a:prstGeom>
          <a:noFill/>
        </p:spPr>
        <p:txBody>
          <a:bodyPr wrap="square" rtlCol="0">
            <a:spAutoFit/>
          </a:bodyPr>
          <a:lstStyle/>
          <a:p>
            <a:r>
              <a:rPr lang="fr-FR" sz="2800" dirty="0" err="1"/>
              <a:t>Ethiopia</a:t>
            </a:r>
            <a:r>
              <a:rPr lang="fr-FR" sz="2800" dirty="0"/>
              <a:t> </a:t>
            </a:r>
          </a:p>
        </p:txBody>
      </p:sp>
    </p:spTree>
    <p:extLst>
      <p:ext uri="{BB962C8B-B14F-4D97-AF65-F5344CB8AC3E}">
        <p14:creationId xmlns:p14="http://schemas.microsoft.com/office/powerpoint/2010/main" val="3014354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DE54BE-F61F-488D-965D-48C54CC89688}"/>
              </a:ext>
            </a:extLst>
          </p:cNvPr>
          <p:cNvSpPr txBox="1"/>
          <p:nvPr/>
        </p:nvSpPr>
        <p:spPr>
          <a:xfrm>
            <a:off x="7950200" y="640081"/>
            <a:ext cx="3601719" cy="3793488"/>
          </a:xfrm>
          <a:prstGeom prst="rect">
            <a:avLst/>
          </a:prstGeom>
          <a:noFill/>
        </p:spPr>
        <p:txBody>
          <a:bodyPr vert="horz" lIns="91440" tIns="45720" rIns="91440" bIns="45720" rtlCol="0" anchor="b">
            <a:normAutofit/>
          </a:bodyPr>
          <a:lstStyle/>
          <a:p>
            <a:pPr defTabSz="914400">
              <a:lnSpc>
                <a:spcPct val="90000"/>
              </a:lnSpc>
              <a:spcBef>
                <a:spcPct val="0"/>
              </a:spcBef>
              <a:spcAft>
                <a:spcPts val="600"/>
              </a:spcAft>
            </a:pPr>
            <a:r>
              <a:rPr lang="en-US" sz="4400" dirty="0">
                <a:latin typeface="+mj-lt"/>
                <a:ea typeface="+mj-ea"/>
                <a:cs typeface="+mj-cs"/>
              </a:rPr>
              <a:t>Somali Regional State: mapping activity  </a:t>
            </a:r>
          </a:p>
        </p:txBody>
      </p:sp>
      <p:pic>
        <p:nvPicPr>
          <p:cNvPr id="1026" name="Picture 2" descr="Map of Ethiopia showing Somali State">
            <a:extLst>
              <a:ext uri="{FF2B5EF4-FFF2-40B4-BE49-F238E27FC236}">
                <a16:creationId xmlns:a16="http://schemas.microsoft.com/office/drawing/2014/main" id="{85810CF4-5F6F-4CC2-827A-1D483EF5E9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190" r="-2" b="-2"/>
          <a:stretch/>
        </p:blipFill>
        <p:spPr bwMode="auto">
          <a:xfrm>
            <a:off x="815807" y="804672"/>
            <a:ext cx="5934456" cy="5248656"/>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059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AA2258-F118-4D95-B39A-8FFDA9063FF7}"/>
              </a:ext>
            </a:extLst>
          </p:cNvPr>
          <p:cNvSpPr txBox="1">
            <a:spLocks/>
          </p:cNvSpPr>
          <p:nvPr/>
        </p:nvSpPr>
        <p:spPr>
          <a:xfrm>
            <a:off x="250521" y="230632"/>
            <a:ext cx="9231682" cy="608612"/>
          </a:xfrm>
          <a:prstGeom prst="rect">
            <a:avLst/>
          </a:prstGeom>
          <a:solidFill>
            <a:srgbClr val="BA122B"/>
          </a:solidFill>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latin typeface="+mn-lt"/>
              </a:rPr>
              <a:t>A MOMENTUM- displacement as a global priority</a:t>
            </a:r>
          </a:p>
        </p:txBody>
      </p:sp>
      <p:sp>
        <p:nvSpPr>
          <p:cNvPr id="3" name="Espace réservé du contenu 2">
            <a:extLst>
              <a:ext uri="{FF2B5EF4-FFF2-40B4-BE49-F238E27FC236}">
                <a16:creationId xmlns:a16="http://schemas.microsoft.com/office/drawing/2014/main" id="{21740F1B-504E-47A1-B4C3-688FE1CCDEB7}"/>
              </a:ext>
            </a:extLst>
          </p:cNvPr>
          <p:cNvSpPr txBox="1">
            <a:spLocks/>
          </p:cNvSpPr>
          <p:nvPr/>
        </p:nvSpPr>
        <p:spPr>
          <a:xfrm>
            <a:off x="382413" y="1376000"/>
            <a:ext cx="5379560" cy="4454364"/>
          </a:xfrm>
          <a:prstGeom prst="rect">
            <a:avLst/>
          </a:prstGeom>
          <a:solidFill>
            <a:srgbClr val="A6A6A6"/>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C00000"/>
              </a:buClr>
              <a:buFont typeface="Wingdings" panose="05000000000000000000" pitchFamily="2" charset="2"/>
              <a:buChar char="Ø"/>
            </a:pPr>
            <a:r>
              <a:rPr lang="en-US" sz="2400" dirty="0"/>
              <a:t> 2016 </a:t>
            </a:r>
            <a:r>
              <a:rPr lang="en-US" sz="2400" b="1" dirty="0"/>
              <a:t>World Humanitarian Summit’s</a:t>
            </a:r>
            <a:r>
              <a:rPr lang="en-US" sz="2400" dirty="0"/>
              <a:t> core commitment :  </a:t>
            </a:r>
          </a:p>
          <a:p>
            <a:pPr marL="0" indent="0">
              <a:buFont typeface="Arial" panose="020B0604020202020204" pitchFamily="34" charset="0"/>
              <a:buNone/>
            </a:pPr>
            <a:r>
              <a:rPr lang="en-US" sz="2400" b="1" dirty="0">
                <a:solidFill>
                  <a:srgbClr val="C00000"/>
                </a:solidFill>
              </a:rPr>
              <a:t>“Leave no one behind”: </a:t>
            </a:r>
          </a:p>
          <a:p>
            <a:pPr>
              <a:buFont typeface="Wingdings" panose="05000000000000000000" pitchFamily="2" charset="2"/>
              <a:buChar char="§"/>
            </a:pPr>
            <a:r>
              <a:rPr lang="en-US" sz="2400" dirty="0"/>
              <a:t>Including refugees, IDPs and host communities</a:t>
            </a:r>
            <a:endParaRPr lang="en-US" sz="2400" b="1" dirty="0"/>
          </a:p>
          <a:p>
            <a:pPr>
              <a:buFont typeface="Wingdings" panose="05000000000000000000" pitchFamily="2" charset="2"/>
              <a:buChar char="§"/>
            </a:pPr>
            <a:r>
              <a:rPr lang="en-US" sz="2400" dirty="0"/>
              <a:t>Reduce internal displacement in a dignified and safe manner by 50 % in 2030. </a:t>
            </a:r>
          </a:p>
          <a:p>
            <a:pPr marL="0" indent="0">
              <a:buFont typeface="Arial" panose="020B0604020202020204" pitchFamily="34" charset="0"/>
              <a:buNone/>
            </a:pPr>
            <a:endParaRPr lang="en-US" sz="2400" dirty="0"/>
          </a:p>
        </p:txBody>
      </p:sp>
      <p:sp>
        <p:nvSpPr>
          <p:cNvPr id="4" name="Espace réservé du contenu 7">
            <a:extLst>
              <a:ext uri="{FF2B5EF4-FFF2-40B4-BE49-F238E27FC236}">
                <a16:creationId xmlns:a16="http://schemas.microsoft.com/office/drawing/2014/main" id="{282BD8F8-1074-4C63-8381-BC8B47F1DF22}"/>
              </a:ext>
            </a:extLst>
          </p:cNvPr>
          <p:cNvSpPr txBox="1">
            <a:spLocks/>
          </p:cNvSpPr>
          <p:nvPr/>
        </p:nvSpPr>
        <p:spPr>
          <a:xfrm>
            <a:off x="6096000" y="1180022"/>
            <a:ext cx="5713587" cy="4846320"/>
          </a:xfrm>
          <a:prstGeom prst="rect">
            <a:avLst/>
          </a:prstGeom>
        </p:spPr>
        <p:txBody>
          <a:bodyPr vert="horz" lIns="0" tIns="45720" rIns="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C00000"/>
              </a:buClr>
              <a:buFont typeface="Wingdings" panose="05000000000000000000" pitchFamily="2" charset="2"/>
              <a:buChar char="Ø"/>
            </a:pPr>
            <a:r>
              <a:rPr lang="en-US" sz="2400" dirty="0"/>
              <a:t> </a:t>
            </a:r>
            <a:r>
              <a:rPr lang="en-US" sz="2400" b="1" dirty="0"/>
              <a:t>The 2030 Agenda for Sustainable Development </a:t>
            </a:r>
            <a:r>
              <a:rPr lang="en-US" sz="2400" dirty="0"/>
              <a:t>: displacement included in development agenda and plans</a:t>
            </a:r>
          </a:p>
          <a:p>
            <a:pPr>
              <a:buClr>
                <a:srgbClr val="C00000"/>
              </a:buClr>
              <a:buFont typeface="Wingdings" panose="05000000000000000000" pitchFamily="2" charset="2"/>
              <a:buChar char="Ø"/>
            </a:pPr>
            <a:r>
              <a:rPr lang="en-US" sz="2400" dirty="0"/>
              <a:t>  </a:t>
            </a:r>
            <a:r>
              <a:rPr lang="en-US" sz="2400" b="1" dirty="0"/>
              <a:t>CRRF and Global Refugee Compact</a:t>
            </a:r>
          </a:p>
          <a:p>
            <a:pPr lvl="1">
              <a:buClr>
                <a:srgbClr val="C00000"/>
              </a:buClr>
              <a:buFont typeface="Wingdings" panose="05000000000000000000" pitchFamily="2" charset="2"/>
              <a:buChar char="§"/>
            </a:pPr>
            <a:r>
              <a:rPr lang="en-US" sz="2200" dirty="0"/>
              <a:t>Ethiopia among the leading and pilot countries</a:t>
            </a:r>
            <a:r>
              <a:rPr lang="en-US" sz="2200" i="1" dirty="0"/>
              <a:t> </a:t>
            </a:r>
          </a:p>
          <a:p>
            <a:pPr>
              <a:buClr>
                <a:srgbClr val="C00000"/>
              </a:buClr>
              <a:buFont typeface="Wingdings" panose="05000000000000000000" pitchFamily="2" charset="2"/>
              <a:buChar char="Ø"/>
            </a:pPr>
            <a:r>
              <a:rPr lang="en-US" sz="2400" b="1" dirty="0"/>
              <a:t>IGAD Summit on durable solutions for Somali refugees</a:t>
            </a:r>
          </a:p>
          <a:p>
            <a:pPr lvl="1">
              <a:buClr>
                <a:srgbClr val="C00000"/>
              </a:buClr>
              <a:buFont typeface="Wingdings" panose="05000000000000000000" pitchFamily="2" charset="2"/>
              <a:buChar char="§"/>
            </a:pPr>
            <a:r>
              <a:rPr lang="en-US" sz="2200" dirty="0"/>
              <a:t>Political re-engagement at the regional level</a:t>
            </a:r>
          </a:p>
          <a:p>
            <a:pPr lvl="1">
              <a:buClr>
                <a:srgbClr val="C00000"/>
              </a:buClr>
              <a:buFont typeface="Wingdings" panose="05000000000000000000" pitchFamily="2" charset="2"/>
              <a:buChar char="§"/>
            </a:pPr>
            <a:r>
              <a:rPr lang="fr-FR" sz="2200" dirty="0" err="1"/>
              <a:t>Declaration</a:t>
            </a:r>
            <a:r>
              <a:rPr lang="fr-FR" sz="2200" dirty="0"/>
              <a:t> on Durable Solutions for Somali </a:t>
            </a:r>
            <a:r>
              <a:rPr lang="fr-FR" sz="2200" dirty="0" err="1"/>
              <a:t>Refugees</a:t>
            </a:r>
            <a:r>
              <a:rPr lang="fr-FR" sz="2200" dirty="0"/>
              <a:t>. </a:t>
            </a:r>
          </a:p>
          <a:p>
            <a:pPr lvl="1">
              <a:buClr>
                <a:srgbClr val="C00000"/>
              </a:buClr>
              <a:buFont typeface="Wingdings" panose="05000000000000000000" pitchFamily="2" charset="2"/>
              <a:buChar char="§"/>
            </a:pPr>
            <a:r>
              <a:rPr lang="fr-FR" sz="2200" dirty="0" err="1"/>
              <a:t>Comprehensive</a:t>
            </a:r>
            <a:r>
              <a:rPr lang="fr-FR" sz="2200" dirty="0"/>
              <a:t> Plan of Action </a:t>
            </a:r>
          </a:p>
          <a:p>
            <a:pPr>
              <a:buClr>
                <a:srgbClr val="C00000"/>
              </a:buClr>
              <a:buFont typeface="Wingdings" panose="05000000000000000000" pitchFamily="2" charset="2"/>
              <a:buChar char="Ø"/>
            </a:pPr>
            <a:endParaRPr lang="en-US" sz="2400" dirty="0"/>
          </a:p>
          <a:p>
            <a:endParaRPr lang="en-US" dirty="0"/>
          </a:p>
          <a:p>
            <a:pPr>
              <a:buFont typeface="Wingdings" panose="05000000000000000000" pitchFamily="2" charset="2"/>
              <a:buChar char="§"/>
            </a:pPr>
            <a:endParaRPr lang="en-US" dirty="0"/>
          </a:p>
          <a:p>
            <a:endParaRPr lang="en-US" dirty="0"/>
          </a:p>
          <a:p>
            <a:endParaRPr lang="en-US" dirty="0"/>
          </a:p>
        </p:txBody>
      </p:sp>
    </p:spTree>
    <p:extLst>
      <p:ext uri="{BB962C8B-B14F-4D97-AF65-F5344CB8AC3E}">
        <p14:creationId xmlns:p14="http://schemas.microsoft.com/office/powerpoint/2010/main" val="3511382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F030BF0A-FCD0-4227-B19F-58FF14686603}"/>
              </a:ext>
            </a:extLst>
          </p:cNvPr>
          <p:cNvGrpSpPr/>
          <p:nvPr/>
        </p:nvGrpSpPr>
        <p:grpSpPr>
          <a:xfrm>
            <a:off x="6263293" y="4877859"/>
            <a:ext cx="4225367" cy="598031"/>
            <a:chOff x="5690243" y="3181226"/>
            <a:chExt cx="2029024" cy="1442775"/>
          </a:xfrm>
        </p:grpSpPr>
        <p:sp>
          <p:nvSpPr>
            <p:cNvPr id="12" name="Rectangle: Rounded Corners 11">
              <a:extLst>
                <a:ext uri="{FF2B5EF4-FFF2-40B4-BE49-F238E27FC236}">
                  <a16:creationId xmlns:a16="http://schemas.microsoft.com/office/drawing/2014/main" id="{6FA90178-7AF9-4FB4-84E6-E7FF08BD9B8A}"/>
                </a:ext>
              </a:extLst>
            </p:cNvPr>
            <p:cNvSpPr/>
            <p:nvPr/>
          </p:nvSpPr>
          <p:spPr>
            <a:xfrm>
              <a:off x="5690243" y="3181226"/>
              <a:ext cx="2029024" cy="1442775"/>
            </a:xfrm>
            <a:prstGeom prst="roundRect">
              <a:avLst>
                <a:gd name="adj" fmla="val 10000"/>
              </a:avLst>
            </a:prstGeom>
            <a:solidFill>
              <a:schemeClr val="accent5">
                <a:lumMod val="40000"/>
                <a:lumOff val="60000"/>
              </a:schemeClr>
            </a:solidFill>
          </p:spPr>
          <p:style>
            <a:lnRef idx="3">
              <a:schemeClr val="accent1">
                <a:shade val="80000"/>
                <a:hueOff val="0"/>
                <a:satOff val="0"/>
                <a:lumOff val="0"/>
                <a:alphaOff val="0"/>
              </a:schemeClr>
            </a:lnRef>
            <a:fillRef idx="1">
              <a:scrgbClr r="0" g="0" b="0"/>
            </a:fillRef>
            <a:effectRef idx="1">
              <a:schemeClr val="lt1">
                <a:hueOff val="0"/>
                <a:satOff val="0"/>
                <a:lumOff val="0"/>
                <a:alphaOff val="0"/>
              </a:schemeClr>
            </a:effectRef>
            <a:fontRef idx="minor">
              <a:schemeClr val="dk1">
                <a:hueOff val="0"/>
                <a:satOff val="0"/>
                <a:lumOff val="0"/>
                <a:alphaOff val="0"/>
              </a:schemeClr>
            </a:fontRef>
          </p:style>
        </p:sp>
        <p:sp>
          <p:nvSpPr>
            <p:cNvPr id="13" name="Rectangle: Rounded Corners 4">
              <a:extLst>
                <a:ext uri="{FF2B5EF4-FFF2-40B4-BE49-F238E27FC236}">
                  <a16:creationId xmlns:a16="http://schemas.microsoft.com/office/drawing/2014/main" id="{D1E393FA-FD08-4B3C-A11D-DA02A59DB9DF}"/>
                </a:ext>
              </a:extLst>
            </p:cNvPr>
            <p:cNvSpPr txBox="1"/>
            <p:nvPr/>
          </p:nvSpPr>
          <p:spPr>
            <a:xfrm>
              <a:off x="5732500" y="3223483"/>
              <a:ext cx="1944510" cy="135826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algn="ctr" defTabSz="889000">
                <a:lnSpc>
                  <a:spcPct val="90000"/>
                </a:lnSpc>
                <a:spcBef>
                  <a:spcPct val="0"/>
                </a:spcBef>
                <a:spcAft>
                  <a:spcPct val="35000"/>
                </a:spcAft>
              </a:pPr>
              <a:r>
                <a:rPr lang="en-US" sz="2000" dirty="0"/>
                <a:t>Regional Action plans x 6</a:t>
              </a:r>
              <a:endParaRPr lang="en-GB" sz="2000" dirty="0"/>
            </a:p>
          </p:txBody>
        </p:sp>
      </p:grpSp>
      <p:graphicFrame>
        <p:nvGraphicFramePr>
          <p:cNvPr id="4" name="Diagram 3"/>
          <p:cNvGraphicFramePr/>
          <p:nvPr>
            <p:extLst>
              <p:ext uri="{D42A27DB-BD31-4B8C-83A1-F6EECF244321}">
                <p14:modId xmlns:p14="http://schemas.microsoft.com/office/powerpoint/2010/main" val="1889271221"/>
              </p:ext>
            </p:extLst>
          </p:nvPr>
        </p:nvGraphicFramePr>
        <p:xfrm>
          <a:off x="1525191" y="1644453"/>
          <a:ext cx="8975038" cy="3897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itle 1">
            <a:extLst>
              <a:ext uri="{FF2B5EF4-FFF2-40B4-BE49-F238E27FC236}">
                <a16:creationId xmlns:a16="http://schemas.microsoft.com/office/drawing/2014/main" id="{767169F4-D06C-411F-B3E5-6E150B0E863E}"/>
              </a:ext>
            </a:extLst>
          </p:cNvPr>
          <p:cNvSpPr txBox="1">
            <a:spLocks noGrp="1"/>
          </p:cNvSpPr>
          <p:nvPr>
            <p:ph type="ctrTitle"/>
          </p:nvPr>
        </p:nvSpPr>
        <p:spPr>
          <a:xfrm>
            <a:off x="10067" y="0"/>
            <a:ext cx="10452459" cy="593366"/>
          </a:xfrm>
          <a:prstGeom prst="rect">
            <a:avLst/>
          </a:prstGeom>
          <a:solidFill>
            <a:schemeClr val="accent1"/>
          </a:solidFill>
          <a:ln>
            <a:noFill/>
          </a:ln>
        </p:spPr>
        <p:txBody>
          <a:bodyPr vert="horz" lIns="91416" tIns="45708" rIns="91416" bIns="45708" rtlCol="0" anchor="b">
            <a:normAutofit fontScale="90000"/>
          </a:bodyPr>
          <a:lstStyle>
            <a:lvl1pPr algn="l" defTabSz="914400" rtl="0" eaLnBrk="1" latinLnBrk="0" hangingPunct="1">
              <a:lnSpc>
                <a:spcPct val="90000"/>
              </a:lnSpc>
              <a:spcBef>
                <a:spcPct val="0"/>
              </a:spcBef>
              <a:buNone/>
              <a:defRPr sz="4000" kern="1200" cap="all" baseline="0">
                <a:solidFill>
                  <a:schemeClr val="tx1">
                    <a:lumMod val="50000"/>
                  </a:schemeClr>
                </a:solidFill>
                <a:latin typeface="+mj-lt"/>
                <a:ea typeface="+mj-ea"/>
                <a:cs typeface="+mj-cs"/>
              </a:defRPr>
            </a:lvl1pPr>
          </a:lstStyle>
          <a:p>
            <a:r>
              <a:rPr lang="en-US" sz="3999" dirty="0">
                <a:solidFill>
                  <a:schemeClr val="accent1"/>
                </a:solidFill>
              </a:rPr>
              <a:t> </a:t>
            </a:r>
            <a:r>
              <a:rPr lang="en-US" sz="3999" cap="none" dirty="0">
                <a:solidFill>
                  <a:schemeClr val="bg1"/>
                </a:solidFill>
              </a:rPr>
              <a:t>Main elements of the CRRF in Ethiopia</a:t>
            </a:r>
            <a:endParaRPr lang="en-US" sz="2899" b="1" cap="none"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14" name="TextBox 13">
            <a:extLst>
              <a:ext uri="{FF2B5EF4-FFF2-40B4-BE49-F238E27FC236}">
                <a16:creationId xmlns:a16="http://schemas.microsoft.com/office/drawing/2014/main" id="{50789C40-A26F-4092-ADE2-AC85F193BF8B}"/>
              </a:ext>
            </a:extLst>
          </p:cNvPr>
          <p:cNvSpPr txBox="1"/>
          <p:nvPr/>
        </p:nvSpPr>
        <p:spPr>
          <a:xfrm>
            <a:off x="10523208" y="2907477"/>
            <a:ext cx="1584176" cy="1754326"/>
          </a:xfrm>
          <a:prstGeom prst="rect">
            <a:avLst/>
          </a:prstGeom>
          <a:noFill/>
        </p:spPr>
        <p:txBody>
          <a:bodyPr wrap="square" rtlCol="0">
            <a:spAutoFit/>
          </a:bodyPr>
          <a:lstStyle/>
          <a:p>
            <a:r>
              <a:rPr lang="en-US" dirty="0"/>
              <a:t>Iterative process</a:t>
            </a:r>
          </a:p>
          <a:p>
            <a:endParaRPr lang="en-US" dirty="0"/>
          </a:p>
          <a:p>
            <a:r>
              <a:rPr lang="en-US" dirty="0"/>
              <a:t>Community / Stakeholder consultations </a:t>
            </a:r>
            <a:endParaRPr lang="en-NZ" dirty="0"/>
          </a:p>
        </p:txBody>
      </p:sp>
      <p:sp>
        <p:nvSpPr>
          <p:cNvPr id="2" name="Rectangle: Rounded Corners 1">
            <a:extLst>
              <a:ext uri="{FF2B5EF4-FFF2-40B4-BE49-F238E27FC236}">
                <a16:creationId xmlns:a16="http://schemas.microsoft.com/office/drawing/2014/main" id="{DC45E5E6-C015-431F-8367-E4266171B915}"/>
              </a:ext>
            </a:extLst>
          </p:cNvPr>
          <p:cNvSpPr/>
          <p:nvPr/>
        </p:nvSpPr>
        <p:spPr>
          <a:xfrm>
            <a:off x="1525191" y="1266880"/>
            <a:ext cx="8975038" cy="442694"/>
          </a:xfrm>
          <a:prstGeom prst="roundRect">
            <a:avLst/>
          </a:prstGeom>
          <a:ln>
            <a:solidFill>
              <a:srgbClr val="40404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Z"/>
          </a:p>
        </p:txBody>
      </p:sp>
      <p:sp>
        <p:nvSpPr>
          <p:cNvPr id="15" name="Rectangle: Rounded Corners 14">
            <a:extLst>
              <a:ext uri="{FF2B5EF4-FFF2-40B4-BE49-F238E27FC236}">
                <a16:creationId xmlns:a16="http://schemas.microsoft.com/office/drawing/2014/main" id="{4ED5AC5F-6B55-4901-BFBA-FE2C364C560E}"/>
              </a:ext>
            </a:extLst>
          </p:cNvPr>
          <p:cNvSpPr/>
          <p:nvPr/>
        </p:nvSpPr>
        <p:spPr>
          <a:xfrm>
            <a:off x="1538282" y="708776"/>
            <a:ext cx="8975038" cy="442694"/>
          </a:xfrm>
          <a:prstGeom prst="roundRect">
            <a:avLst/>
          </a:prstGeom>
          <a:ln>
            <a:solidFill>
              <a:srgbClr val="A6A6A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Z"/>
          </a:p>
        </p:txBody>
      </p:sp>
      <p:sp>
        <p:nvSpPr>
          <p:cNvPr id="3" name="TextBox 2">
            <a:extLst>
              <a:ext uri="{FF2B5EF4-FFF2-40B4-BE49-F238E27FC236}">
                <a16:creationId xmlns:a16="http://schemas.microsoft.com/office/drawing/2014/main" id="{F27E8A91-206E-44A4-8521-786AE477D8AD}"/>
              </a:ext>
            </a:extLst>
          </p:cNvPr>
          <p:cNvSpPr txBox="1"/>
          <p:nvPr/>
        </p:nvSpPr>
        <p:spPr>
          <a:xfrm>
            <a:off x="4211064" y="745457"/>
            <a:ext cx="4104456" cy="369332"/>
          </a:xfrm>
          <a:prstGeom prst="rect">
            <a:avLst/>
          </a:prstGeom>
          <a:noFill/>
        </p:spPr>
        <p:txBody>
          <a:bodyPr wrap="square" rtlCol="0">
            <a:spAutoFit/>
          </a:bodyPr>
          <a:lstStyle/>
          <a:p>
            <a:r>
              <a:rPr lang="en-US" dirty="0"/>
              <a:t>SDGs /  International Commitments</a:t>
            </a:r>
            <a:endParaRPr lang="en-NZ" dirty="0"/>
          </a:p>
        </p:txBody>
      </p:sp>
      <p:sp>
        <p:nvSpPr>
          <p:cNvPr id="16" name="TextBox 15">
            <a:extLst>
              <a:ext uri="{FF2B5EF4-FFF2-40B4-BE49-F238E27FC236}">
                <a16:creationId xmlns:a16="http://schemas.microsoft.com/office/drawing/2014/main" id="{BF046E94-0896-475E-BF0D-5B99860475C2}"/>
              </a:ext>
            </a:extLst>
          </p:cNvPr>
          <p:cNvSpPr txBox="1"/>
          <p:nvPr/>
        </p:nvSpPr>
        <p:spPr>
          <a:xfrm>
            <a:off x="3431704" y="1315918"/>
            <a:ext cx="4875516" cy="369332"/>
          </a:xfrm>
          <a:prstGeom prst="rect">
            <a:avLst/>
          </a:prstGeom>
          <a:noFill/>
        </p:spPr>
        <p:txBody>
          <a:bodyPr wrap="square" rtlCol="0">
            <a:spAutoFit/>
          </a:bodyPr>
          <a:lstStyle/>
          <a:p>
            <a:r>
              <a:rPr lang="en-US" dirty="0"/>
              <a:t>National / Regional Development Plans (GTP II, III)</a:t>
            </a:r>
            <a:endParaRPr lang="en-NZ" dirty="0"/>
          </a:p>
        </p:txBody>
      </p:sp>
      <p:sp>
        <p:nvSpPr>
          <p:cNvPr id="17" name="Rectangle: Rounded Corners 16">
            <a:extLst>
              <a:ext uri="{FF2B5EF4-FFF2-40B4-BE49-F238E27FC236}">
                <a16:creationId xmlns:a16="http://schemas.microsoft.com/office/drawing/2014/main" id="{D12AAE59-3807-4D20-91C6-A89D24EBEB92}"/>
              </a:ext>
            </a:extLst>
          </p:cNvPr>
          <p:cNvSpPr/>
          <p:nvPr/>
        </p:nvSpPr>
        <p:spPr>
          <a:xfrm>
            <a:off x="1502185" y="5617087"/>
            <a:ext cx="8975038" cy="442694"/>
          </a:xfrm>
          <a:prstGeom prst="roundRect">
            <a:avLst/>
          </a:prstGeom>
          <a:ln>
            <a:solidFill>
              <a:srgbClr val="40404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Z"/>
          </a:p>
        </p:txBody>
      </p:sp>
      <p:sp>
        <p:nvSpPr>
          <p:cNvPr id="18" name="TextBox 17">
            <a:extLst>
              <a:ext uri="{FF2B5EF4-FFF2-40B4-BE49-F238E27FC236}">
                <a16:creationId xmlns:a16="http://schemas.microsoft.com/office/drawing/2014/main" id="{C7519CA8-DB0B-4EEC-B49C-1C5AA476A76F}"/>
              </a:ext>
            </a:extLst>
          </p:cNvPr>
          <p:cNvSpPr txBox="1"/>
          <p:nvPr/>
        </p:nvSpPr>
        <p:spPr>
          <a:xfrm>
            <a:off x="3778751" y="5668134"/>
            <a:ext cx="4969082" cy="369332"/>
          </a:xfrm>
          <a:prstGeom prst="rect">
            <a:avLst/>
          </a:prstGeom>
          <a:noFill/>
        </p:spPr>
        <p:txBody>
          <a:bodyPr wrap="square" rtlCol="0">
            <a:spAutoFit/>
          </a:bodyPr>
          <a:lstStyle/>
          <a:p>
            <a:r>
              <a:rPr lang="en-US" dirty="0"/>
              <a:t>ARRA support to ‘All of Government Approach’</a:t>
            </a:r>
            <a:endParaRPr lang="en-NZ" dirty="0"/>
          </a:p>
        </p:txBody>
      </p:sp>
      <p:sp>
        <p:nvSpPr>
          <p:cNvPr id="19" name="Rectangle: Rounded Corners 18">
            <a:extLst>
              <a:ext uri="{FF2B5EF4-FFF2-40B4-BE49-F238E27FC236}">
                <a16:creationId xmlns:a16="http://schemas.microsoft.com/office/drawing/2014/main" id="{B8094B5A-094D-4125-8F60-FD43ADB14E69}"/>
              </a:ext>
            </a:extLst>
          </p:cNvPr>
          <p:cNvSpPr/>
          <p:nvPr/>
        </p:nvSpPr>
        <p:spPr>
          <a:xfrm>
            <a:off x="1487488" y="6154658"/>
            <a:ext cx="8975038" cy="442694"/>
          </a:xfrm>
          <a:prstGeom prst="roundRect">
            <a:avLst/>
          </a:prstGeom>
          <a:ln>
            <a:solidFill>
              <a:srgbClr val="A6A6A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NZ"/>
          </a:p>
        </p:txBody>
      </p:sp>
      <p:sp>
        <p:nvSpPr>
          <p:cNvPr id="20" name="TextBox 19">
            <a:extLst>
              <a:ext uri="{FF2B5EF4-FFF2-40B4-BE49-F238E27FC236}">
                <a16:creationId xmlns:a16="http://schemas.microsoft.com/office/drawing/2014/main" id="{558AC9C6-CD61-4B65-930D-09BD5CCC1B11}"/>
              </a:ext>
            </a:extLst>
          </p:cNvPr>
          <p:cNvSpPr txBox="1"/>
          <p:nvPr/>
        </p:nvSpPr>
        <p:spPr>
          <a:xfrm>
            <a:off x="1847528" y="6191339"/>
            <a:ext cx="8496944" cy="369332"/>
          </a:xfrm>
          <a:prstGeom prst="rect">
            <a:avLst/>
          </a:prstGeom>
          <a:noFill/>
        </p:spPr>
        <p:txBody>
          <a:bodyPr wrap="square" rtlCol="0">
            <a:spAutoFit/>
          </a:bodyPr>
          <a:lstStyle/>
          <a:p>
            <a:r>
              <a:rPr lang="en-US" dirty="0"/>
              <a:t>UNHCR and wider-UN / Development Partner support (technical, material, financial)</a:t>
            </a:r>
            <a:endParaRPr lang="en-NZ" dirty="0"/>
          </a:p>
        </p:txBody>
      </p:sp>
    </p:spTree>
    <p:extLst>
      <p:ext uri="{BB962C8B-B14F-4D97-AF65-F5344CB8AC3E}">
        <p14:creationId xmlns:p14="http://schemas.microsoft.com/office/powerpoint/2010/main" val="194929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315225-0F21-4EA1-8230-7D2C79E83697}"/>
              </a:ext>
            </a:extLst>
          </p:cNvPr>
          <p:cNvSpPr/>
          <p:nvPr/>
        </p:nvSpPr>
        <p:spPr>
          <a:xfrm>
            <a:off x="-1" y="-7706"/>
            <a:ext cx="2270589" cy="6123398"/>
          </a:xfrm>
          <a:prstGeom prst="rect">
            <a:avLst/>
          </a:prstGeom>
          <a:solidFill>
            <a:srgbClr val="40404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7BF425C3-E1D0-4112-9BAA-13160A34BD08}"/>
              </a:ext>
            </a:extLst>
          </p:cNvPr>
          <p:cNvSpPr/>
          <p:nvPr/>
        </p:nvSpPr>
        <p:spPr>
          <a:xfrm>
            <a:off x="622443" y="1975207"/>
            <a:ext cx="3209818" cy="3161872"/>
          </a:xfrm>
          <a:prstGeom prst="ellipse">
            <a:avLst/>
          </a:prstGeom>
          <a:solidFill>
            <a:srgbClr val="BA122B"/>
          </a:solidFill>
          <a:ln w="174625" cmpd="thinThick">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914400" fontAlgn="auto">
              <a:lnSpc>
                <a:spcPct val="90000"/>
              </a:lnSpc>
              <a:spcBef>
                <a:spcPct val="0"/>
              </a:spcBef>
              <a:spcAft>
                <a:spcPts val="600"/>
              </a:spcAft>
              <a:defRPr/>
            </a:pPr>
            <a:r>
              <a:rPr lang="en-US" sz="2600" kern="1200" dirty="0">
                <a:solidFill>
                  <a:srgbClr val="FFFFFF"/>
                </a:solidFill>
                <a:latin typeface="+mj-lt"/>
                <a:ea typeface="+mj-ea"/>
                <a:cs typeface="+mj-cs"/>
              </a:rPr>
              <a:t>  The CRRF approach: a “new way of working”  </a:t>
            </a:r>
          </a:p>
        </p:txBody>
      </p:sp>
      <p:graphicFrame>
        <p:nvGraphicFramePr>
          <p:cNvPr id="4" name="Diagram 3">
            <a:extLst>
              <a:ext uri="{FF2B5EF4-FFF2-40B4-BE49-F238E27FC236}">
                <a16:creationId xmlns:a16="http://schemas.microsoft.com/office/drawing/2014/main" id="{14A4AC13-6A08-47B9-AD2E-8404671141FC}"/>
              </a:ext>
            </a:extLst>
          </p:cNvPr>
          <p:cNvGraphicFramePr/>
          <p:nvPr>
            <p:extLst>
              <p:ext uri="{D42A27DB-BD31-4B8C-83A1-F6EECF244321}">
                <p14:modId xmlns:p14="http://schemas.microsoft.com/office/powerpoint/2010/main" val="3161011914"/>
              </p:ext>
            </p:extLst>
          </p:nvPr>
        </p:nvGraphicFramePr>
        <p:xfrm>
          <a:off x="3832261" y="1166647"/>
          <a:ext cx="8013841" cy="4524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Group">
            <a:extLst>
              <a:ext uri="{FF2B5EF4-FFF2-40B4-BE49-F238E27FC236}">
                <a16:creationId xmlns:a16="http://schemas.microsoft.com/office/drawing/2014/main" id="{232BB130-7264-4760-90D0-7D448BE47EDB}"/>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78539" y="1256015"/>
            <a:ext cx="914400" cy="914400"/>
          </a:xfrm>
          <a:prstGeom prst="rect">
            <a:avLst/>
          </a:prstGeom>
        </p:spPr>
      </p:pic>
    </p:spTree>
    <p:extLst>
      <p:ext uri="{BB962C8B-B14F-4D97-AF65-F5344CB8AC3E}">
        <p14:creationId xmlns:p14="http://schemas.microsoft.com/office/powerpoint/2010/main" val="2071057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85D423D-88FA-4588-978C-CFAACE40E27A}"/>
              </a:ext>
            </a:extLst>
          </p:cNvPr>
          <p:cNvSpPr/>
          <p:nvPr/>
        </p:nvSpPr>
        <p:spPr>
          <a:xfrm>
            <a:off x="639663" y="1699364"/>
            <a:ext cx="3667037" cy="3785419"/>
          </a:xfrm>
          <a:prstGeom prst="rect">
            <a:avLst/>
          </a:prstGeom>
        </p:spPr>
        <p:txBody>
          <a:bodyPr vert="horz" lIns="91440" tIns="45720" rIns="91440" bIns="45720" rtlCol="0">
            <a:normAutofit/>
          </a:bodyPr>
          <a:lstStyle/>
          <a:p>
            <a:pPr marL="342900" indent="-228600" defTabSz="914400">
              <a:lnSpc>
                <a:spcPct val="90000"/>
              </a:lnSpc>
              <a:spcAft>
                <a:spcPts val="600"/>
              </a:spcAft>
              <a:buFont typeface="Arial" panose="020B0604020202020204" pitchFamily="34" charset="0"/>
              <a:buChar char="•"/>
            </a:pPr>
            <a:r>
              <a:rPr lang="en-US" sz="2400" dirty="0"/>
              <a:t>National Durable Solutions Initiative</a:t>
            </a:r>
          </a:p>
          <a:p>
            <a:pPr marL="342900" indent="-228600" defTabSz="914400">
              <a:lnSpc>
                <a:spcPct val="90000"/>
              </a:lnSpc>
              <a:spcAft>
                <a:spcPts val="600"/>
              </a:spcAft>
              <a:buFont typeface="Arial" panose="020B0604020202020204" pitchFamily="34" charset="0"/>
              <a:buChar char="•"/>
            </a:pPr>
            <a:r>
              <a:rPr lang="en-US" sz="2400" dirty="0"/>
              <a:t>Ethiopia ratified the Kampala Convention on the Protection and Assistance to IDPs in 2020: implementation of its provisions should follow! </a:t>
            </a:r>
          </a:p>
          <a:p>
            <a:pPr marL="342900" indent="-228600" defTabSz="914400">
              <a:lnSpc>
                <a:spcPct val="90000"/>
              </a:lnSpc>
              <a:spcAft>
                <a:spcPts val="600"/>
              </a:spcAft>
              <a:buFont typeface="Arial" panose="020B0604020202020204" pitchFamily="34" charset="0"/>
              <a:buChar char="•"/>
            </a:pPr>
            <a:endParaRPr lang="en-US" dirty="0"/>
          </a:p>
          <a:p>
            <a:pPr marL="342900" indent="-228600" defTabSz="914400">
              <a:lnSpc>
                <a:spcPct val="90000"/>
              </a:lnSpc>
              <a:spcAft>
                <a:spcPts val="600"/>
              </a:spcAft>
              <a:buFont typeface="Arial" panose="020B0604020202020204" pitchFamily="34" charset="0"/>
              <a:buChar char="•"/>
            </a:pPr>
            <a:endParaRPr lang="en-US" dirty="0"/>
          </a:p>
        </p:txBody>
      </p:sp>
      <p:pic>
        <p:nvPicPr>
          <p:cNvPr id="5" name="Picture 4" descr="A picture containing person, outdoor, sitting, food&#10;&#10;Description automatically generated">
            <a:extLst>
              <a:ext uri="{FF2B5EF4-FFF2-40B4-BE49-F238E27FC236}">
                <a16:creationId xmlns:a16="http://schemas.microsoft.com/office/drawing/2014/main" id="{EB8281EC-4083-4ACB-992A-DEBF1254D649}"/>
              </a:ext>
            </a:extLst>
          </p:cNvPr>
          <p:cNvPicPr>
            <a:picLocks noChangeAspect="1"/>
          </p:cNvPicPr>
          <p:nvPr/>
        </p:nvPicPr>
        <p:blipFill rotWithShape="1">
          <a:blip r:embed="rId3">
            <a:extLst>
              <a:ext uri="{28A0092B-C50C-407E-A947-70E740481C1C}">
                <a14:useLocalDpi xmlns:a14="http://schemas.microsoft.com/office/drawing/2010/main" val="0"/>
              </a:ext>
            </a:extLst>
          </a:blip>
          <a:srcRect l="7002" r="1" b="1"/>
          <a:stretch/>
        </p:blipFill>
        <p:spPr>
          <a:xfrm>
            <a:off x="4636008" y="814192"/>
            <a:ext cx="6916329" cy="5135671"/>
          </a:xfrm>
          <a:prstGeom prst="rect">
            <a:avLst/>
          </a:prstGeom>
          <a:effectLst/>
        </p:spPr>
      </p:pic>
      <p:sp>
        <p:nvSpPr>
          <p:cNvPr id="2" name="Titre 1">
            <a:extLst>
              <a:ext uri="{FF2B5EF4-FFF2-40B4-BE49-F238E27FC236}">
                <a16:creationId xmlns:a16="http://schemas.microsoft.com/office/drawing/2014/main" id="{D694E599-AAB3-4E81-9360-C6A20810C9AB}"/>
              </a:ext>
            </a:extLst>
          </p:cNvPr>
          <p:cNvSpPr txBox="1">
            <a:spLocks/>
          </p:cNvSpPr>
          <p:nvPr/>
        </p:nvSpPr>
        <p:spPr>
          <a:xfrm>
            <a:off x="125258" y="253486"/>
            <a:ext cx="7615827" cy="773648"/>
          </a:xfrm>
          <a:prstGeom prst="rect">
            <a:avLst/>
          </a:prstGeom>
          <a:solidFill>
            <a:schemeClr val="accent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b="1" dirty="0">
                <a:solidFill>
                  <a:schemeClr val="bg1"/>
                </a:solidFill>
              </a:rPr>
              <a:t>IDP initiatives and policies </a:t>
            </a:r>
          </a:p>
        </p:txBody>
      </p:sp>
    </p:spTree>
    <p:extLst>
      <p:ext uri="{BB962C8B-B14F-4D97-AF65-F5344CB8AC3E}">
        <p14:creationId xmlns:p14="http://schemas.microsoft.com/office/powerpoint/2010/main" val="1264819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20E4737-DEDC-4E2B-900D-BC9C79B191B2}"/>
              </a:ext>
            </a:extLst>
          </p:cNvPr>
          <p:cNvSpPr/>
          <p:nvPr/>
        </p:nvSpPr>
        <p:spPr>
          <a:xfrm>
            <a:off x="42808" y="104683"/>
            <a:ext cx="7241569" cy="676153"/>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85000" lnSpcReduction="10000"/>
          </a:bodyPr>
          <a:lstStyle/>
          <a:p>
            <a:pPr defTabSz="914400" fontAlgn="auto">
              <a:lnSpc>
                <a:spcPct val="90000"/>
              </a:lnSpc>
              <a:spcBef>
                <a:spcPct val="0"/>
              </a:spcBef>
              <a:spcAft>
                <a:spcPts val="600"/>
              </a:spcAft>
              <a:defRPr/>
            </a:pPr>
            <a:r>
              <a:rPr lang="en-US" sz="4400" kern="1200" dirty="0">
                <a:solidFill>
                  <a:schemeClr val="tx1"/>
                </a:solidFill>
                <a:latin typeface="+mj-lt"/>
                <a:ea typeface="+mj-ea"/>
                <a:cs typeface="+mj-cs"/>
              </a:rPr>
              <a:t>  At the sub-regional and local level </a:t>
            </a:r>
          </a:p>
        </p:txBody>
      </p:sp>
      <p:sp>
        <p:nvSpPr>
          <p:cNvPr id="3" name="TextBox 2">
            <a:extLst>
              <a:ext uri="{FF2B5EF4-FFF2-40B4-BE49-F238E27FC236}">
                <a16:creationId xmlns:a16="http://schemas.microsoft.com/office/drawing/2014/main" id="{DBAA8B07-5F0A-4595-AF90-8C00DFCE420F}"/>
              </a:ext>
            </a:extLst>
          </p:cNvPr>
          <p:cNvSpPr txBox="1"/>
          <p:nvPr/>
        </p:nvSpPr>
        <p:spPr>
          <a:xfrm>
            <a:off x="613894" y="1741039"/>
            <a:ext cx="5314543" cy="3375920"/>
          </a:xfrm>
          <a:prstGeom prst="rect">
            <a:avLst/>
          </a:prstGeom>
          <a:solidFill>
            <a:srgbClr val="A6A6A6"/>
          </a:solidFill>
        </p:spPr>
        <p:txBody>
          <a:bodyPr vert="horz" lIns="91440" tIns="45720" rIns="91440" bIns="45720" rtlCol="0" anchor="t">
            <a:normAutofit/>
          </a:bodyPr>
          <a:lstStyle/>
          <a:p>
            <a:pPr defTabSz="914400">
              <a:lnSpc>
                <a:spcPct val="90000"/>
              </a:lnSpc>
              <a:spcAft>
                <a:spcPts val="600"/>
              </a:spcAft>
            </a:pPr>
            <a:r>
              <a:rPr lang="en-US" sz="2800" dirty="0">
                <a:solidFill>
                  <a:schemeClr val="bg1"/>
                </a:solidFill>
              </a:rPr>
              <a:t>Somali Regional State</a:t>
            </a:r>
          </a:p>
          <a:p>
            <a:pPr marL="285750" indent="-228600" defTabSz="914400">
              <a:lnSpc>
                <a:spcPct val="90000"/>
              </a:lnSpc>
              <a:spcAft>
                <a:spcPts val="600"/>
              </a:spcAft>
              <a:buFont typeface="Arial" panose="020B0604020202020204" pitchFamily="34" charset="0"/>
              <a:buChar char="•"/>
            </a:pPr>
            <a:r>
              <a:rPr lang="en-US" sz="2400" dirty="0">
                <a:solidFill>
                  <a:schemeClr val="bg1"/>
                </a:solidFill>
              </a:rPr>
              <a:t>Cross governmental CRRF coordination structures at regional and Woreda level for refugees based around </a:t>
            </a:r>
            <a:r>
              <a:rPr lang="en-US" sz="2400" dirty="0" err="1">
                <a:solidFill>
                  <a:schemeClr val="bg1"/>
                </a:solidFill>
              </a:rPr>
              <a:t>Jijiga</a:t>
            </a:r>
            <a:r>
              <a:rPr lang="en-US" sz="2400" dirty="0">
                <a:solidFill>
                  <a:schemeClr val="bg1"/>
                </a:solidFill>
              </a:rPr>
              <a:t> </a:t>
            </a:r>
          </a:p>
          <a:p>
            <a:pPr marL="285750" indent="-228600" defTabSz="914400">
              <a:lnSpc>
                <a:spcPct val="90000"/>
              </a:lnSpc>
              <a:spcAft>
                <a:spcPts val="600"/>
              </a:spcAft>
              <a:buFont typeface="Arial" panose="020B0604020202020204" pitchFamily="34" charset="0"/>
              <a:buChar char="•"/>
            </a:pPr>
            <a:r>
              <a:rPr lang="en-US" sz="2400" dirty="0">
                <a:solidFill>
                  <a:schemeClr val="bg1"/>
                </a:solidFill>
              </a:rPr>
              <a:t>CRRF Coordination Groups  </a:t>
            </a:r>
          </a:p>
          <a:p>
            <a:pPr marL="285750" indent="-228600" defTabSz="914400">
              <a:lnSpc>
                <a:spcPct val="90000"/>
              </a:lnSpc>
              <a:spcAft>
                <a:spcPts val="600"/>
              </a:spcAft>
              <a:buFont typeface="Arial" panose="020B0604020202020204" pitchFamily="34" charset="0"/>
              <a:buChar char="•"/>
            </a:pPr>
            <a:r>
              <a:rPr lang="en-US" sz="2400" dirty="0">
                <a:solidFill>
                  <a:schemeClr val="bg1"/>
                </a:solidFill>
              </a:rPr>
              <a:t>Initial area-based capacity assessment plans </a:t>
            </a:r>
          </a:p>
          <a:p>
            <a:pPr marL="285750" indent="-228600" defTabSz="914400">
              <a:lnSpc>
                <a:spcPct val="90000"/>
              </a:lnSpc>
              <a:spcAft>
                <a:spcPts val="600"/>
              </a:spcAft>
              <a:buFont typeface="Arial" panose="020B0604020202020204" pitchFamily="34" charset="0"/>
              <a:buChar char="•"/>
            </a:pPr>
            <a:r>
              <a:rPr lang="en-US" sz="2400" dirty="0">
                <a:solidFill>
                  <a:schemeClr val="bg1"/>
                </a:solidFill>
              </a:rPr>
              <a:t>IDP durable solutions policy </a:t>
            </a:r>
          </a:p>
          <a:p>
            <a:pPr indent="-228600" defTabSz="914400">
              <a:lnSpc>
                <a:spcPct val="90000"/>
              </a:lnSpc>
              <a:spcAft>
                <a:spcPts val="600"/>
              </a:spcAft>
              <a:buFont typeface="Arial" panose="020B0604020202020204" pitchFamily="34" charset="0"/>
              <a:buChar char="•"/>
            </a:pPr>
            <a:endParaRPr lang="en-US" dirty="0"/>
          </a:p>
        </p:txBody>
      </p:sp>
      <p:pic>
        <p:nvPicPr>
          <p:cNvPr id="2" name="Picture 1">
            <a:extLst>
              <a:ext uri="{FF2B5EF4-FFF2-40B4-BE49-F238E27FC236}">
                <a16:creationId xmlns:a16="http://schemas.microsoft.com/office/drawing/2014/main" id="{2C1C3225-C958-4D2E-8DBA-3FBFB7FC22E3}"/>
              </a:ext>
            </a:extLst>
          </p:cNvPr>
          <p:cNvPicPr>
            <a:picLocks noChangeAspect="1"/>
          </p:cNvPicPr>
          <p:nvPr/>
        </p:nvPicPr>
        <p:blipFill rotWithShape="1">
          <a:blip r:embed="rId3"/>
          <a:srcRect l="52281" t="35045" r="8063" b="25832"/>
          <a:stretch/>
        </p:blipFill>
        <p:spPr>
          <a:xfrm>
            <a:off x="6951946" y="1741039"/>
            <a:ext cx="4626160" cy="3375920"/>
          </a:xfrm>
          <a:prstGeom prst="rect">
            <a:avLst/>
          </a:prstGeom>
        </p:spPr>
      </p:pic>
    </p:spTree>
    <p:extLst>
      <p:ext uri="{BB962C8B-B14F-4D97-AF65-F5344CB8AC3E}">
        <p14:creationId xmlns:p14="http://schemas.microsoft.com/office/powerpoint/2010/main" val="25078769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8FD74D4-C0F3-4E5B-9628-885593F0B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1629F8B1-F1D1-4AD5-BAD9-0DB4AA0BA070}"/>
              </a:ext>
            </a:extLst>
          </p:cNvPr>
          <p:cNvSpPr>
            <a:spLocks noGrp="1"/>
          </p:cNvSpPr>
          <p:nvPr>
            <p:ph type="title" idx="4294967295"/>
          </p:nvPr>
        </p:nvSpPr>
        <p:spPr>
          <a:xfrm>
            <a:off x="760983" y="187625"/>
            <a:ext cx="7778970" cy="1011925"/>
          </a:xfrm>
          <a:solidFill>
            <a:srgbClr val="BA122B"/>
          </a:solidFill>
        </p:spPr>
        <p:txBody>
          <a:bodyPr vert="horz" lIns="91440" tIns="45720" rIns="91440" bIns="45720" rtlCol="0" anchor="t">
            <a:normAutofit fontScale="90000"/>
          </a:bodyPr>
          <a:lstStyle/>
          <a:p>
            <a:pPr algn="ctr"/>
            <a:r>
              <a:rPr lang="en-US" sz="3600" dirty="0">
                <a:solidFill>
                  <a:schemeClr val="bg1"/>
                </a:solidFill>
              </a:rPr>
              <a:t>Area-based approach is part of this « new way of working ! </a:t>
            </a:r>
            <a:br>
              <a:rPr lang="en-US" sz="2800" dirty="0"/>
            </a:br>
            <a:endParaRPr lang="en-US" sz="2800" dirty="0"/>
          </a:p>
        </p:txBody>
      </p:sp>
      <p:sp>
        <p:nvSpPr>
          <p:cNvPr id="27" name="Rectangle 26">
            <a:extLst>
              <a:ext uri="{FF2B5EF4-FFF2-40B4-BE49-F238E27FC236}">
                <a16:creationId xmlns:a16="http://schemas.microsoft.com/office/drawing/2014/main" id="{E64FA8EC-281F-4A47-AF2E-9F85F2AAB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F9D0B7BA-59F1-4859-BFE5-84084C422D71}"/>
              </a:ext>
            </a:extLst>
          </p:cNvPr>
          <p:cNvSpPr>
            <a:spLocks noGrp="1"/>
          </p:cNvSpPr>
          <p:nvPr>
            <p:ph idx="4294967295"/>
          </p:nvPr>
        </p:nvSpPr>
        <p:spPr>
          <a:xfrm>
            <a:off x="1197864" y="2399100"/>
            <a:ext cx="4878978" cy="3645084"/>
          </a:xfrm>
        </p:spPr>
        <p:txBody>
          <a:bodyPr vert="horz" lIns="91440" tIns="45720" rIns="91440" bIns="45720" rtlCol="0">
            <a:normAutofit/>
          </a:bodyPr>
          <a:lstStyle/>
          <a:p>
            <a:pPr marL="514350">
              <a:defRPr/>
            </a:pPr>
            <a:r>
              <a:rPr lang="en-US" dirty="0"/>
              <a:t>What is it? </a:t>
            </a:r>
          </a:p>
          <a:p>
            <a:pPr marL="514350">
              <a:defRPr/>
            </a:pPr>
            <a:r>
              <a:rPr lang="en-US" dirty="0"/>
              <a:t>Why adopting it? </a:t>
            </a:r>
          </a:p>
          <a:p>
            <a:pPr marL="514350">
              <a:defRPr/>
            </a:pPr>
            <a:r>
              <a:rPr lang="en-US" dirty="0"/>
              <a:t>How implementing this approach? </a:t>
            </a:r>
          </a:p>
          <a:p>
            <a:pPr>
              <a:defRPr/>
            </a:pPr>
            <a:endParaRPr lang="en-US" sz="2000" dirty="0"/>
          </a:p>
          <a:p>
            <a:pPr fontAlgn="auto">
              <a:spcBef>
                <a:spcPts val="0"/>
              </a:spcBef>
              <a:spcAft>
                <a:spcPts val="0"/>
              </a:spcAft>
              <a:defRPr/>
            </a:pPr>
            <a:endParaRPr lang="en-US" sz="2000" dirty="0"/>
          </a:p>
        </p:txBody>
      </p:sp>
      <p:pic>
        <p:nvPicPr>
          <p:cNvPr id="2" name="Picture 1" descr="A picture containing drawing, table&#10;&#10;Description automatically generated">
            <a:extLst>
              <a:ext uri="{FF2B5EF4-FFF2-40B4-BE49-F238E27FC236}">
                <a16:creationId xmlns:a16="http://schemas.microsoft.com/office/drawing/2014/main" id="{AB3E0A03-22BB-433D-BD2B-887D49E8A2B3}"/>
              </a:ext>
            </a:extLst>
          </p:cNvPr>
          <p:cNvPicPr>
            <a:picLocks noChangeAspect="1"/>
          </p:cNvPicPr>
          <p:nvPr/>
        </p:nvPicPr>
        <p:blipFill rotWithShape="1">
          <a:blip r:embed="rId3">
            <a:extLst>
              <a:ext uri="{28A0092B-C50C-407E-A947-70E740481C1C}">
                <a14:useLocalDpi xmlns:a14="http://schemas.microsoft.com/office/drawing/2010/main" val="0"/>
              </a:ext>
            </a:extLst>
          </a:blip>
          <a:srcRect l="15412" r="15276" b="-1"/>
          <a:stretch/>
        </p:blipFill>
        <p:spPr>
          <a:xfrm>
            <a:off x="6561941" y="1199550"/>
            <a:ext cx="5639670" cy="5071110"/>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20989200"/>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04040"/>
      </a:dk2>
      <a:lt2>
        <a:srgbClr val="666666"/>
      </a:lt2>
      <a:accent1>
        <a:srgbClr val="BA002C"/>
      </a:accent1>
      <a:accent2>
        <a:srgbClr val="404040"/>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8F7BAB-0B7E-497E-BCFB-250EF51C549E}">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4f06dc39-3c0b-49a9-9771-c157aa91944e"/>
    <ds:schemaRef ds:uri="http://www.w3.org/XML/1998/namespace"/>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87</TotalTime>
  <Words>2247</Words>
  <Application>Microsoft Office PowerPoint</Application>
  <PresentationFormat>Widescreen</PresentationFormat>
  <Paragraphs>208</Paragraphs>
  <Slides>18</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Lato</vt:lpstr>
      <vt:lpstr>News Gothic MT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Main elements of the CRRF in Ethiopia</vt:lpstr>
      <vt:lpstr>PowerPoint Presentation</vt:lpstr>
      <vt:lpstr>PowerPoint Presentation</vt:lpstr>
      <vt:lpstr>PowerPoint Presentation</vt:lpstr>
      <vt:lpstr>Area-based approach is part of this « new way of working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sophie crozet</cp:lastModifiedBy>
  <cp:revision>5</cp:revision>
  <dcterms:created xsi:type="dcterms:W3CDTF">2020-03-19T09:08:50Z</dcterms:created>
  <dcterms:modified xsi:type="dcterms:W3CDTF">2020-03-19T10:36:03Z</dcterms:modified>
</cp:coreProperties>
</file>