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9"/>
  </p:notesMasterIdLst>
  <p:sldIdLst>
    <p:sldId id="257" r:id="rId5"/>
    <p:sldId id="408" r:id="rId6"/>
    <p:sldId id="410" r:id="rId7"/>
    <p:sldId id="412" r:id="rId8"/>
    <p:sldId id="435" r:id="rId9"/>
    <p:sldId id="372" r:id="rId10"/>
    <p:sldId id="413" r:id="rId11"/>
    <p:sldId id="414" r:id="rId12"/>
    <p:sldId id="431" r:id="rId13"/>
    <p:sldId id="422" r:id="rId14"/>
    <p:sldId id="418" r:id="rId15"/>
    <p:sldId id="421" r:id="rId16"/>
    <p:sldId id="420" r:id="rId17"/>
    <p:sldId id="384" r:id="rId18"/>
    <p:sldId id="508" r:id="rId19"/>
    <p:sldId id="491" r:id="rId20"/>
    <p:sldId id="441" r:id="rId21"/>
    <p:sldId id="433" r:id="rId22"/>
    <p:sldId id="442" r:id="rId23"/>
    <p:sldId id="443" r:id="rId24"/>
    <p:sldId id="444" r:id="rId25"/>
    <p:sldId id="450" r:id="rId26"/>
    <p:sldId id="449" r:id="rId27"/>
    <p:sldId id="451"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0191B7-F7B3-4366-99D7-B9A0062A2ECF}">
          <p14:sldIdLst>
            <p14:sldId id="257"/>
          </p14:sldIdLst>
        </p14:section>
        <p14:section name="Session 1" id="{BDF9B5A0-F707-47D4-9FB8-6C4091A16845}">
          <p14:sldIdLst>
            <p14:sldId id="408"/>
            <p14:sldId id="410"/>
          </p14:sldIdLst>
        </p14:section>
        <p14:section name="Durable solutions and DAC" id="{72A37AB4-2650-423E-A3FE-FA4DC639BD1A}">
          <p14:sldIdLst>
            <p14:sldId id="412"/>
            <p14:sldId id="435"/>
            <p14:sldId id="372"/>
            <p14:sldId id="413"/>
            <p14:sldId id="414"/>
          </p14:sldIdLst>
        </p14:section>
        <p14:section name="Area-based approach" id="{8DFFD850-0928-4246-B0BB-98D2BF4B1F44}">
          <p14:sldIdLst>
            <p14:sldId id="431"/>
            <p14:sldId id="422"/>
            <p14:sldId id="418"/>
          </p14:sldIdLst>
        </p14:section>
        <p14:section name="Why adopting an area-based approach?" id="{23C38C55-6A5E-4683-ABC2-6FB7E2EE1A7A}">
          <p14:sldIdLst>
            <p14:sldId id="421"/>
            <p14:sldId id="420"/>
            <p14:sldId id="384"/>
            <p14:sldId id="508"/>
            <p14:sldId id="491"/>
          </p14:sldIdLst>
        </p14:section>
        <p14:section name="Focus: social cohesion" id="{A5FF12BA-9D52-4011-B8A0-23F6EBE3B8C6}">
          <p14:sldIdLst>
            <p14:sldId id="441"/>
            <p14:sldId id="433"/>
            <p14:sldId id="442"/>
            <p14:sldId id="443"/>
            <p14:sldId id="444"/>
          </p14:sldIdLst>
        </p14:section>
        <p14:section name="Focus: inclusion in national and local systems" id="{14542516-6391-4A8A-91F1-20B1A833F6AB}">
          <p14:sldIdLst>
            <p14:sldId id="450"/>
            <p14:sldId id="449"/>
            <p14:sldId id="45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 id="2" name="Jason Bell" initials="JB" lastIdx="6" clrIdx="1">
    <p:extLst>
      <p:ext uri="{19B8F6BF-5375-455C-9EA6-DF929625EA0E}">
        <p15:presenceInfo xmlns:p15="http://schemas.microsoft.com/office/powerpoint/2012/main" userId="2f327277f7300112" providerId="Windows Live"/>
      </p:ext>
    </p:extLst>
  </p:cmAuthor>
  <p:cmAuthor id="3" name="sophie crozet" initials="sc" lastIdx="2" clrIdx="2">
    <p:extLst>
      <p:ext uri="{19B8F6BF-5375-455C-9EA6-DF929625EA0E}">
        <p15:presenceInfo xmlns:p15="http://schemas.microsoft.com/office/powerpoint/2012/main" userId="ec1065b6b8e8d84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6E6"/>
    <a:srgbClr val="A6A6A6"/>
    <a:srgbClr val="BA122B"/>
    <a:srgbClr val="404040"/>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193" autoAdjust="0"/>
  </p:normalViewPr>
  <p:slideViewPr>
    <p:cSldViewPr snapToGrid="0">
      <p:cViewPr varScale="1">
        <p:scale>
          <a:sx n="51" d="100"/>
          <a:sy n="51" d="100"/>
        </p:scale>
        <p:origin x="1220" y="48"/>
      </p:cViewPr>
      <p:guideLst/>
    </p:cSldViewPr>
  </p:slideViewPr>
  <p:outlineViewPr>
    <p:cViewPr>
      <p:scale>
        <a:sx n="33" d="100"/>
        <a:sy n="33" d="100"/>
      </p:scale>
      <p:origin x="0" y="0"/>
    </p:cViewPr>
  </p:outlineViewPr>
  <p:notesTextViewPr>
    <p:cViewPr>
      <p:scale>
        <a:sx n="1" d="1"/>
        <a:sy n="1" d="1"/>
      </p:scale>
      <p:origin x="0" y="-1416"/>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18/5/colors/Iconchunking_colored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dk2">
        <a:alpha val="0"/>
      </a:schemeClr>
    </dgm:fillClrLst>
    <dgm:linClrLst meth="repeat">
      <a:schemeClr val="dk2">
        <a:alpha val="0"/>
      </a:schemeClr>
    </dgm:linClrLst>
    <dgm:effectClrLst/>
    <dgm:txLinClrLst/>
    <dgm:txFillClrLst meth="repeat">
      <a:schemeClr val="dk2"/>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5D03E0-8A63-4413-98CF-7D32244CC9B7}" type="doc">
      <dgm:prSet loTypeId="urn:microsoft.com/office/officeart/2018/2/layout/IconCircleList" loCatId="icon" qsTypeId="urn:microsoft.com/office/officeart/2005/8/quickstyle/simple1" qsCatId="simple" csTypeId="urn:microsoft.com/office/officeart/2018/5/colors/Iconchunking_coloredtext_accent0_3" csCatId="mainScheme" phldr="1"/>
      <dgm:spPr/>
      <dgm:t>
        <a:bodyPr/>
        <a:lstStyle/>
        <a:p>
          <a:endParaRPr lang="fr-FR"/>
        </a:p>
      </dgm:t>
    </dgm:pt>
    <dgm:pt modelId="{C71FBB8F-A73F-4AA2-85EB-B1898C5F915E}">
      <dgm:prSet/>
      <dgm:spPr/>
      <dgm:t>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Reduce tensions and real or perceived inequalities and contribute to improving social cohesion </a:t>
          </a:r>
          <a:endParaRPr lang="fr-FR" dirty="0"/>
        </a:p>
      </dgm:t>
    </dgm:pt>
    <dgm:pt modelId="{423130BC-D443-4E24-9A38-FDF969FFB67C}" type="parTrans" cxnId="{E6E72F98-D563-488D-8FA5-1DB381CEAB56}">
      <dgm:prSet/>
      <dgm:spPr/>
      <dgm:t>
        <a:bodyPr/>
        <a:lstStyle/>
        <a:p>
          <a:endParaRPr lang="fr-FR"/>
        </a:p>
      </dgm:t>
    </dgm:pt>
    <dgm:pt modelId="{409344B5-5185-45AC-8558-D4889DAD24C0}" type="sibTrans" cxnId="{E6E72F98-D563-488D-8FA5-1DB381CEAB56}">
      <dgm:prSet/>
      <dgm:spPr/>
      <dgm:t>
        <a:bodyPr/>
        <a:lstStyle/>
        <a:p>
          <a:endParaRPr lang="fr-FR"/>
        </a:p>
      </dgm:t>
    </dgm:pt>
    <dgm:pt modelId="{27D6841D-9644-43CE-8CDF-DD5934957006}">
      <dgm:prSet/>
      <dgm:spPr/>
      <dgm:t>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Create a ‘platform’ bringing together a diversity of actors with different capacities</a:t>
          </a:r>
          <a:endParaRPr lang="fr-FR" dirty="0"/>
        </a:p>
      </dgm:t>
    </dgm:pt>
    <dgm:pt modelId="{5259298F-9051-4373-9482-01ADEBEBC244}" type="parTrans" cxnId="{E5D52A3A-7D70-4DEF-90BC-CD03DCAC3ED4}">
      <dgm:prSet/>
      <dgm:spPr/>
      <dgm:t>
        <a:bodyPr/>
        <a:lstStyle/>
        <a:p>
          <a:endParaRPr lang="fr-FR"/>
        </a:p>
      </dgm:t>
    </dgm:pt>
    <dgm:pt modelId="{A7A79DE0-3486-46DB-AC08-9D12BCBDF69E}" type="sibTrans" cxnId="{E5D52A3A-7D70-4DEF-90BC-CD03DCAC3ED4}">
      <dgm:prSet/>
      <dgm:spPr/>
      <dgm:t>
        <a:bodyPr/>
        <a:lstStyle/>
        <a:p>
          <a:endParaRPr lang="fr-FR"/>
        </a:p>
      </dgm:t>
    </dgm:pt>
    <dgm:pt modelId="{49C01D4D-20BA-459C-8DC6-3C7AE684ADD1}">
      <dgm:prSet/>
      <dgm:spPr/>
      <dgm:t>
        <a:bodyPr/>
        <a:lstStyle/>
        <a:p>
          <a:r>
            <a:rPr lang="en-US" b="0" dirty="0"/>
            <a:t>Engage with Local Authorities </a:t>
          </a:r>
          <a:endParaRPr lang="fr-FR" b="0" dirty="0"/>
        </a:p>
      </dgm:t>
    </dgm:pt>
    <dgm:pt modelId="{B91AA16E-8DE3-4784-8714-93B1FFF2B733}" type="parTrans" cxnId="{BAA3DAC3-6166-4B2C-B13A-9B522B8FCF5B}">
      <dgm:prSet/>
      <dgm:spPr/>
      <dgm:t>
        <a:bodyPr/>
        <a:lstStyle/>
        <a:p>
          <a:endParaRPr lang="fr-FR"/>
        </a:p>
      </dgm:t>
    </dgm:pt>
    <dgm:pt modelId="{1B94C677-0EED-4B15-85DB-0A1DC827A46F}" type="sibTrans" cxnId="{BAA3DAC3-6166-4B2C-B13A-9B522B8FCF5B}">
      <dgm:prSet/>
      <dgm:spPr/>
      <dgm:t>
        <a:bodyPr/>
        <a:lstStyle/>
        <a:p>
          <a:endParaRPr lang="fr-FR"/>
        </a:p>
      </dgm:t>
    </dgm:pt>
    <dgm:pt modelId="{8C14CD1A-7F4F-43AE-90D5-89AAD6D177BF}">
      <dgm:prSet/>
      <dgm:spPr/>
      <dgm:t>
        <a:bodyPr/>
        <a:lstStyle/>
        <a:p>
          <a:r>
            <a:rPr lang="en-US" dirty="0">
              <a:effectLst/>
              <a:latin typeface="Calibri" panose="020F0502020204030204" pitchFamily="34" charset="0"/>
              <a:ea typeface="Calibri" panose="020F0502020204030204" pitchFamily="34" charset="0"/>
              <a:cs typeface="Times New Roman" panose="02020603050405020304" pitchFamily="18" charset="0"/>
            </a:rPr>
            <a:t>Bring targeted and contextualized durable solutions</a:t>
          </a:r>
          <a:endParaRPr lang="fr-FR" dirty="0"/>
        </a:p>
      </dgm:t>
    </dgm:pt>
    <dgm:pt modelId="{5E0BF146-3928-4E82-995B-6EF6D7BCB08B}" type="parTrans" cxnId="{9D36ACF5-5E42-42EF-965E-3D367304EF62}">
      <dgm:prSet/>
      <dgm:spPr/>
      <dgm:t>
        <a:bodyPr/>
        <a:lstStyle/>
        <a:p>
          <a:endParaRPr lang="fr-FR"/>
        </a:p>
      </dgm:t>
    </dgm:pt>
    <dgm:pt modelId="{2EDDBEBB-C0CE-4CEA-94CA-DE146AC689B6}" type="sibTrans" cxnId="{9D36ACF5-5E42-42EF-965E-3D367304EF62}">
      <dgm:prSet/>
      <dgm:spPr/>
      <dgm:t>
        <a:bodyPr/>
        <a:lstStyle/>
        <a:p>
          <a:endParaRPr lang="fr-FR"/>
        </a:p>
      </dgm:t>
    </dgm:pt>
    <dgm:pt modelId="{54BFD20B-641C-4A39-BCB3-2BA77A90493B}" type="pres">
      <dgm:prSet presAssocID="{A95D03E0-8A63-4413-98CF-7D32244CC9B7}" presName="root" presStyleCnt="0">
        <dgm:presLayoutVars>
          <dgm:dir/>
          <dgm:resizeHandles val="exact"/>
        </dgm:presLayoutVars>
      </dgm:prSet>
      <dgm:spPr/>
    </dgm:pt>
    <dgm:pt modelId="{3441E41E-10CC-495D-B973-9A7CB9298509}" type="pres">
      <dgm:prSet presAssocID="{A95D03E0-8A63-4413-98CF-7D32244CC9B7}" presName="container" presStyleCnt="0">
        <dgm:presLayoutVars>
          <dgm:dir/>
          <dgm:resizeHandles val="exact"/>
        </dgm:presLayoutVars>
      </dgm:prSet>
      <dgm:spPr/>
    </dgm:pt>
    <dgm:pt modelId="{1FDF42E7-12A9-4DA0-BCA6-C8FAFF05CA16}" type="pres">
      <dgm:prSet presAssocID="{C71FBB8F-A73F-4AA2-85EB-B1898C5F915E}" presName="compNode" presStyleCnt="0"/>
      <dgm:spPr/>
    </dgm:pt>
    <dgm:pt modelId="{323866A7-8D5D-461B-85E1-B2AEA1083111}" type="pres">
      <dgm:prSet presAssocID="{C71FBB8F-A73F-4AA2-85EB-B1898C5F915E}" presName="iconBgRect" presStyleLbl="bgShp" presStyleIdx="0" presStyleCnt="4"/>
      <dgm:spPr/>
    </dgm:pt>
    <dgm:pt modelId="{AED3068B-9A5C-4B52-9497-78A3B6A3BE91}" type="pres">
      <dgm:prSet presAssocID="{C71FBB8F-A73F-4AA2-85EB-B1898C5F915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Group"/>
        </a:ext>
      </dgm:extLst>
    </dgm:pt>
    <dgm:pt modelId="{D08872CC-21FE-4051-92E0-6800C7F19C6C}" type="pres">
      <dgm:prSet presAssocID="{C71FBB8F-A73F-4AA2-85EB-B1898C5F915E}" presName="spaceRect" presStyleCnt="0"/>
      <dgm:spPr/>
    </dgm:pt>
    <dgm:pt modelId="{45750FBB-E9B7-47D9-BED0-12A5E6D19DCD}" type="pres">
      <dgm:prSet presAssocID="{C71FBB8F-A73F-4AA2-85EB-B1898C5F915E}" presName="textRect" presStyleLbl="revTx" presStyleIdx="0" presStyleCnt="4">
        <dgm:presLayoutVars>
          <dgm:chMax val="1"/>
          <dgm:chPref val="1"/>
        </dgm:presLayoutVars>
      </dgm:prSet>
      <dgm:spPr/>
    </dgm:pt>
    <dgm:pt modelId="{D76524BB-B915-4AB7-A94F-5ACEB8B67521}" type="pres">
      <dgm:prSet presAssocID="{409344B5-5185-45AC-8558-D4889DAD24C0}" presName="sibTrans" presStyleLbl="sibTrans2D1" presStyleIdx="0" presStyleCnt="0"/>
      <dgm:spPr/>
    </dgm:pt>
    <dgm:pt modelId="{C73EA15A-AACE-4B89-B311-197E2F79BF9E}" type="pres">
      <dgm:prSet presAssocID="{27D6841D-9644-43CE-8CDF-DD5934957006}" presName="compNode" presStyleCnt="0"/>
      <dgm:spPr/>
    </dgm:pt>
    <dgm:pt modelId="{BFC1AE3A-C761-4033-BB4E-10F9EC8EC899}" type="pres">
      <dgm:prSet presAssocID="{27D6841D-9644-43CE-8CDF-DD5934957006}" presName="iconBgRect" presStyleLbl="bgShp" presStyleIdx="1" presStyleCnt="4"/>
      <dgm:spPr/>
    </dgm:pt>
    <dgm:pt modelId="{EBE43A10-3869-4C7F-A575-30E267FBC174}" type="pres">
      <dgm:prSet presAssocID="{27D6841D-9644-43CE-8CDF-DD593495700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Social network"/>
        </a:ext>
      </dgm:extLst>
    </dgm:pt>
    <dgm:pt modelId="{075C2B6E-955F-4489-AFCA-C6B4F132FF5D}" type="pres">
      <dgm:prSet presAssocID="{27D6841D-9644-43CE-8CDF-DD5934957006}" presName="spaceRect" presStyleCnt="0"/>
      <dgm:spPr/>
    </dgm:pt>
    <dgm:pt modelId="{4226BE03-B96B-44DB-A72A-DDE7FB944DED}" type="pres">
      <dgm:prSet presAssocID="{27D6841D-9644-43CE-8CDF-DD5934957006}" presName="textRect" presStyleLbl="revTx" presStyleIdx="1" presStyleCnt="4">
        <dgm:presLayoutVars>
          <dgm:chMax val="1"/>
          <dgm:chPref val="1"/>
        </dgm:presLayoutVars>
      </dgm:prSet>
      <dgm:spPr/>
    </dgm:pt>
    <dgm:pt modelId="{5DC78C21-2E74-4C5E-94FB-5EA2AD21660D}" type="pres">
      <dgm:prSet presAssocID="{A7A79DE0-3486-46DB-AC08-9D12BCBDF69E}" presName="sibTrans" presStyleLbl="sibTrans2D1" presStyleIdx="0" presStyleCnt="0"/>
      <dgm:spPr/>
    </dgm:pt>
    <dgm:pt modelId="{AE762533-2BCE-4B61-8A90-6662D6BACC80}" type="pres">
      <dgm:prSet presAssocID="{49C01D4D-20BA-459C-8DC6-3C7AE684ADD1}" presName="compNode" presStyleCnt="0"/>
      <dgm:spPr/>
    </dgm:pt>
    <dgm:pt modelId="{70B70DBE-E600-4C07-B8B1-9D6C521AD512}" type="pres">
      <dgm:prSet presAssocID="{49C01D4D-20BA-459C-8DC6-3C7AE684ADD1}" presName="iconBgRect" presStyleLbl="bgShp" presStyleIdx="2" presStyleCnt="4"/>
      <dgm:spPr/>
    </dgm:pt>
    <dgm:pt modelId="{A536172D-A37E-4247-8BA2-E40F833A28ED}" type="pres">
      <dgm:prSet presAssocID="{49C01D4D-20BA-459C-8DC6-3C7AE684ADD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oardroom"/>
        </a:ext>
      </dgm:extLst>
    </dgm:pt>
    <dgm:pt modelId="{616AF82E-303F-4537-BD73-648A9BC3AA1A}" type="pres">
      <dgm:prSet presAssocID="{49C01D4D-20BA-459C-8DC6-3C7AE684ADD1}" presName="spaceRect" presStyleCnt="0"/>
      <dgm:spPr/>
    </dgm:pt>
    <dgm:pt modelId="{DDD528DB-DB75-471F-B1A2-51A87F54572E}" type="pres">
      <dgm:prSet presAssocID="{49C01D4D-20BA-459C-8DC6-3C7AE684ADD1}" presName="textRect" presStyleLbl="revTx" presStyleIdx="2" presStyleCnt="4">
        <dgm:presLayoutVars>
          <dgm:chMax val="1"/>
          <dgm:chPref val="1"/>
        </dgm:presLayoutVars>
      </dgm:prSet>
      <dgm:spPr/>
    </dgm:pt>
    <dgm:pt modelId="{F2223F2E-8D41-46D2-A1DD-40B75A147862}" type="pres">
      <dgm:prSet presAssocID="{1B94C677-0EED-4B15-85DB-0A1DC827A46F}" presName="sibTrans" presStyleLbl="sibTrans2D1" presStyleIdx="0" presStyleCnt="0"/>
      <dgm:spPr/>
    </dgm:pt>
    <dgm:pt modelId="{6462C143-1FA2-4473-9D89-AE8AC65062BC}" type="pres">
      <dgm:prSet presAssocID="{8C14CD1A-7F4F-43AE-90D5-89AAD6D177BF}" presName="compNode" presStyleCnt="0"/>
      <dgm:spPr/>
    </dgm:pt>
    <dgm:pt modelId="{12A05282-FF0E-490F-86CE-8E11641C9870}" type="pres">
      <dgm:prSet presAssocID="{8C14CD1A-7F4F-43AE-90D5-89AAD6D177BF}" presName="iconBgRect" presStyleLbl="bgShp" presStyleIdx="3" presStyleCnt="4"/>
      <dgm:spPr/>
    </dgm:pt>
    <dgm:pt modelId="{34910732-E373-458A-BA11-53E05AAF333D}" type="pres">
      <dgm:prSet presAssocID="{8C14CD1A-7F4F-43AE-90D5-89AAD6D177B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ullseye"/>
        </a:ext>
      </dgm:extLst>
    </dgm:pt>
    <dgm:pt modelId="{ED202764-0EAC-4576-A481-3B866C6DC617}" type="pres">
      <dgm:prSet presAssocID="{8C14CD1A-7F4F-43AE-90D5-89AAD6D177BF}" presName="spaceRect" presStyleCnt="0"/>
      <dgm:spPr/>
    </dgm:pt>
    <dgm:pt modelId="{D20FD8EA-91CD-4764-8237-F82F081B27E9}" type="pres">
      <dgm:prSet presAssocID="{8C14CD1A-7F4F-43AE-90D5-89AAD6D177BF}" presName="textRect" presStyleLbl="revTx" presStyleIdx="3" presStyleCnt="4">
        <dgm:presLayoutVars>
          <dgm:chMax val="1"/>
          <dgm:chPref val="1"/>
        </dgm:presLayoutVars>
      </dgm:prSet>
      <dgm:spPr/>
    </dgm:pt>
  </dgm:ptLst>
  <dgm:cxnLst>
    <dgm:cxn modelId="{FC265810-CB8C-4ECC-BFC5-962DD8A85351}" type="presOf" srcId="{A7A79DE0-3486-46DB-AC08-9D12BCBDF69E}" destId="{5DC78C21-2E74-4C5E-94FB-5EA2AD21660D}" srcOrd="0" destOrd="0" presId="urn:microsoft.com/office/officeart/2018/2/layout/IconCircleList"/>
    <dgm:cxn modelId="{E5D52A3A-7D70-4DEF-90BC-CD03DCAC3ED4}" srcId="{A95D03E0-8A63-4413-98CF-7D32244CC9B7}" destId="{27D6841D-9644-43CE-8CDF-DD5934957006}" srcOrd="1" destOrd="0" parTransId="{5259298F-9051-4373-9482-01ADEBEBC244}" sibTransId="{A7A79DE0-3486-46DB-AC08-9D12BCBDF69E}"/>
    <dgm:cxn modelId="{3E474F3A-4ED5-4D2A-BD89-EEF8D486A705}" type="presOf" srcId="{1B94C677-0EED-4B15-85DB-0A1DC827A46F}" destId="{F2223F2E-8D41-46D2-A1DD-40B75A147862}" srcOrd="0" destOrd="0" presId="urn:microsoft.com/office/officeart/2018/2/layout/IconCircleList"/>
    <dgm:cxn modelId="{A9D79D7F-6ABC-41D8-96B8-61AA3EC31698}" type="presOf" srcId="{49C01D4D-20BA-459C-8DC6-3C7AE684ADD1}" destId="{DDD528DB-DB75-471F-B1A2-51A87F54572E}" srcOrd="0" destOrd="0" presId="urn:microsoft.com/office/officeart/2018/2/layout/IconCircleList"/>
    <dgm:cxn modelId="{03FDD27F-EE24-4440-88C4-A10934EC3A16}" type="presOf" srcId="{C71FBB8F-A73F-4AA2-85EB-B1898C5F915E}" destId="{45750FBB-E9B7-47D9-BED0-12A5E6D19DCD}" srcOrd="0" destOrd="0" presId="urn:microsoft.com/office/officeart/2018/2/layout/IconCircleList"/>
    <dgm:cxn modelId="{E6E72F98-D563-488D-8FA5-1DB381CEAB56}" srcId="{A95D03E0-8A63-4413-98CF-7D32244CC9B7}" destId="{C71FBB8F-A73F-4AA2-85EB-B1898C5F915E}" srcOrd="0" destOrd="0" parTransId="{423130BC-D443-4E24-9A38-FDF969FFB67C}" sibTransId="{409344B5-5185-45AC-8558-D4889DAD24C0}"/>
    <dgm:cxn modelId="{BAA3DAC3-6166-4B2C-B13A-9B522B8FCF5B}" srcId="{A95D03E0-8A63-4413-98CF-7D32244CC9B7}" destId="{49C01D4D-20BA-459C-8DC6-3C7AE684ADD1}" srcOrd="2" destOrd="0" parTransId="{B91AA16E-8DE3-4784-8714-93B1FFF2B733}" sibTransId="{1B94C677-0EED-4B15-85DB-0A1DC827A46F}"/>
    <dgm:cxn modelId="{A539E7D4-FA67-49C2-BD81-420565C812D2}" type="presOf" srcId="{27D6841D-9644-43CE-8CDF-DD5934957006}" destId="{4226BE03-B96B-44DB-A72A-DDE7FB944DED}" srcOrd="0" destOrd="0" presId="urn:microsoft.com/office/officeart/2018/2/layout/IconCircleList"/>
    <dgm:cxn modelId="{9995F0D5-BE20-4609-A113-563333CC8F01}" type="presOf" srcId="{8C14CD1A-7F4F-43AE-90D5-89AAD6D177BF}" destId="{D20FD8EA-91CD-4764-8237-F82F081B27E9}" srcOrd="0" destOrd="0" presId="urn:microsoft.com/office/officeart/2018/2/layout/IconCircleList"/>
    <dgm:cxn modelId="{76BACCD9-E8E6-4698-8884-9EAB83CC9BBF}" type="presOf" srcId="{A95D03E0-8A63-4413-98CF-7D32244CC9B7}" destId="{54BFD20B-641C-4A39-BCB3-2BA77A90493B}" srcOrd="0" destOrd="0" presId="urn:microsoft.com/office/officeart/2018/2/layout/IconCircleList"/>
    <dgm:cxn modelId="{9D36ACF5-5E42-42EF-965E-3D367304EF62}" srcId="{A95D03E0-8A63-4413-98CF-7D32244CC9B7}" destId="{8C14CD1A-7F4F-43AE-90D5-89AAD6D177BF}" srcOrd="3" destOrd="0" parTransId="{5E0BF146-3928-4E82-995B-6EF6D7BCB08B}" sibTransId="{2EDDBEBB-C0CE-4CEA-94CA-DE146AC689B6}"/>
    <dgm:cxn modelId="{75A673F8-5F54-4817-8A17-1BDD172C75AC}" type="presOf" srcId="{409344B5-5185-45AC-8558-D4889DAD24C0}" destId="{D76524BB-B915-4AB7-A94F-5ACEB8B67521}" srcOrd="0" destOrd="0" presId="urn:microsoft.com/office/officeart/2018/2/layout/IconCircleList"/>
    <dgm:cxn modelId="{3B184914-248F-409D-B5EF-DA023CF72FB4}" type="presParOf" srcId="{54BFD20B-641C-4A39-BCB3-2BA77A90493B}" destId="{3441E41E-10CC-495D-B973-9A7CB9298509}" srcOrd="0" destOrd="0" presId="urn:microsoft.com/office/officeart/2018/2/layout/IconCircleList"/>
    <dgm:cxn modelId="{DEA9B3AC-8A02-4D4F-9246-917F244CA6BA}" type="presParOf" srcId="{3441E41E-10CC-495D-B973-9A7CB9298509}" destId="{1FDF42E7-12A9-4DA0-BCA6-C8FAFF05CA16}" srcOrd="0" destOrd="0" presId="urn:microsoft.com/office/officeart/2018/2/layout/IconCircleList"/>
    <dgm:cxn modelId="{A0AB242B-C86E-4DD3-8716-3B464EF4EE27}" type="presParOf" srcId="{1FDF42E7-12A9-4DA0-BCA6-C8FAFF05CA16}" destId="{323866A7-8D5D-461B-85E1-B2AEA1083111}" srcOrd="0" destOrd="0" presId="urn:microsoft.com/office/officeart/2018/2/layout/IconCircleList"/>
    <dgm:cxn modelId="{B10CEA53-BA52-4133-BA2B-F43ABE375F17}" type="presParOf" srcId="{1FDF42E7-12A9-4DA0-BCA6-C8FAFF05CA16}" destId="{AED3068B-9A5C-4B52-9497-78A3B6A3BE91}" srcOrd="1" destOrd="0" presId="urn:microsoft.com/office/officeart/2018/2/layout/IconCircleList"/>
    <dgm:cxn modelId="{6BFEF7A5-E943-4356-BC12-1912E5961455}" type="presParOf" srcId="{1FDF42E7-12A9-4DA0-BCA6-C8FAFF05CA16}" destId="{D08872CC-21FE-4051-92E0-6800C7F19C6C}" srcOrd="2" destOrd="0" presId="urn:microsoft.com/office/officeart/2018/2/layout/IconCircleList"/>
    <dgm:cxn modelId="{F7A2CBBA-435B-4FF6-9D9E-0B44B5ECB438}" type="presParOf" srcId="{1FDF42E7-12A9-4DA0-BCA6-C8FAFF05CA16}" destId="{45750FBB-E9B7-47D9-BED0-12A5E6D19DCD}" srcOrd="3" destOrd="0" presId="urn:microsoft.com/office/officeart/2018/2/layout/IconCircleList"/>
    <dgm:cxn modelId="{58EE92DA-97BA-496F-9CFC-FA9929E56C09}" type="presParOf" srcId="{3441E41E-10CC-495D-B973-9A7CB9298509}" destId="{D76524BB-B915-4AB7-A94F-5ACEB8B67521}" srcOrd="1" destOrd="0" presId="urn:microsoft.com/office/officeart/2018/2/layout/IconCircleList"/>
    <dgm:cxn modelId="{7E516933-D2AC-44E9-9B98-85639287DC8E}" type="presParOf" srcId="{3441E41E-10CC-495D-B973-9A7CB9298509}" destId="{C73EA15A-AACE-4B89-B311-197E2F79BF9E}" srcOrd="2" destOrd="0" presId="urn:microsoft.com/office/officeart/2018/2/layout/IconCircleList"/>
    <dgm:cxn modelId="{9BF2C2EB-B7DD-4CF1-9930-A1C6A46A9414}" type="presParOf" srcId="{C73EA15A-AACE-4B89-B311-197E2F79BF9E}" destId="{BFC1AE3A-C761-4033-BB4E-10F9EC8EC899}" srcOrd="0" destOrd="0" presId="urn:microsoft.com/office/officeart/2018/2/layout/IconCircleList"/>
    <dgm:cxn modelId="{040DA4FD-D874-4165-8A57-9151AEDF19DC}" type="presParOf" srcId="{C73EA15A-AACE-4B89-B311-197E2F79BF9E}" destId="{EBE43A10-3869-4C7F-A575-30E267FBC174}" srcOrd="1" destOrd="0" presId="urn:microsoft.com/office/officeart/2018/2/layout/IconCircleList"/>
    <dgm:cxn modelId="{A7559561-C112-41BE-9BF4-EF79378238B7}" type="presParOf" srcId="{C73EA15A-AACE-4B89-B311-197E2F79BF9E}" destId="{075C2B6E-955F-4489-AFCA-C6B4F132FF5D}" srcOrd="2" destOrd="0" presId="urn:microsoft.com/office/officeart/2018/2/layout/IconCircleList"/>
    <dgm:cxn modelId="{83583DE0-5193-4B37-A3D7-B3CA8955F3C8}" type="presParOf" srcId="{C73EA15A-AACE-4B89-B311-197E2F79BF9E}" destId="{4226BE03-B96B-44DB-A72A-DDE7FB944DED}" srcOrd="3" destOrd="0" presId="urn:microsoft.com/office/officeart/2018/2/layout/IconCircleList"/>
    <dgm:cxn modelId="{EE07B84D-5910-44EE-861C-D235AF0BA1F9}" type="presParOf" srcId="{3441E41E-10CC-495D-B973-9A7CB9298509}" destId="{5DC78C21-2E74-4C5E-94FB-5EA2AD21660D}" srcOrd="3" destOrd="0" presId="urn:microsoft.com/office/officeart/2018/2/layout/IconCircleList"/>
    <dgm:cxn modelId="{9F5DB83D-B44F-4457-AC3A-8F11CD5D248C}" type="presParOf" srcId="{3441E41E-10CC-495D-B973-9A7CB9298509}" destId="{AE762533-2BCE-4B61-8A90-6662D6BACC80}" srcOrd="4" destOrd="0" presId="urn:microsoft.com/office/officeart/2018/2/layout/IconCircleList"/>
    <dgm:cxn modelId="{2E96B004-CDE5-4431-804B-39D6D660860C}" type="presParOf" srcId="{AE762533-2BCE-4B61-8A90-6662D6BACC80}" destId="{70B70DBE-E600-4C07-B8B1-9D6C521AD512}" srcOrd="0" destOrd="0" presId="urn:microsoft.com/office/officeart/2018/2/layout/IconCircleList"/>
    <dgm:cxn modelId="{EE05C057-3FE5-415F-ABD9-DBB5038F58BB}" type="presParOf" srcId="{AE762533-2BCE-4B61-8A90-6662D6BACC80}" destId="{A536172D-A37E-4247-8BA2-E40F833A28ED}" srcOrd="1" destOrd="0" presId="urn:microsoft.com/office/officeart/2018/2/layout/IconCircleList"/>
    <dgm:cxn modelId="{F69289B1-0398-4FB9-A3D3-78FD70152BDC}" type="presParOf" srcId="{AE762533-2BCE-4B61-8A90-6662D6BACC80}" destId="{616AF82E-303F-4537-BD73-648A9BC3AA1A}" srcOrd="2" destOrd="0" presId="urn:microsoft.com/office/officeart/2018/2/layout/IconCircleList"/>
    <dgm:cxn modelId="{B106D974-6FC0-4B2A-B477-ED283174385A}" type="presParOf" srcId="{AE762533-2BCE-4B61-8A90-6662D6BACC80}" destId="{DDD528DB-DB75-471F-B1A2-51A87F54572E}" srcOrd="3" destOrd="0" presId="urn:microsoft.com/office/officeart/2018/2/layout/IconCircleList"/>
    <dgm:cxn modelId="{8AA695AD-F5D1-4F33-8522-805609F1E394}" type="presParOf" srcId="{3441E41E-10CC-495D-B973-9A7CB9298509}" destId="{F2223F2E-8D41-46D2-A1DD-40B75A147862}" srcOrd="5" destOrd="0" presId="urn:microsoft.com/office/officeart/2018/2/layout/IconCircleList"/>
    <dgm:cxn modelId="{4676FD6E-14FC-4011-A7A5-FD7DA4475B5A}" type="presParOf" srcId="{3441E41E-10CC-495D-B973-9A7CB9298509}" destId="{6462C143-1FA2-4473-9D89-AE8AC65062BC}" srcOrd="6" destOrd="0" presId="urn:microsoft.com/office/officeart/2018/2/layout/IconCircleList"/>
    <dgm:cxn modelId="{658C30C9-92EB-4882-AE3F-410BC45262B9}" type="presParOf" srcId="{6462C143-1FA2-4473-9D89-AE8AC65062BC}" destId="{12A05282-FF0E-490F-86CE-8E11641C9870}" srcOrd="0" destOrd="0" presId="urn:microsoft.com/office/officeart/2018/2/layout/IconCircleList"/>
    <dgm:cxn modelId="{9856C279-FBDE-49E6-93A6-0B5D8F343F64}" type="presParOf" srcId="{6462C143-1FA2-4473-9D89-AE8AC65062BC}" destId="{34910732-E373-458A-BA11-53E05AAF333D}" srcOrd="1" destOrd="0" presId="urn:microsoft.com/office/officeart/2018/2/layout/IconCircleList"/>
    <dgm:cxn modelId="{F54D0FBF-463D-4BE5-B0F1-BC190E3C48CB}" type="presParOf" srcId="{6462C143-1FA2-4473-9D89-AE8AC65062BC}" destId="{ED202764-0EAC-4576-A481-3B866C6DC617}" srcOrd="2" destOrd="0" presId="urn:microsoft.com/office/officeart/2018/2/layout/IconCircleList"/>
    <dgm:cxn modelId="{D45AE1FB-8256-42B3-B5F9-625AFF552DCA}" type="presParOf" srcId="{6462C143-1FA2-4473-9D89-AE8AC65062BC}" destId="{D20FD8EA-91CD-4764-8237-F82F081B27E9}"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FDB60F8-9D25-4830-805C-64E9FAF9FEFE}" type="doc">
      <dgm:prSet loTypeId="urn:microsoft.com/office/officeart/2005/8/layout/radial5" loCatId="cycle" qsTypeId="urn:microsoft.com/office/officeart/2005/8/quickstyle/simple1" qsCatId="simple" csTypeId="urn:microsoft.com/office/officeart/2005/8/colors/colorful2" csCatId="colorful" phldr="1"/>
      <dgm:spPr/>
      <dgm:t>
        <a:bodyPr/>
        <a:lstStyle/>
        <a:p>
          <a:endParaRPr lang="en-GB"/>
        </a:p>
      </dgm:t>
    </dgm:pt>
    <dgm:pt modelId="{EE22823C-E175-4DBB-BC55-14301A2AFFB1}">
      <dgm:prSet phldrT="[Text]"/>
      <dgm:spPr>
        <a:xfrm>
          <a:off x="3488968" y="1921844"/>
          <a:ext cx="1478166" cy="1478166"/>
        </a:xfrm>
      </dgm:spPr>
      <dgm:t>
        <a:bodyPr/>
        <a:lstStyle/>
        <a:p>
          <a:r>
            <a:rPr lang="en-GB" dirty="0">
              <a:latin typeface="Calibri" panose="020F0502020204030204"/>
              <a:ea typeface="+mn-ea"/>
              <a:cs typeface="+mn-cs"/>
            </a:rPr>
            <a:t>POC and hosts can access rights and related State, local private sector and local civil society services</a:t>
          </a:r>
        </a:p>
      </dgm:t>
    </dgm:pt>
    <dgm:pt modelId="{390A644B-CB84-4A24-8B32-A671EA47F4C0}" type="parTrans" cxnId="{2D98ADAB-5C6E-4C48-A2F2-15213C78010F}">
      <dgm:prSet/>
      <dgm:spPr/>
      <dgm:t>
        <a:bodyPr/>
        <a:lstStyle/>
        <a:p>
          <a:endParaRPr lang="en-GB"/>
        </a:p>
      </dgm:t>
    </dgm:pt>
    <dgm:pt modelId="{0612E620-6A73-408A-A5F8-377E999321B7}" type="sibTrans" cxnId="{2D98ADAB-5C6E-4C48-A2F2-15213C78010F}">
      <dgm:prSet/>
      <dgm:spPr/>
      <dgm:t>
        <a:bodyPr/>
        <a:lstStyle/>
        <a:p>
          <a:endParaRPr lang="en-GB"/>
        </a:p>
      </dgm:t>
    </dgm:pt>
    <dgm:pt modelId="{16CA95F1-F032-4882-A4AE-6684858AB97B}">
      <dgm:prSet phldrT="[Text]"/>
      <dgm:spPr>
        <a:xfrm>
          <a:off x="5638771" y="710715"/>
          <a:ext cx="1330349" cy="1330349"/>
        </a:xfrm>
      </dgm:spPr>
      <dgm:t>
        <a:bodyPr/>
        <a:lstStyle/>
        <a:p>
          <a:r>
            <a:rPr lang="en-GB" dirty="0">
              <a:latin typeface="Calibri" panose="020F0502020204030204"/>
              <a:ea typeface="+mn-ea"/>
              <a:cs typeface="+mn-cs"/>
            </a:rPr>
            <a:t>National, local and sector plans and budgets    </a:t>
          </a:r>
        </a:p>
      </dgm:t>
    </dgm:pt>
    <dgm:pt modelId="{97C71D02-4FD3-4D34-8A28-D1E342792882}" type="parTrans" cxnId="{30C8FACC-1CF0-4FF5-A609-A3E4FA604970}">
      <dgm:prSet/>
      <dgm:spPr>
        <a:xfrm rot="19694479">
          <a:off x="4946925" y="1804503"/>
          <a:ext cx="390959" cy="502576"/>
        </a:xfrm>
      </dgm:spPr>
      <dgm:t>
        <a:bodyPr/>
        <a:lstStyle/>
        <a:p>
          <a:endParaRPr lang="en-GB">
            <a:solidFill>
              <a:sysClr val="window" lastClr="FFFFFF"/>
            </a:solidFill>
            <a:latin typeface="Calibri" panose="020F0502020204030204"/>
            <a:ea typeface="+mn-ea"/>
            <a:cs typeface="+mn-cs"/>
          </a:endParaRPr>
        </a:p>
      </dgm:t>
    </dgm:pt>
    <dgm:pt modelId="{2381536D-F909-4465-B530-44FB6D64A445}" type="sibTrans" cxnId="{30C8FACC-1CF0-4FF5-A609-A3E4FA604970}">
      <dgm:prSet/>
      <dgm:spPr/>
      <dgm:t>
        <a:bodyPr/>
        <a:lstStyle/>
        <a:p>
          <a:endParaRPr lang="en-GB"/>
        </a:p>
      </dgm:t>
    </dgm:pt>
    <dgm:pt modelId="{0D5AD3A8-7AFA-47F5-A6C6-7DEC260FE0B6}">
      <dgm:prSet phldrT="[Text]" custT="1"/>
      <dgm:spPr>
        <a:xfrm>
          <a:off x="3784066" y="102842"/>
          <a:ext cx="1330349" cy="1330349"/>
        </a:xfrm>
      </dgm:spPr>
      <dgm:t>
        <a:bodyPr/>
        <a:lstStyle/>
        <a:p>
          <a:r>
            <a:rPr lang="en-GB" sz="1100" dirty="0">
              <a:latin typeface="Calibri" panose="020F0502020204030204"/>
              <a:ea typeface="+mn-ea"/>
              <a:cs typeface="+mn-cs"/>
            </a:rPr>
            <a:t>Data and Statistics</a:t>
          </a:r>
        </a:p>
      </dgm:t>
    </dgm:pt>
    <dgm:pt modelId="{8DA36A11-B83B-41C1-9AD9-F41E1D9B190D}" type="parTrans" cxnId="{DB115B61-9834-4BB5-850A-C24166A66C65}">
      <dgm:prSet/>
      <dgm:spPr>
        <a:xfrm rot="16599893">
          <a:off x="4103119" y="1433951"/>
          <a:ext cx="477887" cy="502576"/>
        </a:xfrm>
      </dgm:spPr>
      <dgm:t>
        <a:bodyPr/>
        <a:lstStyle/>
        <a:p>
          <a:endParaRPr lang="en-GB">
            <a:solidFill>
              <a:sysClr val="window" lastClr="FFFFFF"/>
            </a:solidFill>
            <a:latin typeface="Calibri" panose="020F0502020204030204"/>
            <a:ea typeface="+mn-ea"/>
            <a:cs typeface="+mn-cs"/>
          </a:endParaRPr>
        </a:p>
      </dgm:t>
    </dgm:pt>
    <dgm:pt modelId="{079E73DB-E8A5-41BA-B8C1-1F787912B0B1}" type="sibTrans" cxnId="{DB115B61-9834-4BB5-850A-C24166A66C65}">
      <dgm:prSet/>
      <dgm:spPr/>
      <dgm:t>
        <a:bodyPr/>
        <a:lstStyle/>
        <a:p>
          <a:endParaRPr lang="en-GB"/>
        </a:p>
      </dgm:t>
    </dgm:pt>
    <dgm:pt modelId="{B9D49104-B232-4AD4-9100-34D39A197992}">
      <dgm:prSet phldrT="[Text]"/>
      <dgm:spPr>
        <a:xfrm>
          <a:off x="5506623" y="2439400"/>
          <a:ext cx="1330349" cy="1330349"/>
        </a:xfrm>
      </dgm:spPr>
      <dgm:t>
        <a:bodyPr/>
        <a:lstStyle/>
        <a:p>
          <a:r>
            <a:rPr lang="en-GB" dirty="0">
              <a:latin typeface="Calibri" panose="020F0502020204030204"/>
              <a:ea typeface="+mn-ea"/>
              <a:cs typeface="+mn-cs"/>
            </a:rPr>
            <a:t>National and local capacity for service delivery </a:t>
          </a:r>
        </a:p>
      </dgm:t>
    </dgm:pt>
    <dgm:pt modelId="{2DD87FB2-FE44-4E6F-B256-BF0BBD6A432E}" type="parTrans" cxnId="{F82DAFE5-F950-4949-B0D0-4CE80285208D}">
      <dgm:prSet/>
      <dgm:spPr>
        <a:xfrm rot="771429">
          <a:off x="5071121" y="2637718"/>
          <a:ext cx="312421" cy="502576"/>
        </a:xfrm>
      </dgm:spPr>
      <dgm:t>
        <a:bodyPr/>
        <a:lstStyle/>
        <a:p>
          <a:endParaRPr lang="en-GB">
            <a:solidFill>
              <a:sysClr val="window" lastClr="FFFFFF"/>
            </a:solidFill>
            <a:latin typeface="Calibri" panose="020F0502020204030204"/>
            <a:ea typeface="+mn-ea"/>
            <a:cs typeface="+mn-cs"/>
          </a:endParaRPr>
        </a:p>
      </dgm:t>
    </dgm:pt>
    <dgm:pt modelId="{F777C285-7CAB-4361-A155-0AA8F8490E9D}" type="sibTrans" cxnId="{F82DAFE5-F950-4949-B0D0-4CE80285208D}">
      <dgm:prSet/>
      <dgm:spPr/>
      <dgm:t>
        <a:bodyPr/>
        <a:lstStyle/>
        <a:p>
          <a:endParaRPr lang="en-GB"/>
        </a:p>
      </dgm:t>
    </dgm:pt>
    <dgm:pt modelId="{2F977FCB-BC13-45A9-9115-1E215EF4F614}">
      <dgm:prSet phldrT="[Text]"/>
      <dgm:spPr>
        <a:xfrm>
          <a:off x="2697828" y="3792044"/>
          <a:ext cx="1330349" cy="1330349"/>
        </a:xfrm>
      </dgm:spPr>
      <dgm:t>
        <a:bodyPr/>
        <a:lstStyle/>
        <a:p>
          <a:r>
            <a:rPr lang="en-GB" dirty="0">
              <a:latin typeface="Calibri" panose="020F0502020204030204"/>
              <a:ea typeface="+mn-ea"/>
              <a:cs typeface="+mn-cs"/>
            </a:rPr>
            <a:t>Representation and participation</a:t>
          </a:r>
        </a:p>
      </dgm:t>
    </dgm:pt>
    <dgm:pt modelId="{1119108B-A365-4EBE-AF8E-192477A4C4BE}" type="parTrans" cxnId="{977A660B-0ADD-4049-89F2-4D423A3BB415}">
      <dgm:prSet/>
      <dgm:spPr>
        <a:xfrm rot="6942857">
          <a:off x="3627119" y="3333113"/>
          <a:ext cx="312421" cy="502576"/>
        </a:xfrm>
      </dgm:spPr>
      <dgm:t>
        <a:bodyPr/>
        <a:lstStyle/>
        <a:p>
          <a:endParaRPr lang="en-GB">
            <a:solidFill>
              <a:sysClr val="window" lastClr="FFFFFF"/>
            </a:solidFill>
            <a:latin typeface="Calibri" panose="020F0502020204030204"/>
            <a:ea typeface="+mn-ea"/>
            <a:cs typeface="+mn-cs"/>
          </a:endParaRPr>
        </a:p>
      </dgm:t>
    </dgm:pt>
    <dgm:pt modelId="{3183D20B-5F33-4374-8EB6-A8243B7DE942}" type="sibTrans" cxnId="{977A660B-0ADD-4049-89F2-4D423A3BB415}">
      <dgm:prSet/>
      <dgm:spPr/>
      <dgm:t>
        <a:bodyPr/>
        <a:lstStyle/>
        <a:p>
          <a:endParaRPr lang="en-GB"/>
        </a:p>
      </dgm:t>
    </dgm:pt>
    <dgm:pt modelId="{EB5687D1-A4BB-47F7-8458-55D3B5422779}">
      <dgm:prSet phldrT="[Text]"/>
      <dgm:spPr>
        <a:xfrm>
          <a:off x="1748053" y="656411"/>
          <a:ext cx="1330349" cy="1330349"/>
        </a:xfrm>
      </dgm:spPr>
      <dgm:t>
        <a:bodyPr/>
        <a:lstStyle/>
        <a:p>
          <a:r>
            <a:rPr lang="en-GB" dirty="0">
              <a:latin typeface="Calibri" panose="020F0502020204030204"/>
              <a:ea typeface="+mn-ea"/>
              <a:cs typeface="+mn-cs"/>
            </a:rPr>
            <a:t>Legal and policy frameworks</a:t>
          </a:r>
        </a:p>
      </dgm:t>
    </dgm:pt>
    <dgm:pt modelId="{6B742934-C2D1-4A53-9F48-3BB0263E83DE}" type="parTrans" cxnId="{0613244F-5AEB-4D05-82C1-0809BE615528}">
      <dgm:prSet/>
      <dgm:spPr>
        <a:xfrm rot="12985642">
          <a:off x="3075593" y="1725607"/>
          <a:ext cx="451174" cy="502576"/>
        </a:xfrm>
      </dgm:spPr>
      <dgm:t>
        <a:bodyPr/>
        <a:lstStyle/>
        <a:p>
          <a:endParaRPr lang="en-GB">
            <a:solidFill>
              <a:sysClr val="window" lastClr="FFFFFF"/>
            </a:solidFill>
            <a:latin typeface="Calibri" panose="020F0502020204030204"/>
            <a:ea typeface="+mn-ea"/>
            <a:cs typeface="+mn-cs"/>
          </a:endParaRPr>
        </a:p>
      </dgm:t>
    </dgm:pt>
    <dgm:pt modelId="{5E1D3BDE-F3D3-4528-B256-62B9344F3D98}" type="sibTrans" cxnId="{0613244F-5AEB-4D05-82C1-0809BE615528}">
      <dgm:prSet/>
      <dgm:spPr/>
      <dgm:t>
        <a:bodyPr/>
        <a:lstStyle/>
        <a:p>
          <a:endParaRPr lang="en-GB"/>
        </a:p>
      </dgm:t>
    </dgm:pt>
    <dgm:pt modelId="{18E3A94F-FEF5-495A-8C62-4688263A2437}">
      <dgm:prSet phldrT="[Text]"/>
      <dgm:spPr>
        <a:xfrm>
          <a:off x="1626559" y="2479819"/>
          <a:ext cx="1330349" cy="1330349"/>
        </a:xfrm>
      </dgm:spPr>
      <dgm:t>
        <a:bodyPr/>
        <a:lstStyle/>
        <a:p>
          <a:r>
            <a:rPr lang="en-GB" dirty="0">
              <a:latin typeface="Calibri" panose="020F0502020204030204"/>
              <a:ea typeface="+mn-ea"/>
              <a:cs typeface="+mn-cs"/>
            </a:rPr>
            <a:t>Oversight and enforcement</a:t>
          </a:r>
        </a:p>
      </dgm:t>
    </dgm:pt>
    <dgm:pt modelId="{2D7D510B-B861-4A6C-8F9B-5AFB0F410C72}" type="parTrans" cxnId="{EC0E567F-43D7-4533-B7D6-D0D4731FF678}">
      <dgm:prSet/>
      <dgm:spPr>
        <a:xfrm rot="9957847">
          <a:off x="3075865" y="2658482"/>
          <a:ext cx="313573" cy="502576"/>
        </a:xfrm>
      </dgm:spPr>
      <dgm:t>
        <a:bodyPr/>
        <a:lstStyle/>
        <a:p>
          <a:endParaRPr lang="en-GB">
            <a:solidFill>
              <a:sysClr val="window" lastClr="FFFFFF"/>
            </a:solidFill>
            <a:latin typeface="Calibri" panose="020F0502020204030204"/>
            <a:ea typeface="+mn-ea"/>
            <a:cs typeface="+mn-cs"/>
          </a:endParaRPr>
        </a:p>
      </dgm:t>
    </dgm:pt>
    <dgm:pt modelId="{55FAB526-8D74-4EE4-B5A8-33626B039D7A}" type="sibTrans" cxnId="{EC0E567F-43D7-4533-B7D6-D0D4731FF678}">
      <dgm:prSet/>
      <dgm:spPr/>
      <dgm:t>
        <a:bodyPr/>
        <a:lstStyle/>
        <a:p>
          <a:endParaRPr lang="en-GB"/>
        </a:p>
      </dgm:t>
    </dgm:pt>
    <dgm:pt modelId="{20992C19-DA02-4578-B746-143C13AC3920}">
      <dgm:prSet phldrT="[Text]"/>
      <dgm:spPr/>
      <dgm:t>
        <a:bodyPr/>
        <a:lstStyle/>
        <a:p>
          <a:endParaRPr lang="en-GB"/>
        </a:p>
      </dgm:t>
    </dgm:pt>
    <dgm:pt modelId="{32420973-D45B-4120-9C3D-903925028E19}" type="parTrans" cxnId="{236D07B4-3D28-4AB0-8F1D-F152212AFC51}">
      <dgm:prSet/>
      <dgm:spPr/>
      <dgm:t>
        <a:bodyPr/>
        <a:lstStyle/>
        <a:p>
          <a:endParaRPr lang="en-GB"/>
        </a:p>
      </dgm:t>
    </dgm:pt>
    <dgm:pt modelId="{6E143E0B-8CFF-43DA-AB99-9FC342996F42}" type="sibTrans" cxnId="{236D07B4-3D28-4AB0-8F1D-F152212AFC51}">
      <dgm:prSet/>
      <dgm:spPr/>
      <dgm:t>
        <a:bodyPr/>
        <a:lstStyle/>
        <a:p>
          <a:endParaRPr lang="en-GB"/>
        </a:p>
      </dgm:t>
    </dgm:pt>
    <dgm:pt modelId="{4D836C07-06CE-4B91-ACCC-D858DB46B956}">
      <dgm:prSet phldrT="[Text]"/>
      <dgm:spPr>
        <a:xfrm>
          <a:off x="4454821" y="3794064"/>
          <a:ext cx="1330349" cy="1330349"/>
        </a:xfrm>
      </dgm:spPr>
      <dgm:t>
        <a:bodyPr/>
        <a:lstStyle/>
        <a:p>
          <a:r>
            <a:rPr lang="en-US" baseline="0" dirty="0">
              <a:latin typeface="Calibri" panose="020F0502020204030204"/>
              <a:ea typeface="+mn-ea"/>
              <a:cs typeface="+mn-cs"/>
            </a:rPr>
            <a:t>POCs are aware of and (financially) able to claim rights </a:t>
          </a:r>
          <a:endParaRPr lang="en-GB" dirty="0">
            <a:latin typeface="Calibri" panose="020F0502020204030204"/>
            <a:ea typeface="+mn-ea"/>
            <a:cs typeface="+mn-cs"/>
          </a:endParaRPr>
        </a:p>
      </dgm:t>
    </dgm:pt>
    <dgm:pt modelId="{432151A3-54C2-4737-9B96-17E25E15CFA4}" type="parTrans" cxnId="{A4A96EA6-DDDC-41AA-81DA-D3998DDC78B1}">
      <dgm:prSet/>
      <dgm:spPr>
        <a:xfrm rot="3817143">
          <a:off x="4526603" y="3333796"/>
          <a:ext cx="319643" cy="502576"/>
        </a:xfrm>
      </dgm:spPr>
      <dgm:t>
        <a:bodyPr/>
        <a:lstStyle/>
        <a:p>
          <a:endParaRPr lang="en-GB">
            <a:solidFill>
              <a:sysClr val="window" lastClr="FFFFFF"/>
            </a:solidFill>
            <a:latin typeface="Calibri" panose="020F0502020204030204"/>
            <a:ea typeface="+mn-ea"/>
            <a:cs typeface="+mn-cs"/>
          </a:endParaRPr>
        </a:p>
      </dgm:t>
    </dgm:pt>
    <dgm:pt modelId="{C3B67B51-213B-4205-9943-94E0A54FAC1B}" type="sibTrans" cxnId="{A4A96EA6-DDDC-41AA-81DA-D3998DDC78B1}">
      <dgm:prSet/>
      <dgm:spPr/>
      <dgm:t>
        <a:bodyPr/>
        <a:lstStyle/>
        <a:p>
          <a:endParaRPr lang="en-GB"/>
        </a:p>
      </dgm:t>
    </dgm:pt>
    <dgm:pt modelId="{0B86B4D4-3A37-4C8A-BEEA-6842A18E04B5}">
      <dgm:prSet/>
      <dgm:spPr/>
      <dgm:t>
        <a:bodyPr/>
        <a:lstStyle/>
        <a:p>
          <a:pPr rtl="0"/>
          <a:endParaRPr kumimoji="0" lang="en-GB" altLang="en-US"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dgm:t>
    </dgm:pt>
    <dgm:pt modelId="{AC329B70-066B-4320-9112-85DE00323209}" type="parTrans" cxnId="{24831E81-BC06-4A59-A7AF-25338C96D91D}">
      <dgm:prSet/>
      <dgm:spPr/>
      <dgm:t>
        <a:bodyPr/>
        <a:lstStyle/>
        <a:p>
          <a:endParaRPr lang="en-GB"/>
        </a:p>
      </dgm:t>
    </dgm:pt>
    <dgm:pt modelId="{463DE39D-AFCD-46B9-ADBA-2FFAF7845065}" type="sibTrans" cxnId="{24831E81-BC06-4A59-A7AF-25338C96D91D}">
      <dgm:prSet/>
      <dgm:spPr/>
      <dgm:t>
        <a:bodyPr/>
        <a:lstStyle/>
        <a:p>
          <a:endParaRPr lang="en-GB"/>
        </a:p>
      </dgm:t>
    </dgm:pt>
    <dgm:pt modelId="{2F981070-2232-453D-AF72-13AAF0A5306E}">
      <dgm:prSet/>
      <dgm:spPr/>
      <dgm:t>
        <a:bodyPr/>
        <a:lstStyle/>
        <a:p>
          <a:endParaRPr lang="en-GB"/>
        </a:p>
      </dgm:t>
    </dgm:pt>
    <dgm:pt modelId="{163F4E91-EE68-41A8-A2DE-62C5C1F40337}" type="parTrans" cxnId="{C264A556-56F3-4098-B623-27D9DA40626C}">
      <dgm:prSet/>
      <dgm:spPr/>
      <dgm:t>
        <a:bodyPr/>
        <a:lstStyle/>
        <a:p>
          <a:endParaRPr lang="en-GB"/>
        </a:p>
      </dgm:t>
    </dgm:pt>
    <dgm:pt modelId="{78BED0D7-698C-4DFC-8DF1-87F9E29F2FB9}" type="sibTrans" cxnId="{C264A556-56F3-4098-B623-27D9DA40626C}">
      <dgm:prSet/>
      <dgm:spPr/>
      <dgm:t>
        <a:bodyPr/>
        <a:lstStyle/>
        <a:p>
          <a:endParaRPr lang="en-GB"/>
        </a:p>
      </dgm:t>
    </dgm:pt>
    <dgm:pt modelId="{50AF45CC-DE6F-4447-AA86-646806C7BAD9}" type="pres">
      <dgm:prSet presAssocID="{4FDB60F8-9D25-4830-805C-64E9FAF9FEFE}" presName="Name0" presStyleCnt="0">
        <dgm:presLayoutVars>
          <dgm:chMax val="1"/>
          <dgm:dir/>
          <dgm:animLvl val="ctr"/>
          <dgm:resizeHandles val="exact"/>
        </dgm:presLayoutVars>
      </dgm:prSet>
      <dgm:spPr/>
    </dgm:pt>
    <dgm:pt modelId="{46A6D0CF-F8D1-4C03-9273-194225924F99}" type="pres">
      <dgm:prSet presAssocID="{EE22823C-E175-4DBB-BC55-14301A2AFFB1}" presName="centerShape" presStyleLbl="node0" presStyleIdx="0" presStyleCnt="1" custLinFactNeighborY="1103"/>
      <dgm:spPr>
        <a:prstGeom prst="ellipse">
          <a:avLst/>
        </a:prstGeom>
      </dgm:spPr>
    </dgm:pt>
    <dgm:pt modelId="{4E96853E-A7A1-4BBD-8B74-47DDBB5C2D81}" type="pres">
      <dgm:prSet presAssocID="{97C71D02-4FD3-4D34-8A28-D1E342792882}" presName="parTrans" presStyleLbl="sibTrans2D1" presStyleIdx="0" presStyleCnt="7" custScaleX="71121" custLinFactNeighborX="-25793" custLinFactNeighborY="9679"/>
      <dgm:spPr>
        <a:prstGeom prst="rightArrow">
          <a:avLst>
            <a:gd name="adj1" fmla="val 60000"/>
            <a:gd name="adj2" fmla="val 50000"/>
          </a:avLst>
        </a:prstGeom>
      </dgm:spPr>
    </dgm:pt>
    <dgm:pt modelId="{39EA7A7D-0C91-4AD1-8443-299677F231C7}" type="pres">
      <dgm:prSet presAssocID="{97C71D02-4FD3-4D34-8A28-D1E342792882}" presName="connectorText" presStyleLbl="sibTrans2D1" presStyleIdx="0" presStyleCnt="7"/>
      <dgm:spPr/>
    </dgm:pt>
    <dgm:pt modelId="{B672F7CC-4C0D-4734-B022-681698CA5E84}" type="pres">
      <dgm:prSet presAssocID="{16CA95F1-F032-4882-A4AE-6684858AB97B}" presName="node" presStyleLbl="node1" presStyleIdx="0" presStyleCnt="7" custRadScaleRad="122456" custRadScaleInc="226494">
        <dgm:presLayoutVars>
          <dgm:bulletEnabled val="1"/>
        </dgm:presLayoutVars>
      </dgm:prSet>
      <dgm:spPr>
        <a:prstGeom prst="ellipse">
          <a:avLst/>
        </a:prstGeom>
      </dgm:spPr>
    </dgm:pt>
    <dgm:pt modelId="{AB877961-382A-49D0-B3EF-05F4EAA3090A}" type="pres">
      <dgm:prSet presAssocID="{8DA36A11-B83B-41C1-9AD9-F41E1D9B190D}" presName="parTrans" presStyleLbl="sibTrans2D1" presStyleIdx="1" presStyleCnt="7" custScaleX="179784" custLinFactNeighborX="7595" custLinFactNeighborY="-6572"/>
      <dgm:spPr>
        <a:prstGeom prst="rightArrow">
          <a:avLst>
            <a:gd name="adj1" fmla="val 60000"/>
            <a:gd name="adj2" fmla="val 50000"/>
          </a:avLst>
        </a:prstGeom>
      </dgm:spPr>
    </dgm:pt>
    <dgm:pt modelId="{0845BEC9-FB09-4EC3-B021-EE4E3C434106}" type="pres">
      <dgm:prSet presAssocID="{8DA36A11-B83B-41C1-9AD9-F41E1D9B190D}" presName="connectorText" presStyleLbl="sibTrans2D1" presStyleIdx="1" presStyleCnt="7"/>
      <dgm:spPr/>
    </dgm:pt>
    <dgm:pt modelId="{A11E352C-BD7D-40D5-B9B0-8F3540852C53}" type="pres">
      <dgm:prSet presAssocID="{0D5AD3A8-7AFA-47F5-A6C6-7DEC260FE0B6}" presName="node" presStyleLbl="node1" presStyleIdx="1" presStyleCnt="7" custRadScaleRad="95589" custRadScaleInc="-174081">
        <dgm:presLayoutVars>
          <dgm:bulletEnabled val="1"/>
        </dgm:presLayoutVars>
      </dgm:prSet>
      <dgm:spPr>
        <a:prstGeom prst="ellipse">
          <a:avLst/>
        </a:prstGeom>
      </dgm:spPr>
    </dgm:pt>
    <dgm:pt modelId="{2FC92FCA-DF84-4B3E-BB81-1C7E196DC1A0}" type="pres">
      <dgm:prSet presAssocID="{2DD87FB2-FE44-4E6F-B256-BF0BBD6A432E}" presName="parTrans" presStyleLbl="sibTrans2D1" presStyleIdx="2" presStyleCnt="7"/>
      <dgm:spPr>
        <a:prstGeom prst="rightArrow">
          <a:avLst>
            <a:gd name="adj1" fmla="val 60000"/>
            <a:gd name="adj2" fmla="val 50000"/>
          </a:avLst>
        </a:prstGeom>
      </dgm:spPr>
    </dgm:pt>
    <dgm:pt modelId="{FC2571CF-6761-46A6-A30C-C833D15B9E6C}" type="pres">
      <dgm:prSet presAssocID="{2DD87FB2-FE44-4E6F-B256-BF0BBD6A432E}" presName="connectorText" presStyleLbl="sibTrans2D1" presStyleIdx="2" presStyleCnt="7"/>
      <dgm:spPr/>
    </dgm:pt>
    <dgm:pt modelId="{B89E9AE5-BCE2-4354-A898-034C086B278A}" type="pres">
      <dgm:prSet presAssocID="{B9D49104-B232-4AD4-9100-34D39A197992}" presName="node" presStyleLbl="node1" presStyleIdx="2" presStyleCnt="7">
        <dgm:presLayoutVars>
          <dgm:bulletEnabled val="1"/>
        </dgm:presLayoutVars>
      </dgm:prSet>
      <dgm:spPr>
        <a:prstGeom prst="ellipse">
          <a:avLst/>
        </a:prstGeom>
      </dgm:spPr>
    </dgm:pt>
    <dgm:pt modelId="{2966B669-AB34-4193-BB84-2F0821C6B0C5}" type="pres">
      <dgm:prSet presAssocID="{432151A3-54C2-4737-9B96-17E25E15CFA4}" presName="parTrans" presStyleLbl="sibTrans2D1" presStyleIdx="3" presStyleCnt="7"/>
      <dgm:spPr>
        <a:prstGeom prst="rightArrow">
          <a:avLst>
            <a:gd name="adj1" fmla="val 60000"/>
            <a:gd name="adj2" fmla="val 50000"/>
          </a:avLst>
        </a:prstGeom>
      </dgm:spPr>
    </dgm:pt>
    <dgm:pt modelId="{14699779-6755-4A50-B116-10DC76A69E19}" type="pres">
      <dgm:prSet presAssocID="{432151A3-54C2-4737-9B96-17E25E15CFA4}" presName="connectorText" presStyleLbl="sibTrans2D1" presStyleIdx="3" presStyleCnt="7"/>
      <dgm:spPr/>
    </dgm:pt>
    <dgm:pt modelId="{12E4D2D6-8F5B-44C1-A6E7-F4683C3FCCB0}" type="pres">
      <dgm:prSet presAssocID="{4D836C07-06CE-4B91-ACCC-D858DB46B956}" presName="node" presStyleLbl="node1" presStyleIdx="3" presStyleCnt="7" custRadScaleRad="101174" custRadScaleInc="-2057">
        <dgm:presLayoutVars>
          <dgm:bulletEnabled val="1"/>
        </dgm:presLayoutVars>
      </dgm:prSet>
      <dgm:spPr>
        <a:prstGeom prst="ellipse">
          <a:avLst/>
        </a:prstGeom>
      </dgm:spPr>
    </dgm:pt>
    <dgm:pt modelId="{7D2EB930-DC64-45CD-875F-36BBE84FA7FB}" type="pres">
      <dgm:prSet presAssocID="{1119108B-A365-4EBE-AF8E-192477A4C4BE}" presName="parTrans" presStyleLbl="sibTrans2D1" presStyleIdx="4" presStyleCnt="7"/>
      <dgm:spPr>
        <a:prstGeom prst="rightArrow">
          <a:avLst>
            <a:gd name="adj1" fmla="val 60000"/>
            <a:gd name="adj2" fmla="val 50000"/>
          </a:avLst>
        </a:prstGeom>
      </dgm:spPr>
    </dgm:pt>
    <dgm:pt modelId="{0AF52D6C-860A-4FDF-8B93-8667BC5B8A2E}" type="pres">
      <dgm:prSet presAssocID="{1119108B-A365-4EBE-AF8E-192477A4C4BE}" presName="connectorText" presStyleLbl="sibTrans2D1" presStyleIdx="4" presStyleCnt="7"/>
      <dgm:spPr/>
    </dgm:pt>
    <dgm:pt modelId="{2DFDE408-C327-41D1-88CF-D06119FB582C}" type="pres">
      <dgm:prSet presAssocID="{2F977FCB-BC13-45A9-9115-1E215EF4F614}" presName="node" presStyleLbl="node1" presStyleIdx="4" presStyleCnt="7">
        <dgm:presLayoutVars>
          <dgm:bulletEnabled val="1"/>
        </dgm:presLayoutVars>
      </dgm:prSet>
      <dgm:spPr>
        <a:prstGeom prst="ellipse">
          <a:avLst/>
        </a:prstGeom>
      </dgm:spPr>
    </dgm:pt>
    <dgm:pt modelId="{F957F599-C9B0-453B-880A-52B423E104FE}" type="pres">
      <dgm:prSet presAssocID="{6B742934-C2D1-4A53-9F48-3BB0263E83DE}" presName="parTrans" presStyleLbl="sibTrans2D1" presStyleIdx="5" presStyleCnt="7"/>
      <dgm:spPr>
        <a:prstGeom prst="rightArrow">
          <a:avLst>
            <a:gd name="adj1" fmla="val 60000"/>
            <a:gd name="adj2" fmla="val 50000"/>
          </a:avLst>
        </a:prstGeom>
      </dgm:spPr>
    </dgm:pt>
    <dgm:pt modelId="{DB4D6013-D611-4430-96AE-BDFC1EBD28CF}" type="pres">
      <dgm:prSet presAssocID="{6B742934-C2D1-4A53-9F48-3BB0263E83DE}" presName="connectorText" presStyleLbl="sibTrans2D1" presStyleIdx="5" presStyleCnt="7"/>
      <dgm:spPr/>
    </dgm:pt>
    <dgm:pt modelId="{68797BCD-70DA-4219-A105-29101475360B}" type="pres">
      <dgm:prSet presAssocID="{EB5687D1-A4BB-47F7-8458-55D3B5422779}" presName="node" presStyleLbl="node1" presStyleIdx="5" presStyleCnt="7" custRadScaleRad="113131" custRadScaleInc="191662">
        <dgm:presLayoutVars>
          <dgm:bulletEnabled val="1"/>
        </dgm:presLayoutVars>
      </dgm:prSet>
      <dgm:spPr>
        <a:prstGeom prst="ellipse">
          <a:avLst/>
        </a:prstGeom>
      </dgm:spPr>
    </dgm:pt>
    <dgm:pt modelId="{78B6529D-38D0-41AC-AA23-9593C2C53FF8}" type="pres">
      <dgm:prSet presAssocID="{2D7D510B-B861-4A6C-8F9B-5AFB0F410C72}" presName="parTrans" presStyleLbl="sibTrans2D1" presStyleIdx="6" presStyleCnt="7"/>
      <dgm:spPr>
        <a:prstGeom prst="rightArrow">
          <a:avLst>
            <a:gd name="adj1" fmla="val 60000"/>
            <a:gd name="adj2" fmla="val 50000"/>
          </a:avLst>
        </a:prstGeom>
      </dgm:spPr>
    </dgm:pt>
    <dgm:pt modelId="{99DED69D-2378-45B7-8611-990670677029}" type="pres">
      <dgm:prSet presAssocID="{2D7D510B-B861-4A6C-8F9B-5AFB0F410C72}" presName="connectorText" presStyleLbl="sibTrans2D1" presStyleIdx="6" presStyleCnt="7"/>
      <dgm:spPr/>
    </dgm:pt>
    <dgm:pt modelId="{3F8ADFF3-0B6C-4311-AC81-33DA230238A0}" type="pres">
      <dgm:prSet presAssocID="{18E3A94F-FEF5-495A-8C62-4688263A2437}" presName="node" presStyleLbl="node1" presStyleIdx="6" presStyleCnt="7" custRadScaleRad="100109" custRadScaleInc="-204584">
        <dgm:presLayoutVars>
          <dgm:bulletEnabled val="1"/>
        </dgm:presLayoutVars>
      </dgm:prSet>
      <dgm:spPr>
        <a:prstGeom prst="ellipse">
          <a:avLst/>
        </a:prstGeom>
      </dgm:spPr>
    </dgm:pt>
  </dgm:ptLst>
  <dgm:cxnLst>
    <dgm:cxn modelId="{4737C702-B8C4-496F-B915-2DA2AC6C1198}" type="presOf" srcId="{EB5687D1-A4BB-47F7-8458-55D3B5422779}" destId="{68797BCD-70DA-4219-A105-29101475360B}" srcOrd="0" destOrd="0" presId="urn:microsoft.com/office/officeart/2005/8/layout/radial5"/>
    <dgm:cxn modelId="{977A660B-0ADD-4049-89F2-4D423A3BB415}" srcId="{EE22823C-E175-4DBB-BC55-14301A2AFFB1}" destId="{2F977FCB-BC13-45A9-9115-1E215EF4F614}" srcOrd="4" destOrd="0" parTransId="{1119108B-A365-4EBE-AF8E-192477A4C4BE}" sibTransId="{3183D20B-5F33-4374-8EB6-A8243B7DE942}"/>
    <dgm:cxn modelId="{55897017-54B7-49A9-8E85-A3655C771A8B}" type="presOf" srcId="{8DA36A11-B83B-41C1-9AD9-F41E1D9B190D}" destId="{0845BEC9-FB09-4EC3-B021-EE4E3C434106}" srcOrd="1" destOrd="0" presId="urn:microsoft.com/office/officeart/2005/8/layout/radial5"/>
    <dgm:cxn modelId="{1F9E2620-2663-4611-AB98-80D4DD3E40B9}" type="presOf" srcId="{16CA95F1-F032-4882-A4AE-6684858AB97B}" destId="{B672F7CC-4C0D-4734-B022-681698CA5E84}" srcOrd="0" destOrd="0" presId="urn:microsoft.com/office/officeart/2005/8/layout/radial5"/>
    <dgm:cxn modelId="{D623AC2C-540B-41CF-8E62-BA6B05A497BB}" type="presOf" srcId="{6B742934-C2D1-4A53-9F48-3BB0263E83DE}" destId="{DB4D6013-D611-4430-96AE-BDFC1EBD28CF}" srcOrd="1" destOrd="0" presId="urn:microsoft.com/office/officeart/2005/8/layout/radial5"/>
    <dgm:cxn modelId="{03E50435-7690-4AB2-A1B8-0AC387668BF9}" type="presOf" srcId="{4D836C07-06CE-4B91-ACCC-D858DB46B956}" destId="{12E4D2D6-8F5B-44C1-A6E7-F4683C3FCCB0}" srcOrd="0" destOrd="0" presId="urn:microsoft.com/office/officeart/2005/8/layout/radial5"/>
    <dgm:cxn modelId="{BD65283D-1EB2-452D-B9B9-38F2254D132C}" type="presOf" srcId="{18E3A94F-FEF5-495A-8C62-4688263A2437}" destId="{3F8ADFF3-0B6C-4311-AC81-33DA230238A0}" srcOrd="0" destOrd="0" presId="urn:microsoft.com/office/officeart/2005/8/layout/radial5"/>
    <dgm:cxn modelId="{DB115B61-9834-4BB5-850A-C24166A66C65}" srcId="{EE22823C-E175-4DBB-BC55-14301A2AFFB1}" destId="{0D5AD3A8-7AFA-47F5-A6C6-7DEC260FE0B6}" srcOrd="1" destOrd="0" parTransId="{8DA36A11-B83B-41C1-9AD9-F41E1D9B190D}" sibTransId="{079E73DB-E8A5-41BA-B8C1-1F787912B0B1}"/>
    <dgm:cxn modelId="{EDC5F642-9989-4455-9FBA-0A4F838503ED}" type="presOf" srcId="{2D7D510B-B861-4A6C-8F9B-5AFB0F410C72}" destId="{99DED69D-2378-45B7-8611-990670677029}" srcOrd="1" destOrd="0" presId="urn:microsoft.com/office/officeart/2005/8/layout/radial5"/>
    <dgm:cxn modelId="{77FB7F4C-5C17-47F5-984C-A619D0E431B6}" type="presOf" srcId="{B9D49104-B232-4AD4-9100-34D39A197992}" destId="{B89E9AE5-BCE2-4354-A898-034C086B278A}" srcOrd="0" destOrd="0" presId="urn:microsoft.com/office/officeart/2005/8/layout/radial5"/>
    <dgm:cxn modelId="{859FFC6C-DD21-4798-B152-7F137C690C40}" type="presOf" srcId="{0D5AD3A8-7AFA-47F5-A6C6-7DEC260FE0B6}" destId="{A11E352C-BD7D-40D5-B9B0-8F3540852C53}" srcOrd="0" destOrd="0" presId="urn:microsoft.com/office/officeart/2005/8/layout/radial5"/>
    <dgm:cxn modelId="{6C3F686E-A5B0-4927-897F-39E43E71FED9}" type="presOf" srcId="{8DA36A11-B83B-41C1-9AD9-F41E1D9B190D}" destId="{AB877961-382A-49D0-B3EF-05F4EAA3090A}" srcOrd="0" destOrd="0" presId="urn:microsoft.com/office/officeart/2005/8/layout/radial5"/>
    <dgm:cxn modelId="{0613244F-5AEB-4D05-82C1-0809BE615528}" srcId="{EE22823C-E175-4DBB-BC55-14301A2AFFB1}" destId="{EB5687D1-A4BB-47F7-8458-55D3B5422779}" srcOrd="5" destOrd="0" parTransId="{6B742934-C2D1-4A53-9F48-3BB0263E83DE}" sibTransId="{5E1D3BDE-F3D3-4528-B256-62B9344F3D98}"/>
    <dgm:cxn modelId="{E875296F-E001-4320-A947-BC2BEBE5B315}" type="presOf" srcId="{4FDB60F8-9D25-4830-805C-64E9FAF9FEFE}" destId="{50AF45CC-DE6F-4447-AA86-646806C7BAD9}" srcOrd="0" destOrd="0" presId="urn:microsoft.com/office/officeart/2005/8/layout/radial5"/>
    <dgm:cxn modelId="{C264A556-56F3-4098-B623-27D9DA40626C}" srcId="{4FDB60F8-9D25-4830-805C-64E9FAF9FEFE}" destId="{2F981070-2232-453D-AF72-13AAF0A5306E}" srcOrd="3" destOrd="0" parTransId="{163F4E91-EE68-41A8-A2DE-62C5C1F40337}" sibTransId="{78BED0D7-698C-4DFC-8DF1-87F9E29F2FB9}"/>
    <dgm:cxn modelId="{AD3DFA57-2EAF-4668-812A-2672637198DA}" type="presOf" srcId="{EE22823C-E175-4DBB-BC55-14301A2AFFB1}" destId="{46A6D0CF-F8D1-4C03-9273-194225924F99}" srcOrd="0" destOrd="0" presId="urn:microsoft.com/office/officeart/2005/8/layout/radial5"/>
    <dgm:cxn modelId="{86F0FE57-5AC1-46C6-9F47-7DFF21312B4C}" type="presOf" srcId="{1119108B-A365-4EBE-AF8E-192477A4C4BE}" destId="{0AF52D6C-860A-4FDF-8B93-8667BC5B8A2E}" srcOrd="1" destOrd="0" presId="urn:microsoft.com/office/officeart/2005/8/layout/radial5"/>
    <dgm:cxn modelId="{EC0E567F-43D7-4533-B7D6-D0D4731FF678}" srcId="{EE22823C-E175-4DBB-BC55-14301A2AFFB1}" destId="{18E3A94F-FEF5-495A-8C62-4688263A2437}" srcOrd="6" destOrd="0" parTransId="{2D7D510B-B861-4A6C-8F9B-5AFB0F410C72}" sibTransId="{55FAB526-8D74-4EE4-B5A8-33626B039D7A}"/>
    <dgm:cxn modelId="{24831E81-BC06-4A59-A7AF-25338C96D91D}" srcId="{4FDB60F8-9D25-4830-805C-64E9FAF9FEFE}" destId="{0B86B4D4-3A37-4C8A-BEEA-6842A18E04B5}" srcOrd="2" destOrd="0" parTransId="{AC329B70-066B-4320-9112-85DE00323209}" sibTransId="{463DE39D-AFCD-46B9-ADBA-2FFAF7845065}"/>
    <dgm:cxn modelId="{0AD9D784-3C7B-46EC-8262-7FB95906617C}" type="presOf" srcId="{2DD87FB2-FE44-4E6F-B256-BF0BBD6A432E}" destId="{FC2571CF-6761-46A6-A30C-C833D15B9E6C}" srcOrd="1" destOrd="0" presId="urn:microsoft.com/office/officeart/2005/8/layout/radial5"/>
    <dgm:cxn modelId="{715E8889-979C-4B31-B437-EB3EC34C6D28}" type="presOf" srcId="{6B742934-C2D1-4A53-9F48-3BB0263E83DE}" destId="{F957F599-C9B0-453B-880A-52B423E104FE}" srcOrd="0" destOrd="0" presId="urn:microsoft.com/office/officeart/2005/8/layout/radial5"/>
    <dgm:cxn modelId="{9688329F-B69D-437F-9966-000BF6119FF3}" type="presOf" srcId="{97C71D02-4FD3-4D34-8A28-D1E342792882}" destId="{4E96853E-A7A1-4BBD-8B74-47DDBB5C2D81}" srcOrd="0" destOrd="0" presId="urn:microsoft.com/office/officeart/2005/8/layout/radial5"/>
    <dgm:cxn modelId="{8EB1DAA3-4592-48C7-BD8D-8A259BF95A80}" type="presOf" srcId="{1119108B-A365-4EBE-AF8E-192477A4C4BE}" destId="{7D2EB930-DC64-45CD-875F-36BBE84FA7FB}" srcOrd="0" destOrd="0" presId="urn:microsoft.com/office/officeart/2005/8/layout/radial5"/>
    <dgm:cxn modelId="{6D49DFA4-53B4-48B2-B84A-27CE070E1424}" type="presOf" srcId="{2DD87FB2-FE44-4E6F-B256-BF0BBD6A432E}" destId="{2FC92FCA-DF84-4B3E-BB81-1C7E196DC1A0}" srcOrd="0" destOrd="0" presId="urn:microsoft.com/office/officeart/2005/8/layout/radial5"/>
    <dgm:cxn modelId="{A4A96EA6-DDDC-41AA-81DA-D3998DDC78B1}" srcId="{EE22823C-E175-4DBB-BC55-14301A2AFFB1}" destId="{4D836C07-06CE-4B91-ACCC-D858DB46B956}" srcOrd="3" destOrd="0" parTransId="{432151A3-54C2-4737-9B96-17E25E15CFA4}" sibTransId="{C3B67B51-213B-4205-9943-94E0A54FAC1B}"/>
    <dgm:cxn modelId="{048E73A6-C497-4327-BC49-9FFEDAA84110}" type="presOf" srcId="{432151A3-54C2-4737-9B96-17E25E15CFA4}" destId="{14699779-6755-4A50-B116-10DC76A69E19}" srcOrd="1" destOrd="0" presId="urn:microsoft.com/office/officeart/2005/8/layout/radial5"/>
    <dgm:cxn modelId="{B137D3AA-3707-441E-A4BA-197B54C55115}" type="presOf" srcId="{2F977FCB-BC13-45A9-9115-1E215EF4F614}" destId="{2DFDE408-C327-41D1-88CF-D06119FB582C}" srcOrd="0" destOrd="0" presId="urn:microsoft.com/office/officeart/2005/8/layout/radial5"/>
    <dgm:cxn modelId="{2D98ADAB-5C6E-4C48-A2F2-15213C78010F}" srcId="{4FDB60F8-9D25-4830-805C-64E9FAF9FEFE}" destId="{EE22823C-E175-4DBB-BC55-14301A2AFFB1}" srcOrd="0" destOrd="0" parTransId="{390A644B-CB84-4A24-8B32-A671EA47F4C0}" sibTransId="{0612E620-6A73-408A-A5F8-377E999321B7}"/>
    <dgm:cxn modelId="{236D07B4-3D28-4AB0-8F1D-F152212AFC51}" srcId="{4FDB60F8-9D25-4830-805C-64E9FAF9FEFE}" destId="{20992C19-DA02-4578-B746-143C13AC3920}" srcOrd="1" destOrd="0" parTransId="{32420973-D45B-4120-9C3D-903925028E19}" sibTransId="{6E143E0B-8CFF-43DA-AB99-9FC342996F42}"/>
    <dgm:cxn modelId="{F1F3FDC6-5344-4522-A8CB-22657013007E}" type="presOf" srcId="{432151A3-54C2-4737-9B96-17E25E15CFA4}" destId="{2966B669-AB34-4193-BB84-2F0821C6B0C5}" srcOrd="0" destOrd="0" presId="urn:microsoft.com/office/officeart/2005/8/layout/radial5"/>
    <dgm:cxn modelId="{30C8FACC-1CF0-4FF5-A609-A3E4FA604970}" srcId="{EE22823C-E175-4DBB-BC55-14301A2AFFB1}" destId="{16CA95F1-F032-4882-A4AE-6684858AB97B}" srcOrd="0" destOrd="0" parTransId="{97C71D02-4FD3-4D34-8A28-D1E342792882}" sibTransId="{2381536D-F909-4465-B530-44FB6D64A445}"/>
    <dgm:cxn modelId="{C7189DD3-DCC0-4B61-A2F7-00CBDA70E836}" type="presOf" srcId="{2D7D510B-B861-4A6C-8F9B-5AFB0F410C72}" destId="{78B6529D-38D0-41AC-AA23-9593C2C53FF8}" srcOrd="0" destOrd="0" presId="urn:microsoft.com/office/officeart/2005/8/layout/radial5"/>
    <dgm:cxn modelId="{F82DAFE5-F950-4949-B0D0-4CE80285208D}" srcId="{EE22823C-E175-4DBB-BC55-14301A2AFFB1}" destId="{B9D49104-B232-4AD4-9100-34D39A197992}" srcOrd="2" destOrd="0" parTransId="{2DD87FB2-FE44-4E6F-B256-BF0BBD6A432E}" sibTransId="{F777C285-7CAB-4361-A155-0AA8F8490E9D}"/>
    <dgm:cxn modelId="{E0A71AE8-FA64-4A0C-B68A-E035A7726F26}" type="presOf" srcId="{97C71D02-4FD3-4D34-8A28-D1E342792882}" destId="{39EA7A7D-0C91-4AD1-8443-299677F231C7}" srcOrd="1" destOrd="0" presId="urn:microsoft.com/office/officeart/2005/8/layout/radial5"/>
    <dgm:cxn modelId="{872A859E-ECCF-4DF4-BF7A-CB25B7B229B4}" type="presParOf" srcId="{50AF45CC-DE6F-4447-AA86-646806C7BAD9}" destId="{46A6D0CF-F8D1-4C03-9273-194225924F99}" srcOrd="0" destOrd="0" presId="urn:microsoft.com/office/officeart/2005/8/layout/radial5"/>
    <dgm:cxn modelId="{7B6C3524-B941-4177-836E-81657C3A3029}" type="presParOf" srcId="{50AF45CC-DE6F-4447-AA86-646806C7BAD9}" destId="{4E96853E-A7A1-4BBD-8B74-47DDBB5C2D81}" srcOrd="1" destOrd="0" presId="urn:microsoft.com/office/officeart/2005/8/layout/radial5"/>
    <dgm:cxn modelId="{AEA6F3BD-F7EF-4F5B-B863-DB0A84781131}" type="presParOf" srcId="{4E96853E-A7A1-4BBD-8B74-47DDBB5C2D81}" destId="{39EA7A7D-0C91-4AD1-8443-299677F231C7}" srcOrd="0" destOrd="0" presId="urn:microsoft.com/office/officeart/2005/8/layout/radial5"/>
    <dgm:cxn modelId="{308739F1-3718-4AC3-8DF6-37B4F6FD2A96}" type="presParOf" srcId="{50AF45CC-DE6F-4447-AA86-646806C7BAD9}" destId="{B672F7CC-4C0D-4734-B022-681698CA5E84}" srcOrd="2" destOrd="0" presId="urn:microsoft.com/office/officeart/2005/8/layout/radial5"/>
    <dgm:cxn modelId="{C6049C90-FBDF-459F-AA2A-1D29FE170550}" type="presParOf" srcId="{50AF45CC-DE6F-4447-AA86-646806C7BAD9}" destId="{AB877961-382A-49D0-B3EF-05F4EAA3090A}" srcOrd="3" destOrd="0" presId="urn:microsoft.com/office/officeart/2005/8/layout/radial5"/>
    <dgm:cxn modelId="{D01997E1-AABA-4747-AF9A-874A5F01153A}" type="presParOf" srcId="{AB877961-382A-49D0-B3EF-05F4EAA3090A}" destId="{0845BEC9-FB09-4EC3-B021-EE4E3C434106}" srcOrd="0" destOrd="0" presId="urn:microsoft.com/office/officeart/2005/8/layout/radial5"/>
    <dgm:cxn modelId="{827EF636-F9FA-48B7-A9E8-17A81DB3D2A1}" type="presParOf" srcId="{50AF45CC-DE6F-4447-AA86-646806C7BAD9}" destId="{A11E352C-BD7D-40D5-B9B0-8F3540852C53}" srcOrd="4" destOrd="0" presId="urn:microsoft.com/office/officeart/2005/8/layout/radial5"/>
    <dgm:cxn modelId="{2BFB4284-EEBF-47A3-A739-F3DF848C1B43}" type="presParOf" srcId="{50AF45CC-DE6F-4447-AA86-646806C7BAD9}" destId="{2FC92FCA-DF84-4B3E-BB81-1C7E196DC1A0}" srcOrd="5" destOrd="0" presId="urn:microsoft.com/office/officeart/2005/8/layout/radial5"/>
    <dgm:cxn modelId="{4E13C6C8-54BE-4781-9368-E8F684840101}" type="presParOf" srcId="{2FC92FCA-DF84-4B3E-BB81-1C7E196DC1A0}" destId="{FC2571CF-6761-46A6-A30C-C833D15B9E6C}" srcOrd="0" destOrd="0" presId="urn:microsoft.com/office/officeart/2005/8/layout/radial5"/>
    <dgm:cxn modelId="{56B2070E-1173-4CF9-8E57-2746968154E0}" type="presParOf" srcId="{50AF45CC-DE6F-4447-AA86-646806C7BAD9}" destId="{B89E9AE5-BCE2-4354-A898-034C086B278A}" srcOrd="6" destOrd="0" presId="urn:microsoft.com/office/officeart/2005/8/layout/radial5"/>
    <dgm:cxn modelId="{CE33DABB-9263-4400-9CE3-24E1A33C21F6}" type="presParOf" srcId="{50AF45CC-DE6F-4447-AA86-646806C7BAD9}" destId="{2966B669-AB34-4193-BB84-2F0821C6B0C5}" srcOrd="7" destOrd="0" presId="urn:microsoft.com/office/officeart/2005/8/layout/radial5"/>
    <dgm:cxn modelId="{07CFAA33-FF65-495D-A26F-173B6E13D01D}" type="presParOf" srcId="{2966B669-AB34-4193-BB84-2F0821C6B0C5}" destId="{14699779-6755-4A50-B116-10DC76A69E19}" srcOrd="0" destOrd="0" presId="urn:microsoft.com/office/officeart/2005/8/layout/radial5"/>
    <dgm:cxn modelId="{01037AB5-08F5-48FD-92ED-1A7F480EA9F2}" type="presParOf" srcId="{50AF45CC-DE6F-4447-AA86-646806C7BAD9}" destId="{12E4D2D6-8F5B-44C1-A6E7-F4683C3FCCB0}" srcOrd="8" destOrd="0" presId="urn:microsoft.com/office/officeart/2005/8/layout/radial5"/>
    <dgm:cxn modelId="{37E2190F-36C6-4068-B2D2-3464452D997C}" type="presParOf" srcId="{50AF45CC-DE6F-4447-AA86-646806C7BAD9}" destId="{7D2EB930-DC64-45CD-875F-36BBE84FA7FB}" srcOrd="9" destOrd="0" presId="urn:microsoft.com/office/officeart/2005/8/layout/radial5"/>
    <dgm:cxn modelId="{396D075F-9B0C-462D-8249-25C934CB619B}" type="presParOf" srcId="{7D2EB930-DC64-45CD-875F-36BBE84FA7FB}" destId="{0AF52D6C-860A-4FDF-8B93-8667BC5B8A2E}" srcOrd="0" destOrd="0" presId="urn:microsoft.com/office/officeart/2005/8/layout/radial5"/>
    <dgm:cxn modelId="{F27145DF-AFB0-4DF5-B62C-D23B9F39821E}" type="presParOf" srcId="{50AF45CC-DE6F-4447-AA86-646806C7BAD9}" destId="{2DFDE408-C327-41D1-88CF-D06119FB582C}" srcOrd="10" destOrd="0" presId="urn:microsoft.com/office/officeart/2005/8/layout/radial5"/>
    <dgm:cxn modelId="{30392CD0-98E4-426E-983E-839E02957D9A}" type="presParOf" srcId="{50AF45CC-DE6F-4447-AA86-646806C7BAD9}" destId="{F957F599-C9B0-453B-880A-52B423E104FE}" srcOrd="11" destOrd="0" presId="urn:microsoft.com/office/officeart/2005/8/layout/radial5"/>
    <dgm:cxn modelId="{77BE0A97-BCE2-44AD-A56A-A8BDAE7C9489}" type="presParOf" srcId="{F957F599-C9B0-453B-880A-52B423E104FE}" destId="{DB4D6013-D611-4430-96AE-BDFC1EBD28CF}" srcOrd="0" destOrd="0" presId="urn:microsoft.com/office/officeart/2005/8/layout/radial5"/>
    <dgm:cxn modelId="{5EE53A9E-FF78-4DC8-9758-38CE03DC20F0}" type="presParOf" srcId="{50AF45CC-DE6F-4447-AA86-646806C7BAD9}" destId="{68797BCD-70DA-4219-A105-29101475360B}" srcOrd="12" destOrd="0" presId="urn:microsoft.com/office/officeart/2005/8/layout/radial5"/>
    <dgm:cxn modelId="{EBFED006-6C46-4BB6-B83E-CC394820EDFA}" type="presParOf" srcId="{50AF45CC-DE6F-4447-AA86-646806C7BAD9}" destId="{78B6529D-38D0-41AC-AA23-9593C2C53FF8}" srcOrd="13" destOrd="0" presId="urn:microsoft.com/office/officeart/2005/8/layout/radial5"/>
    <dgm:cxn modelId="{142F5825-8BF0-45B8-A586-12A138BCC63A}" type="presParOf" srcId="{78B6529D-38D0-41AC-AA23-9593C2C53FF8}" destId="{99DED69D-2378-45B7-8611-990670677029}" srcOrd="0" destOrd="0" presId="urn:microsoft.com/office/officeart/2005/8/layout/radial5"/>
    <dgm:cxn modelId="{E6314DE8-9696-4B7A-86C9-37EF7F2D7D33}" type="presParOf" srcId="{50AF45CC-DE6F-4447-AA86-646806C7BAD9}" destId="{3F8ADFF3-0B6C-4311-AC81-33DA230238A0}" srcOrd="14"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866A7-8D5D-461B-85E1-B2AEA1083111}">
      <dsp:nvSpPr>
        <dsp:cNvPr id="0" name=""/>
        <dsp:cNvSpPr/>
      </dsp:nvSpPr>
      <dsp:spPr>
        <a:xfrm>
          <a:off x="212335" y="469890"/>
          <a:ext cx="1335915" cy="1335915"/>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D3068B-9A5C-4B52-9497-78A3B6A3BE91}">
      <dsp:nvSpPr>
        <dsp:cNvPr id="0" name=""/>
        <dsp:cNvSpPr/>
      </dsp:nvSpPr>
      <dsp:spPr>
        <a:xfrm>
          <a:off x="492877" y="750432"/>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5750FBB-E9B7-47D9-BED0-12A5E6D19DCD}">
      <dsp:nvSpPr>
        <dsp:cNvPr id="0" name=""/>
        <dsp:cNvSpPr/>
      </dsp:nvSpPr>
      <dsp:spPr>
        <a:xfrm>
          <a:off x="1834517"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en-US" sz="2300" kern="1200" dirty="0">
              <a:effectLst/>
              <a:latin typeface="Calibri" panose="020F0502020204030204" pitchFamily="34" charset="0"/>
              <a:ea typeface="Calibri" panose="020F0502020204030204" pitchFamily="34" charset="0"/>
              <a:cs typeface="Times New Roman" panose="02020603050405020304" pitchFamily="18" charset="0"/>
            </a:rPr>
            <a:t>Reduce tensions and real or perceived inequalities and contribute to improving social cohesion </a:t>
          </a:r>
          <a:endParaRPr lang="fr-FR" sz="2300" kern="1200" dirty="0"/>
        </a:p>
      </dsp:txBody>
      <dsp:txXfrm>
        <a:off x="1834517" y="469890"/>
        <a:ext cx="3148942" cy="1335915"/>
      </dsp:txXfrm>
    </dsp:sp>
    <dsp:sp modelId="{BFC1AE3A-C761-4033-BB4E-10F9EC8EC899}">
      <dsp:nvSpPr>
        <dsp:cNvPr id="0" name=""/>
        <dsp:cNvSpPr/>
      </dsp:nvSpPr>
      <dsp:spPr>
        <a:xfrm>
          <a:off x="5532139" y="469890"/>
          <a:ext cx="1335915" cy="1335915"/>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E43A10-3869-4C7F-A575-30E267FBC174}">
      <dsp:nvSpPr>
        <dsp:cNvPr id="0" name=""/>
        <dsp:cNvSpPr/>
      </dsp:nvSpPr>
      <dsp:spPr>
        <a:xfrm>
          <a:off x="5812681" y="750432"/>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26BE03-B96B-44DB-A72A-DDE7FB944DED}">
      <dsp:nvSpPr>
        <dsp:cNvPr id="0" name=""/>
        <dsp:cNvSpPr/>
      </dsp:nvSpPr>
      <dsp:spPr>
        <a:xfrm>
          <a:off x="7154322" y="4698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en-US" sz="2300" kern="1200" dirty="0">
              <a:effectLst/>
              <a:latin typeface="Calibri" panose="020F0502020204030204" pitchFamily="34" charset="0"/>
              <a:ea typeface="Calibri" panose="020F0502020204030204" pitchFamily="34" charset="0"/>
              <a:cs typeface="Times New Roman" panose="02020603050405020304" pitchFamily="18" charset="0"/>
            </a:rPr>
            <a:t>Create a ‘platform’ bringing together a diversity of actors with different capacities</a:t>
          </a:r>
          <a:endParaRPr lang="fr-FR" sz="2300" kern="1200" dirty="0"/>
        </a:p>
      </dsp:txBody>
      <dsp:txXfrm>
        <a:off x="7154322" y="469890"/>
        <a:ext cx="3148942" cy="1335915"/>
      </dsp:txXfrm>
    </dsp:sp>
    <dsp:sp modelId="{70B70DBE-E600-4C07-B8B1-9D6C521AD512}">
      <dsp:nvSpPr>
        <dsp:cNvPr id="0" name=""/>
        <dsp:cNvSpPr/>
      </dsp:nvSpPr>
      <dsp:spPr>
        <a:xfrm>
          <a:off x="212335" y="2545532"/>
          <a:ext cx="1335915" cy="1335915"/>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36172D-A37E-4247-8BA2-E40F833A28ED}">
      <dsp:nvSpPr>
        <dsp:cNvPr id="0" name=""/>
        <dsp:cNvSpPr/>
      </dsp:nvSpPr>
      <dsp:spPr>
        <a:xfrm>
          <a:off x="492877" y="2826074"/>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D528DB-DB75-471F-B1A2-51A87F54572E}">
      <dsp:nvSpPr>
        <dsp:cNvPr id="0" name=""/>
        <dsp:cNvSpPr/>
      </dsp:nvSpPr>
      <dsp:spPr>
        <a:xfrm>
          <a:off x="1834517"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en-US" sz="2300" b="0" kern="1200" dirty="0"/>
            <a:t>Engage with Local Authorities </a:t>
          </a:r>
          <a:endParaRPr lang="fr-FR" sz="2300" b="0" kern="1200" dirty="0"/>
        </a:p>
      </dsp:txBody>
      <dsp:txXfrm>
        <a:off x="1834517" y="2545532"/>
        <a:ext cx="3148942" cy="1335915"/>
      </dsp:txXfrm>
    </dsp:sp>
    <dsp:sp modelId="{12A05282-FF0E-490F-86CE-8E11641C9870}">
      <dsp:nvSpPr>
        <dsp:cNvPr id="0" name=""/>
        <dsp:cNvSpPr/>
      </dsp:nvSpPr>
      <dsp:spPr>
        <a:xfrm>
          <a:off x="5532139" y="2545532"/>
          <a:ext cx="1335915" cy="1335915"/>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910732-E373-458A-BA11-53E05AAF333D}">
      <dsp:nvSpPr>
        <dsp:cNvPr id="0" name=""/>
        <dsp:cNvSpPr/>
      </dsp:nvSpPr>
      <dsp:spPr>
        <a:xfrm>
          <a:off x="5812681" y="2826074"/>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0FD8EA-91CD-4764-8237-F82F081B27E9}">
      <dsp:nvSpPr>
        <dsp:cNvPr id="0" name=""/>
        <dsp:cNvSpPr/>
      </dsp:nvSpPr>
      <dsp:spPr>
        <a:xfrm>
          <a:off x="7154322" y="2545532"/>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en-US" sz="2300" kern="1200" dirty="0">
              <a:effectLst/>
              <a:latin typeface="Calibri" panose="020F0502020204030204" pitchFamily="34" charset="0"/>
              <a:ea typeface="Calibri" panose="020F0502020204030204" pitchFamily="34" charset="0"/>
              <a:cs typeface="Times New Roman" panose="02020603050405020304" pitchFamily="18" charset="0"/>
            </a:rPr>
            <a:t>Bring targeted and contextualized durable solutions</a:t>
          </a:r>
          <a:endParaRPr lang="fr-FR" sz="2300" kern="1200" dirty="0"/>
        </a:p>
      </dsp:txBody>
      <dsp:txXfrm>
        <a:off x="7154322" y="2545532"/>
        <a:ext cx="3148942" cy="13359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A6D0CF-F8D1-4C03-9273-194225924F99}">
      <dsp:nvSpPr>
        <dsp:cNvPr id="0" name=""/>
        <dsp:cNvSpPr/>
      </dsp:nvSpPr>
      <dsp:spPr>
        <a:xfrm>
          <a:off x="4128473" y="2000164"/>
          <a:ext cx="1500829" cy="150082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Calibri" panose="020F0502020204030204"/>
              <a:ea typeface="+mn-ea"/>
              <a:cs typeface="+mn-cs"/>
            </a:rPr>
            <a:t>POC and hosts can access rights and related State, local private sector and local civil society services</a:t>
          </a:r>
        </a:p>
      </dsp:txBody>
      <dsp:txXfrm>
        <a:off x="4348264" y="2219955"/>
        <a:ext cx="1061247" cy="1061247"/>
      </dsp:txXfrm>
    </dsp:sp>
    <dsp:sp modelId="{4E96853E-A7A1-4BBD-8B74-47DDBB5C2D81}">
      <dsp:nvSpPr>
        <dsp:cNvPr id="0" name=""/>
        <dsp:cNvSpPr/>
      </dsp:nvSpPr>
      <dsp:spPr>
        <a:xfrm rot="19642320">
          <a:off x="5600965" y="1857369"/>
          <a:ext cx="407709" cy="510282"/>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solidFill>
              <a:sysClr val="window" lastClr="FFFFFF"/>
            </a:solidFill>
            <a:latin typeface="Calibri" panose="020F0502020204030204"/>
            <a:ea typeface="+mn-ea"/>
            <a:cs typeface="+mn-cs"/>
          </a:endParaRPr>
        </a:p>
      </dsp:txBody>
      <dsp:txXfrm>
        <a:off x="5610616" y="1992400"/>
        <a:ext cx="285396" cy="306170"/>
      </dsp:txXfrm>
    </dsp:sp>
    <dsp:sp modelId="{B672F7CC-4C0D-4734-B022-681698CA5E84}">
      <dsp:nvSpPr>
        <dsp:cNvPr id="0" name=""/>
        <dsp:cNvSpPr/>
      </dsp:nvSpPr>
      <dsp:spPr>
        <a:xfrm>
          <a:off x="6315230" y="723252"/>
          <a:ext cx="1350746" cy="1350746"/>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Calibri" panose="020F0502020204030204"/>
              <a:ea typeface="+mn-ea"/>
              <a:cs typeface="+mn-cs"/>
            </a:rPr>
            <a:t>National, local and sector plans and budgets    </a:t>
          </a:r>
        </a:p>
      </dsp:txBody>
      <dsp:txXfrm>
        <a:off x="6513042" y="921064"/>
        <a:ext cx="955122" cy="955122"/>
      </dsp:txXfrm>
    </dsp:sp>
    <dsp:sp modelId="{AB877961-382A-49D0-B3EF-05F4EAA3090A}">
      <dsp:nvSpPr>
        <dsp:cNvPr id="0" name=""/>
        <dsp:cNvSpPr/>
      </dsp:nvSpPr>
      <dsp:spPr>
        <a:xfrm rot="16590892">
          <a:off x="4751605" y="1447772"/>
          <a:ext cx="531057" cy="510282"/>
        </a:xfrm>
        <a:prstGeom prst="rightArrow">
          <a:avLst>
            <a:gd name="adj1" fmla="val 60000"/>
            <a:gd name="adj2" fmla="val 50000"/>
          </a:avLst>
        </a:prstGeom>
        <a:solidFill>
          <a:schemeClr val="accent2">
            <a:hueOff val="0"/>
            <a:satOff val="0"/>
            <a:lumOff val="660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solidFill>
              <a:sysClr val="window" lastClr="FFFFFF"/>
            </a:solidFill>
            <a:latin typeface="Calibri" panose="020F0502020204030204"/>
            <a:ea typeface="+mn-ea"/>
            <a:cs typeface="+mn-cs"/>
          </a:endParaRPr>
        </a:p>
      </dsp:txBody>
      <dsp:txXfrm>
        <a:off x="4819463" y="1625876"/>
        <a:ext cx="377972" cy="306170"/>
      </dsp:txXfrm>
    </dsp:sp>
    <dsp:sp modelId="{A11E352C-BD7D-40D5-B9B0-8F3540852C53}">
      <dsp:nvSpPr>
        <dsp:cNvPr id="0" name=""/>
        <dsp:cNvSpPr/>
      </dsp:nvSpPr>
      <dsp:spPr>
        <a:xfrm>
          <a:off x="4428521" y="104890"/>
          <a:ext cx="1350746" cy="1350746"/>
        </a:xfrm>
        <a:prstGeom prst="ellipse">
          <a:avLst/>
        </a:prstGeom>
        <a:solidFill>
          <a:schemeClr val="accent2">
            <a:hueOff val="0"/>
            <a:satOff val="0"/>
            <a:lumOff val="66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Calibri" panose="020F0502020204030204"/>
              <a:ea typeface="+mn-ea"/>
              <a:cs typeface="+mn-cs"/>
            </a:rPr>
            <a:t>Data and Statistics</a:t>
          </a:r>
        </a:p>
      </dsp:txBody>
      <dsp:txXfrm>
        <a:off x="4626333" y="302702"/>
        <a:ext cx="955122" cy="955122"/>
      </dsp:txXfrm>
    </dsp:sp>
    <dsp:sp modelId="{2FC92FCA-DF84-4B3E-BB81-1C7E196DC1A0}">
      <dsp:nvSpPr>
        <dsp:cNvPr id="0" name=""/>
        <dsp:cNvSpPr/>
      </dsp:nvSpPr>
      <dsp:spPr>
        <a:xfrm rot="697140">
          <a:off x="5738463" y="2704484"/>
          <a:ext cx="314218" cy="510282"/>
        </a:xfrm>
        <a:prstGeom prst="rightArrow">
          <a:avLst>
            <a:gd name="adj1" fmla="val 60000"/>
            <a:gd name="adj2" fmla="val 50000"/>
          </a:avLst>
        </a:prstGeom>
        <a:solidFill>
          <a:schemeClr val="accent2">
            <a:hueOff val="0"/>
            <a:satOff val="0"/>
            <a:lumOff val="1320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solidFill>
              <a:sysClr val="window" lastClr="FFFFFF"/>
            </a:solidFill>
            <a:latin typeface="Calibri" panose="020F0502020204030204"/>
            <a:ea typeface="+mn-ea"/>
            <a:cs typeface="+mn-cs"/>
          </a:endParaRPr>
        </a:p>
      </dsp:txBody>
      <dsp:txXfrm>
        <a:off x="5739429" y="2797047"/>
        <a:ext cx="219953" cy="306170"/>
      </dsp:txXfrm>
    </dsp:sp>
    <dsp:sp modelId="{B89E9AE5-BCE2-4354-A898-034C086B278A}">
      <dsp:nvSpPr>
        <dsp:cNvPr id="0" name=""/>
        <dsp:cNvSpPr/>
      </dsp:nvSpPr>
      <dsp:spPr>
        <a:xfrm>
          <a:off x="6180802" y="2481767"/>
          <a:ext cx="1350746" cy="1350746"/>
        </a:xfrm>
        <a:prstGeom prst="ellipse">
          <a:avLst/>
        </a:prstGeom>
        <a:solidFill>
          <a:schemeClr val="accent2">
            <a:hueOff val="0"/>
            <a:satOff val="0"/>
            <a:lumOff val="132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Calibri" panose="020F0502020204030204"/>
              <a:ea typeface="+mn-ea"/>
              <a:cs typeface="+mn-cs"/>
            </a:rPr>
            <a:t>National and local capacity for service delivery </a:t>
          </a:r>
        </a:p>
      </dsp:txBody>
      <dsp:txXfrm>
        <a:off x="6378614" y="2679579"/>
        <a:ext cx="955122" cy="955122"/>
      </dsp:txXfrm>
    </dsp:sp>
    <dsp:sp modelId="{2966B669-AB34-4193-BB84-2F0821C6B0C5}">
      <dsp:nvSpPr>
        <dsp:cNvPr id="0" name=""/>
        <dsp:cNvSpPr/>
      </dsp:nvSpPr>
      <dsp:spPr>
        <a:xfrm rot="3783218">
          <a:off x="5192875" y="3413614"/>
          <a:ext cx="305529" cy="510282"/>
        </a:xfrm>
        <a:prstGeom prst="rightArrow">
          <a:avLst>
            <a:gd name="adj1" fmla="val 60000"/>
            <a:gd name="adj2" fmla="val 50000"/>
          </a:avLst>
        </a:prstGeom>
        <a:solidFill>
          <a:schemeClr val="accent2">
            <a:hueOff val="0"/>
            <a:satOff val="0"/>
            <a:lumOff val="198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solidFill>
              <a:sysClr val="window" lastClr="FFFFFF"/>
            </a:solidFill>
            <a:latin typeface="Calibri" panose="020F0502020204030204"/>
            <a:ea typeface="+mn-ea"/>
            <a:cs typeface="+mn-cs"/>
          </a:endParaRPr>
        </a:p>
      </dsp:txBody>
      <dsp:txXfrm>
        <a:off x="5217937" y="3474816"/>
        <a:ext cx="213870" cy="306170"/>
      </dsp:txXfrm>
    </dsp:sp>
    <dsp:sp modelId="{12E4D2D6-8F5B-44C1-A6E7-F4683C3FCCB0}">
      <dsp:nvSpPr>
        <dsp:cNvPr id="0" name=""/>
        <dsp:cNvSpPr/>
      </dsp:nvSpPr>
      <dsp:spPr>
        <a:xfrm>
          <a:off x="5110850" y="3860081"/>
          <a:ext cx="1350746" cy="1350746"/>
        </a:xfrm>
        <a:prstGeom prst="ellipse">
          <a:avLst/>
        </a:prstGeom>
        <a:solidFill>
          <a:schemeClr val="accent2">
            <a:hueOff val="0"/>
            <a:satOff val="0"/>
            <a:lumOff val="1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baseline="0" dirty="0">
              <a:latin typeface="Calibri" panose="020F0502020204030204"/>
              <a:ea typeface="+mn-ea"/>
              <a:cs typeface="+mn-cs"/>
            </a:rPr>
            <a:t>POCs are aware of and (financially) able to claim rights </a:t>
          </a:r>
          <a:endParaRPr lang="en-GB" sz="1000" kern="1200" dirty="0">
            <a:latin typeface="Calibri" panose="020F0502020204030204"/>
            <a:ea typeface="+mn-ea"/>
            <a:cs typeface="+mn-cs"/>
          </a:endParaRPr>
        </a:p>
      </dsp:txBody>
      <dsp:txXfrm>
        <a:off x="5308662" y="4057893"/>
        <a:ext cx="955122" cy="955122"/>
      </dsp:txXfrm>
    </dsp:sp>
    <dsp:sp modelId="{7D2EB930-DC64-45CD-875F-36BBE84FA7FB}">
      <dsp:nvSpPr>
        <dsp:cNvPr id="0" name=""/>
        <dsp:cNvSpPr/>
      </dsp:nvSpPr>
      <dsp:spPr>
        <a:xfrm rot="6976428">
          <a:off x="4277058" y="3412795"/>
          <a:ext cx="297930" cy="510282"/>
        </a:xfrm>
        <a:prstGeom prst="rightArrow">
          <a:avLst>
            <a:gd name="adj1" fmla="val 60000"/>
            <a:gd name="adj2" fmla="val 50000"/>
          </a:avLst>
        </a:prstGeom>
        <a:solidFill>
          <a:schemeClr val="accent2">
            <a:hueOff val="0"/>
            <a:satOff val="0"/>
            <a:lumOff val="2640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solidFill>
              <a:sysClr val="window" lastClr="FFFFFF"/>
            </a:solidFill>
            <a:latin typeface="Calibri" panose="020F0502020204030204"/>
            <a:ea typeface="+mn-ea"/>
            <a:cs typeface="+mn-cs"/>
          </a:endParaRPr>
        </a:p>
      </dsp:txBody>
      <dsp:txXfrm rot="10800000">
        <a:off x="4341530" y="3474778"/>
        <a:ext cx="208551" cy="306170"/>
      </dsp:txXfrm>
    </dsp:sp>
    <dsp:sp modelId="{2DFDE408-C327-41D1-88CF-D06119FB582C}">
      <dsp:nvSpPr>
        <dsp:cNvPr id="0" name=""/>
        <dsp:cNvSpPr/>
      </dsp:nvSpPr>
      <dsp:spPr>
        <a:xfrm>
          <a:off x="3323538" y="3857753"/>
          <a:ext cx="1350746" cy="1350746"/>
        </a:xfrm>
        <a:prstGeom prst="ellipse">
          <a:avLst/>
        </a:prstGeom>
        <a:solidFill>
          <a:schemeClr val="accent2">
            <a:hueOff val="0"/>
            <a:satOff val="0"/>
            <a:lumOff val="26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Calibri" panose="020F0502020204030204"/>
              <a:ea typeface="+mn-ea"/>
              <a:cs typeface="+mn-cs"/>
            </a:rPr>
            <a:t>Representation and participation</a:t>
          </a:r>
        </a:p>
      </dsp:txBody>
      <dsp:txXfrm>
        <a:off x="3521350" y="4055565"/>
        <a:ext cx="955122" cy="955122"/>
      </dsp:txXfrm>
    </dsp:sp>
    <dsp:sp modelId="{F957F599-C9B0-453B-880A-52B423E104FE}">
      <dsp:nvSpPr>
        <dsp:cNvPr id="0" name=""/>
        <dsp:cNvSpPr/>
      </dsp:nvSpPr>
      <dsp:spPr>
        <a:xfrm rot="13038957">
          <a:off x="3699350" y="1777238"/>
          <a:ext cx="474620" cy="510282"/>
        </a:xfrm>
        <a:prstGeom prst="rightArrow">
          <a:avLst>
            <a:gd name="adj1" fmla="val 60000"/>
            <a:gd name="adj2" fmla="val 50000"/>
          </a:avLst>
        </a:prstGeom>
        <a:solidFill>
          <a:schemeClr val="accent2">
            <a:hueOff val="0"/>
            <a:satOff val="0"/>
            <a:lumOff val="3300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solidFill>
              <a:sysClr val="window" lastClr="FFFFFF"/>
            </a:solidFill>
            <a:latin typeface="Calibri" panose="020F0502020204030204"/>
            <a:ea typeface="+mn-ea"/>
            <a:cs typeface="+mn-cs"/>
          </a:endParaRPr>
        </a:p>
      </dsp:txBody>
      <dsp:txXfrm rot="10800000">
        <a:off x="3827163" y="1922452"/>
        <a:ext cx="332234" cy="306170"/>
      </dsp:txXfrm>
    </dsp:sp>
    <dsp:sp modelId="{68797BCD-70DA-4219-A105-29101475360B}">
      <dsp:nvSpPr>
        <dsp:cNvPr id="0" name=""/>
        <dsp:cNvSpPr/>
      </dsp:nvSpPr>
      <dsp:spPr>
        <a:xfrm>
          <a:off x="2357375" y="668011"/>
          <a:ext cx="1350746" cy="1350746"/>
        </a:xfrm>
        <a:prstGeom prst="ellipse">
          <a:avLst/>
        </a:prstGeom>
        <a:solidFill>
          <a:schemeClr val="accent2">
            <a:hueOff val="0"/>
            <a:satOff val="0"/>
            <a:lumOff val="330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Calibri" panose="020F0502020204030204"/>
              <a:ea typeface="+mn-ea"/>
              <a:cs typeface="+mn-cs"/>
            </a:rPr>
            <a:t>Legal and policy frameworks</a:t>
          </a:r>
        </a:p>
      </dsp:txBody>
      <dsp:txXfrm>
        <a:off x="2555187" y="865823"/>
        <a:ext cx="955122" cy="955122"/>
      </dsp:txXfrm>
    </dsp:sp>
    <dsp:sp modelId="{78B6529D-38D0-41AC-AA23-9593C2C53FF8}">
      <dsp:nvSpPr>
        <dsp:cNvPr id="0" name=""/>
        <dsp:cNvSpPr/>
      </dsp:nvSpPr>
      <dsp:spPr>
        <a:xfrm rot="10031723">
          <a:off x="3708669" y="2725617"/>
          <a:ext cx="314912" cy="510282"/>
        </a:xfrm>
        <a:prstGeom prst="rightArrow">
          <a:avLst>
            <a:gd name="adj1" fmla="val 60000"/>
            <a:gd name="adj2" fmla="val 50000"/>
          </a:avLst>
        </a:prstGeom>
        <a:solidFill>
          <a:schemeClr val="accent2">
            <a:hueOff val="0"/>
            <a:satOff val="0"/>
            <a:lumOff val="3960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GB" sz="800" kern="1200">
            <a:solidFill>
              <a:sysClr val="window" lastClr="FFFFFF"/>
            </a:solidFill>
            <a:latin typeface="Calibri" panose="020F0502020204030204"/>
            <a:ea typeface="+mn-ea"/>
            <a:cs typeface="+mn-cs"/>
          </a:endParaRPr>
        </a:p>
      </dsp:txBody>
      <dsp:txXfrm rot="10800000">
        <a:off x="3801968" y="2817204"/>
        <a:ext cx="220438" cy="306170"/>
      </dsp:txXfrm>
    </dsp:sp>
    <dsp:sp modelId="{3F8ADFF3-0B6C-4311-AC81-33DA230238A0}">
      <dsp:nvSpPr>
        <dsp:cNvPr id="0" name=""/>
        <dsp:cNvSpPr/>
      </dsp:nvSpPr>
      <dsp:spPr>
        <a:xfrm>
          <a:off x="2233784" y="2522884"/>
          <a:ext cx="1350746" cy="1350746"/>
        </a:xfrm>
        <a:prstGeom prst="ellipse">
          <a:avLst/>
        </a:prstGeom>
        <a:solidFill>
          <a:schemeClr val="accent2">
            <a:hueOff val="0"/>
            <a:satOff val="0"/>
            <a:lumOff val="3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Calibri" panose="020F0502020204030204"/>
              <a:ea typeface="+mn-ea"/>
              <a:cs typeface="+mn-cs"/>
            </a:rPr>
            <a:t>Oversight and enforcement</a:t>
          </a:r>
        </a:p>
      </dsp:txBody>
      <dsp:txXfrm>
        <a:off x="2431596" y="2720696"/>
        <a:ext cx="955122" cy="955122"/>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3/19/2020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65BC11-7636-4354-A9B1-CC608D5AE3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1893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5F30E8-26E9-4FF0-B25D-8E11553B5012}" type="slidenum">
              <a:rPr lang="en-US" smtClean="0"/>
              <a:t>3</a:t>
            </a:fld>
            <a:endParaRPr lang="en-US"/>
          </a:p>
        </p:txBody>
      </p:sp>
    </p:spTree>
    <p:extLst>
      <p:ext uri="{BB962C8B-B14F-4D97-AF65-F5344CB8AC3E}">
        <p14:creationId xmlns:p14="http://schemas.microsoft.com/office/powerpoint/2010/main" val="1265387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Show the IASC framework on Durable Solution and explain that the definition of durable solutions developed for IDPs in 2010, as well as the operational framework attached to it has gradually been adopted for all displaced persons , including refugees. </a:t>
            </a:r>
          </a:p>
          <a:p>
            <a:endParaRPr lang="en-GB" noProof="0" dirty="0"/>
          </a:p>
          <a:p>
            <a:r>
              <a:rPr lang="en-GB" noProof="0" dirty="0"/>
              <a:t>Activity 1: </a:t>
            </a:r>
            <a:r>
              <a:rPr lang="en-GB" b="1" noProof="0" dirty="0"/>
              <a:t>DS definition and small papers: </a:t>
            </a:r>
          </a:p>
          <a:p>
            <a:r>
              <a:rPr lang="en-GB" noProof="0" dirty="0"/>
              <a:t>Then distribute the small papers: one envelop per group and ask the participants to put the papers in the right order to make the definition of durable solutions appear. You can help them by telling them that it is comprised of two parts. </a:t>
            </a:r>
          </a:p>
        </p:txBody>
      </p:sp>
      <p:sp>
        <p:nvSpPr>
          <p:cNvPr id="4" name="Slide Number Placeholder 3"/>
          <p:cNvSpPr>
            <a:spLocks noGrp="1"/>
          </p:cNvSpPr>
          <p:nvPr>
            <p:ph type="sldNum" sz="quarter" idx="5"/>
          </p:nvPr>
        </p:nvSpPr>
        <p:spPr/>
        <p:txBody>
          <a:bodyPr/>
          <a:lstStyle/>
          <a:p>
            <a:fld id="{D3EBE9B1-2A80-4014-9413-689CA2746B45}" type="slidenum">
              <a:rPr lang="en-US" smtClean="0"/>
              <a:t>4</a:t>
            </a:fld>
            <a:endParaRPr lang="en-US"/>
          </a:p>
        </p:txBody>
      </p:sp>
    </p:spTree>
    <p:extLst>
      <p:ext uri="{BB962C8B-B14F-4D97-AF65-F5344CB8AC3E}">
        <p14:creationId xmlns:p14="http://schemas.microsoft.com/office/powerpoint/2010/main" val="2216870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messages: </a:t>
            </a:r>
          </a:p>
          <a:p>
            <a:r>
              <a:rPr lang="en-US" dirty="0"/>
              <a:t>-There are 3 equally valid “settlement options”. These 3 settlement options are NOT by themselves THE durable solutions. </a:t>
            </a:r>
          </a:p>
          <a:p>
            <a:r>
              <a:rPr lang="en-US" dirty="0"/>
              <a:t>- They all aim at achieving integration.</a:t>
            </a: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5</a:t>
            </a:fld>
            <a:endParaRPr lang="en-US"/>
          </a:p>
        </p:txBody>
      </p:sp>
    </p:spTree>
    <p:extLst>
      <p:ext uri="{BB962C8B-B14F-4D97-AF65-F5344CB8AC3E}">
        <p14:creationId xmlns:p14="http://schemas.microsoft.com/office/powerpoint/2010/main" val="3266533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messages: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r>
              <a:rPr lang="en-US" sz="1200" kern="1200" dirty="0">
                <a:solidFill>
                  <a:schemeClr val="tx1"/>
                </a:solidFill>
                <a:effectLst/>
                <a:latin typeface="+mn-lt"/>
                <a:ea typeface="+mn-ea"/>
                <a:cs typeface="+mn-cs"/>
              </a:rPr>
              <a:t>Creating a conducive environment for the achievement of durable solutions is a long-term </a:t>
            </a:r>
            <a:r>
              <a:rPr lang="en-US" sz="1200" b="1" kern="1200" dirty="0">
                <a:solidFill>
                  <a:schemeClr val="tx1"/>
                </a:solidFill>
                <a:effectLst/>
                <a:latin typeface="+mn-lt"/>
                <a:ea typeface="+mn-ea"/>
                <a:cs typeface="+mn-cs"/>
              </a:rPr>
              <a:t>process</a:t>
            </a:r>
            <a:r>
              <a:rPr lang="en-US" sz="1200" kern="1200" dirty="0">
                <a:solidFill>
                  <a:schemeClr val="tx1"/>
                </a:solidFill>
                <a:effectLst/>
                <a:latin typeface="+mn-lt"/>
                <a:ea typeface="+mn-ea"/>
                <a:cs typeface="+mn-cs"/>
              </a:rPr>
              <a:t> and the primary responsibility of national authorities with the support of humanitarian and development actors. </a:t>
            </a:r>
            <a:endParaRPr lang="fr-FR" sz="1200" kern="1200" dirty="0">
              <a:solidFill>
                <a:schemeClr val="tx1"/>
              </a:solidFill>
              <a:effectLst/>
              <a:latin typeface="+mn-lt"/>
              <a:ea typeface="+mn-ea"/>
              <a:cs typeface="+mn-cs"/>
            </a:endParaRPr>
          </a:p>
          <a:p>
            <a:r>
              <a:rPr lang="en-GB" dirty="0"/>
              <a:t>- The 8 criteria set out as benchmark to measure the extent to which durable solutions are achieved are used have been used as a basis for the development of several joint durable solutions analysis tools such as the </a:t>
            </a:r>
            <a:r>
              <a:rPr lang="en-GB" dirty="0" err="1"/>
              <a:t>ReDSS</a:t>
            </a:r>
            <a:r>
              <a:rPr lang="en-GB" dirty="0"/>
              <a:t> framework and the interagency durable solutions indicators library that will be discussed in session 5.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9426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slides shows the link between host communities, refugees, returnees and IDPs and migrants and their common interests in progressing toward durable solutions. Access to food market is a typical gateway towards livelihood and self reliance.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Key messages: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Displacement affected communities involves all displaced populations and host communities as displaced people do not live in a vacuum</a:t>
            </a:r>
            <a:endParaRPr lang="fr-FR" sz="1200" kern="1200" dirty="0">
              <a:solidFill>
                <a:schemeClr val="tx1"/>
              </a:solidFill>
              <a:effectLst/>
              <a:latin typeface="+mn-lt"/>
              <a:ea typeface="+mn-ea"/>
              <a:cs typeface="+mn-cs"/>
            </a:endParaRPr>
          </a:p>
          <a:p>
            <a:endParaRPr lang="en-US" dirty="0"/>
          </a:p>
          <a:p>
            <a:r>
              <a:rPr lang="en-GB" dirty="0"/>
              <a:t>You can add that IDPs, refugees and poor population often leave in the same areas and share the same obstacles to access services or livelihood and employment. Adopting a DAC approach enables a more holistic and long-term response benefiting all and taking into account the impact of displacement on host communities while being aware and sensitive to the displacement related issues that IDPs and refugees might face. </a:t>
            </a:r>
          </a:p>
          <a:p>
            <a:endParaRPr lang="en-GB" dirty="0"/>
          </a:p>
          <a:p>
            <a:r>
              <a:rPr lang="en-US" sz="1200" kern="1200" dirty="0">
                <a:solidFill>
                  <a:schemeClr val="tx1"/>
                </a:solidFill>
                <a:latin typeface="+mn-lt"/>
                <a:ea typeface="+mn-ea"/>
                <a:cs typeface="+mn-cs"/>
              </a:rPr>
              <a:t>A perfect example of this close linkage is the Somali Regional State; for instance, in </a:t>
            </a:r>
            <a:r>
              <a:rPr lang="en-US" sz="1200" kern="1200" dirty="0" err="1">
                <a:solidFill>
                  <a:schemeClr val="tx1"/>
                </a:solidFill>
                <a:latin typeface="+mn-lt"/>
                <a:ea typeface="+mn-ea"/>
                <a:cs typeface="+mn-cs"/>
              </a:rPr>
              <a:t>Awbare</a:t>
            </a:r>
            <a:r>
              <a:rPr lang="en-US" sz="1200" kern="1200" dirty="0">
                <a:solidFill>
                  <a:schemeClr val="tx1"/>
                </a:solidFill>
                <a:latin typeface="+mn-lt"/>
                <a:ea typeface="+mn-ea"/>
                <a:cs typeface="+mn-cs"/>
              </a:rPr>
              <a:t> Woreda, there are now refugees, IDPs, and host communities all settling within the same district area.</a:t>
            </a: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7</a:t>
            </a:fld>
            <a:endParaRPr lang="en-US"/>
          </a:p>
        </p:txBody>
      </p:sp>
    </p:spTree>
    <p:extLst>
      <p:ext uri="{BB962C8B-B14F-4D97-AF65-F5344CB8AC3E}">
        <p14:creationId xmlns:p14="http://schemas.microsoft.com/office/powerpoint/2010/main" val="4170623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8</a:t>
            </a:fld>
            <a:endParaRPr lang="en-US"/>
          </a:p>
        </p:txBody>
      </p:sp>
    </p:spTree>
    <p:extLst>
      <p:ext uri="{BB962C8B-B14F-4D97-AF65-F5344CB8AC3E}">
        <p14:creationId xmlns:p14="http://schemas.microsoft.com/office/powerpoint/2010/main" val="125834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Area-based approach is an approach that responds to the whole population living in a specific geographic area</a:t>
            </a:r>
            <a:endParaRPr lang="fr-FR" dirty="0"/>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Activity 2: « </a:t>
            </a:r>
            <a:r>
              <a:rPr lang="en-US" sz="1200" b="1" kern="1200" dirty="0">
                <a:solidFill>
                  <a:schemeClr val="tx1"/>
                </a:solidFill>
                <a:effectLst/>
                <a:latin typeface="+mn-lt"/>
                <a:ea typeface="+mn-ea"/>
                <a:cs typeface="+mn-cs"/>
              </a:rPr>
              <a:t>cluster and name the components of the area-based definition”. </a:t>
            </a:r>
            <a:endParaRPr lang="fr-FR" sz="1200" kern="1200" dirty="0">
              <a:solidFill>
                <a:schemeClr val="tx1"/>
              </a:solidFill>
              <a:effectLst/>
              <a:latin typeface="+mn-lt"/>
              <a:ea typeface="+mn-ea"/>
              <a:cs typeface="+mn-cs"/>
            </a:endParaRPr>
          </a:p>
          <a:p>
            <a:r>
              <a:rPr lang="fr-FR" dirty="0"/>
              <a:t>Show </a:t>
            </a:r>
            <a:r>
              <a:rPr lang="fr-FR" dirty="0" err="1"/>
              <a:t>this</a:t>
            </a:r>
            <a:r>
              <a:rPr lang="fr-FR" dirty="0"/>
              <a:t> slide and tell the participants </a:t>
            </a:r>
            <a:r>
              <a:rPr lang="fr-FR" dirty="0" err="1"/>
              <a:t>that</a:t>
            </a:r>
            <a:r>
              <a:rPr lang="fr-FR" dirty="0"/>
              <a:t> </a:t>
            </a:r>
            <a:r>
              <a:rPr lang="fr-FR" dirty="0" err="1"/>
              <a:t>this</a:t>
            </a:r>
            <a:r>
              <a:rPr lang="fr-FR" dirty="0"/>
              <a:t> </a:t>
            </a:r>
            <a:r>
              <a:rPr lang="fr-FR" dirty="0" err="1"/>
              <a:t>is</a:t>
            </a:r>
            <a:r>
              <a:rPr lang="fr-FR" dirty="0"/>
              <a:t> </a:t>
            </a:r>
            <a:r>
              <a:rPr lang="fr-FR" dirty="0" err="1"/>
              <a:t>just</a:t>
            </a:r>
            <a:r>
              <a:rPr lang="fr-FR" dirty="0"/>
              <a:t> a </a:t>
            </a:r>
            <a:r>
              <a:rPr lang="fr-FR" dirty="0" err="1"/>
              <a:t>hint</a:t>
            </a:r>
            <a:r>
              <a:rPr lang="fr-FR" dirty="0"/>
              <a:t> and </a:t>
            </a:r>
            <a:r>
              <a:rPr lang="fr-FR" dirty="0" err="1"/>
              <a:t>that</a:t>
            </a:r>
            <a:r>
              <a:rPr lang="fr-FR" dirty="0"/>
              <a:t> </a:t>
            </a:r>
            <a:r>
              <a:rPr lang="fr-FR" dirty="0" err="1"/>
              <a:t>they</a:t>
            </a:r>
            <a:r>
              <a:rPr lang="fr-FR" dirty="0"/>
              <a:t> </a:t>
            </a:r>
            <a:r>
              <a:rPr lang="fr-FR" dirty="0" err="1"/>
              <a:t>will</a:t>
            </a:r>
            <a:r>
              <a:rPr lang="fr-FR" dirty="0"/>
              <a:t> </a:t>
            </a:r>
            <a:r>
              <a:rPr lang="fr-FR" dirty="0" err="1"/>
              <a:t>discover</a:t>
            </a:r>
            <a:r>
              <a:rPr lang="fr-FR" dirty="0"/>
              <a:t> the full </a:t>
            </a:r>
            <a:r>
              <a:rPr lang="fr-FR" dirty="0" err="1"/>
              <a:t>definition</a:t>
            </a:r>
            <a:r>
              <a:rPr lang="fr-FR" dirty="0"/>
              <a:t> and all the dimensions of the ABA </a:t>
            </a:r>
            <a:r>
              <a:rPr lang="fr-FR" dirty="0" err="1"/>
              <a:t>through</a:t>
            </a:r>
            <a:r>
              <a:rPr lang="fr-FR" dirty="0"/>
              <a:t> an </a:t>
            </a:r>
            <a:r>
              <a:rPr lang="fr-FR" dirty="0" err="1"/>
              <a:t>activity</a:t>
            </a:r>
            <a:r>
              <a:rPr lang="fr-FR" dirty="0"/>
              <a:t>. </a:t>
            </a:r>
          </a:p>
          <a:p>
            <a:endParaRPr lang="fr-FR" dirty="0"/>
          </a:p>
          <a:p>
            <a:r>
              <a:rPr lang="fr-FR" dirty="0"/>
              <a:t>This </a:t>
            </a:r>
            <a:r>
              <a:rPr lang="fr-FR" dirty="0" err="1"/>
              <a:t>activity</a:t>
            </a:r>
            <a:r>
              <a:rPr lang="fr-FR" dirty="0"/>
              <a:t> </a:t>
            </a:r>
            <a:r>
              <a:rPr lang="fr-FR" dirty="0" err="1"/>
              <a:t>is</a:t>
            </a:r>
            <a:r>
              <a:rPr lang="fr-FR" dirty="0"/>
              <a:t> a group </a:t>
            </a:r>
            <a:r>
              <a:rPr lang="fr-FR" dirty="0" err="1"/>
              <a:t>activity</a:t>
            </a:r>
            <a:r>
              <a:rPr lang="fr-FR" dirty="0"/>
              <a:t>. </a:t>
            </a:r>
            <a:r>
              <a:rPr lang="fr-FR" dirty="0" err="1"/>
              <a:t>Distribute</a:t>
            </a:r>
            <a:r>
              <a:rPr lang="fr-FR" dirty="0"/>
              <a:t> the </a:t>
            </a:r>
            <a:r>
              <a:rPr lang="fr-FR" dirty="0" err="1"/>
              <a:t>small</a:t>
            </a:r>
            <a:r>
              <a:rPr lang="fr-FR" dirty="0"/>
              <a:t> </a:t>
            </a:r>
            <a:r>
              <a:rPr lang="fr-FR" dirty="0" err="1"/>
              <a:t>papers</a:t>
            </a:r>
            <a:r>
              <a:rPr lang="fr-FR" dirty="0"/>
              <a:t> in </a:t>
            </a:r>
            <a:r>
              <a:rPr lang="fr-FR" dirty="0" err="1"/>
              <a:t>their</a:t>
            </a:r>
            <a:r>
              <a:rPr lang="fr-FR" dirty="0"/>
              <a:t> </a:t>
            </a:r>
            <a:r>
              <a:rPr lang="fr-FR" dirty="0" err="1"/>
              <a:t>envelop</a:t>
            </a:r>
            <a:r>
              <a:rPr lang="fr-FR" dirty="0"/>
              <a:t>, </a:t>
            </a:r>
            <a:r>
              <a:rPr lang="fr-FR" dirty="0" err="1"/>
              <a:t>without</a:t>
            </a:r>
            <a:r>
              <a:rPr lang="fr-FR" dirty="0"/>
              <a:t> the </a:t>
            </a:r>
            <a:r>
              <a:rPr lang="fr-FR" dirty="0" err="1"/>
              <a:t>title</a:t>
            </a:r>
            <a:r>
              <a:rPr lang="fr-FR" dirty="0"/>
              <a:t> items in </a:t>
            </a:r>
            <a:r>
              <a:rPr lang="fr-FR" dirty="0" err="1"/>
              <a:t>red</a:t>
            </a:r>
            <a:r>
              <a:rPr lang="fr-FR" dirty="0"/>
              <a:t> and </a:t>
            </a:r>
            <a:r>
              <a:rPr lang="fr-FR" dirty="0" err="1"/>
              <a:t>ask</a:t>
            </a:r>
            <a:r>
              <a:rPr lang="fr-FR" dirty="0"/>
              <a:t> the participants to group </a:t>
            </a:r>
            <a:r>
              <a:rPr lang="fr-FR" dirty="0" err="1"/>
              <a:t>them</a:t>
            </a:r>
            <a:r>
              <a:rPr lang="fr-FR" dirty="0"/>
              <a:t> in a </a:t>
            </a:r>
            <a:r>
              <a:rPr lang="fr-FR" dirty="0" err="1"/>
              <a:t>way</a:t>
            </a:r>
            <a:r>
              <a:rPr lang="fr-FR" dirty="0"/>
              <a:t> </a:t>
            </a:r>
            <a:r>
              <a:rPr lang="fr-FR" dirty="0" err="1"/>
              <a:t>that</a:t>
            </a:r>
            <a:r>
              <a:rPr lang="fr-FR" dirty="0"/>
              <a:t> </a:t>
            </a:r>
            <a:r>
              <a:rPr lang="fr-FR" dirty="0" err="1"/>
              <a:t>makes</a:t>
            </a:r>
            <a:r>
              <a:rPr lang="fr-FR" dirty="0"/>
              <a:t> </a:t>
            </a:r>
            <a:r>
              <a:rPr lang="fr-FR" dirty="0" err="1"/>
              <a:t>sense</a:t>
            </a:r>
            <a:r>
              <a:rPr lang="fr-FR" dirty="0"/>
              <a:t> and </a:t>
            </a:r>
            <a:r>
              <a:rPr lang="fr-FR" dirty="0" err="1"/>
              <a:t>find</a:t>
            </a:r>
            <a:r>
              <a:rPr lang="fr-FR" dirty="0"/>
              <a:t> a </a:t>
            </a:r>
            <a:r>
              <a:rPr lang="fr-FR" dirty="0" err="1"/>
              <a:t>title</a:t>
            </a:r>
            <a:r>
              <a:rPr lang="fr-FR" dirty="0"/>
              <a:t> for </a:t>
            </a:r>
            <a:r>
              <a:rPr lang="fr-FR" dirty="0" err="1"/>
              <a:t>each</a:t>
            </a:r>
            <a:r>
              <a:rPr lang="fr-FR" dirty="0"/>
              <a:t> group. </a:t>
            </a:r>
          </a:p>
          <a:p>
            <a:r>
              <a:rPr lang="fr-FR" dirty="0" err="1"/>
              <a:t>Ask</a:t>
            </a:r>
            <a:r>
              <a:rPr lang="fr-FR" dirty="0"/>
              <a:t> one group to tell </a:t>
            </a:r>
            <a:r>
              <a:rPr lang="fr-FR" dirty="0" err="1"/>
              <a:t>their</a:t>
            </a:r>
            <a:r>
              <a:rPr lang="fr-FR" dirty="0"/>
              <a:t> </a:t>
            </a:r>
            <a:r>
              <a:rPr lang="fr-FR" dirty="0" err="1"/>
              <a:t>results</a:t>
            </a:r>
            <a:r>
              <a:rPr lang="fr-FR" dirty="0"/>
              <a:t> and </a:t>
            </a:r>
            <a:r>
              <a:rPr lang="fr-FR" dirty="0" err="1"/>
              <a:t>others</a:t>
            </a:r>
            <a:r>
              <a:rPr lang="fr-FR" dirty="0"/>
              <a:t> to comment and/</a:t>
            </a:r>
            <a:r>
              <a:rPr lang="fr-FR" dirty="0" err="1"/>
              <a:t>complete</a:t>
            </a:r>
            <a:r>
              <a:rPr lang="fr-FR" dirty="0"/>
              <a:t> </a:t>
            </a:r>
            <a:r>
              <a:rPr lang="fr-FR" dirty="0" err="1"/>
              <a:t>after</a:t>
            </a:r>
            <a:r>
              <a:rPr lang="fr-FR" dirty="0"/>
              <a:t>. </a:t>
            </a:r>
          </a:p>
          <a:p>
            <a:r>
              <a:rPr lang="fr-FR" dirty="0"/>
              <a:t>Show the </a:t>
            </a:r>
            <a:r>
              <a:rPr lang="fr-FR" dirty="0" err="1"/>
              <a:t>next</a:t>
            </a:r>
            <a:r>
              <a:rPr lang="fr-FR" dirty="0"/>
              <a:t> </a:t>
            </a:r>
            <a:r>
              <a:rPr lang="fr-FR" dirty="0" err="1"/>
              <a:t>two</a:t>
            </a:r>
            <a:r>
              <a:rPr lang="fr-FR" dirty="0"/>
              <a:t> slides as a </a:t>
            </a:r>
            <a:r>
              <a:rPr lang="fr-FR" dirty="0" err="1"/>
              <a:t>recap</a:t>
            </a:r>
            <a:r>
              <a:rPr lang="fr-FR" dirty="0"/>
              <a:t>. </a:t>
            </a:r>
          </a:p>
        </p:txBody>
      </p:sp>
      <p:sp>
        <p:nvSpPr>
          <p:cNvPr id="4" name="Slide Number Placeholder 3"/>
          <p:cNvSpPr>
            <a:spLocks noGrp="1"/>
          </p:cNvSpPr>
          <p:nvPr>
            <p:ph type="sldNum" sz="quarter" idx="5"/>
          </p:nvPr>
        </p:nvSpPr>
        <p:spPr/>
        <p:txBody>
          <a:bodyPr/>
          <a:lstStyle/>
          <a:p>
            <a:fld id="{D3EBE9B1-2A80-4014-9413-689CA2746B45}" type="slidenum">
              <a:rPr lang="en-US" smtClean="0"/>
              <a:t>9</a:t>
            </a:fld>
            <a:endParaRPr lang="en-US"/>
          </a:p>
        </p:txBody>
      </p:sp>
    </p:spTree>
    <p:extLst>
      <p:ext uri="{BB962C8B-B14F-4D97-AF65-F5344CB8AC3E}">
        <p14:creationId xmlns:p14="http://schemas.microsoft.com/office/powerpoint/2010/main" val="2219926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slide </a:t>
            </a:r>
            <a:r>
              <a:rPr lang="fr-FR" dirty="0" err="1"/>
              <a:t>is</a:t>
            </a:r>
            <a:r>
              <a:rPr lang="fr-FR" dirty="0"/>
              <a:t> a </a:t>
            </a:r>
            <a:r>
              <a:rPr lang="fr-FR" dirty="0" err="1"/>
              <a:t>recap</a:t>
            </a:r>
            <a:r>
              <a:rPr lang="fr-FR" dirty="0"/>
              <a:t> of </a:t>
            </a:r>
            <a:r>
              <a:rPr lang="fr-FR" dirty="0" err="1"/>
              <a:t>activity</a:t>
            </a:r>
            <a:r>
              <a:rPr lang="fr-FR" dirty="0"/>
              <a:t> 3</a:t>
            </a:r>
          </a:p>
        </p:txBody>
      </p:sp>
      <p:sp>
        <p:nvSpPr>
          <p:cNvPr id="4" name="Slide Number Placeholder 3"/>
          <p:cNvSpPr>
            <a:spLocks noGrp="1"/>
          </p:cNvSpPr>
          <p:nvPr>
            <p:ph type="sldNum" sz="quarter" idx="5"/>
          </p:nvPr>
        </p:nvSpPr>
        <p:spPr/>
        <p:txBody>
          <a:bodyPr/>
          <a:lstStyle/>
          <a:p>
            <a:fld id="{D3EBE9B1-2A80-4014-9413-689CA2746B45}" type="slidenum">
              <a:rPr lang="en-US" smtClean="0"/>
              <a:t>10</a:t>
            </a:fld>
            <a:endParaRPr lang="en-US"/>
          </a:p>
        </p:txBody>
      </p:sp>
    </p:spTree>
    <p:extLst>
      <p:ext uri="{BB962C8B-B14F-4D97-AF65-F5344CB8AC3E}">
        <p14:creationId xmlns:p14="http://schemas.microsoft.com/office/powerpoint/2010/main" val="12462175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Recap the definition with the one developed by IRC precising that there is no internationally agreed upon definition of area-based approach to date. </a:t>
            </a:r>
          </a:p>
          <a:p>
            <a:r>
              <a:rPr lang="en-GB" b="1" noProof="0" dirty="0"/>
              <a:t>Activity 3: </a:t>
            </a:r>
            <a:r>
              <a:rPr lang="en-GB" sz="1200" b="1" kern="1200" dirty="0">
                <a:solidFill>
                  <a:schemeClr val="tx1"/>
                </a:solidFill>
                <a:effectLst/>
                <a:latin typeface="+mn-lt"/>
                <a:ea typeface="+mn-ea"/>
                <a:cs typeface="+mn-cs"/>
              </a:rPr>
              <a:t>contextualize the four components. </a:t>
            </a:r>
            <a:r>
              <a:rPr lang="en-GB" b="1" noProof="0" dirty="0"/>
              <a:t>Optional group activity:  </a:t>
            </a:r>
            <a:r>
              <a:rPr lang="en-GB" noProof="0" dirty="0"/>
              <a:t>Divide the participants in four groups, each group working on one of the four characteristics of the area-based approach definition. Give them 10 minutes to think of what does this characteristic means in their particular context: </a:t>
            </a:r>
          </a:p>
          <a:p>
            <a:pPr marL="0" indent="0">
              <a:buFontTx/>
              <a:buNone/>
            </a:pPr>
            <a:r>
              <a:rPr lang="en-GB" noProof="0" dirty="0"/>
              <a:t>- What are the obstacle(s) to apply such an approach? </a:t>
            </a:r>
          </a:p>
          <a:p>
            <a:pPr marL="171450" indent="-171450">
              <a:buFontTx/>
              <a:buChar char="-"/>
            </a:pPr>
            <a:r>
              <a:rPr lang="en-GB" noProof="0" dirty="0"/>
              <a:t>What are the opportunities? </a:t>
            </a:r>
          </a:p>
          <a:p>
            <a:pPr marL="0" indent="0">
              <a:buFontTx/>
              <a:buNone/>
            </a:pPr>
            <a:r>
              <a:rPr lang="en-GB" noProof="0" dirty="0"/>
              <a:t>You can ask the participants to use the table “activity 3 table” to compile their results. </a:t>
            </a:r>
          </a:p>
          <a:p>
            <a:endParaRPr lang="en-GB" noProof="0" dirty="0"/>
          </a:p>
          <a:p>
            <a:r>
              <a:rPr lang="en-GB" noProof="0" dirty="0"/>
              <a:t>. Debrief in plenary by writing the results of each group in bullet points on flip chart papers. Show the following slide to recap. </a:t>
            </a:r>
          </a:p>
        </p:txBody>
      </p:sp>
      <p:sp>
        <p:nvSpPr>
          <p:cNvPr id="4" name="Slide Number Placeholder 3"/>
          <p:cNvSpPr>
            <a:spLocks noGrp="1"/>
          </p:cNvSpPr>
          <p:nvPr>
            <p:ph type="sldNum" sz="quarter" idx="5"/>
          </p:nvPr>
        </p:nvSpPr>
        <p:spPr/>
        <p:txBody>
          <a:bodyPr/>
          <a:lstStyle/>
          <a:p>
            <a:fld id="{D3EBE9B1-2A80-4014-9413-689CA2746B45}" type="slidenum">
              <a:rPr lang="en-US" smtClean="0"/>
              <a:t>11</a:t>
            </a:fld>
            <a:endParaRPr lang="en-US"/>
          </a:p>
        </p:txBody>
      </p:sp>
    </p:spTree>
    <p:extLst>
      <p:ext uri="{BB962C8B-B14F-4D97-AF65-F5344CB8AC3E}">
        <p14:creationId xmlns:p14="http://schemas.microsoft.com/office/powerpoint/2010/main" val="26356666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Activity 4: </a:t>
            </a:r>
            <a:r>
              <a:rPr lang="en-GB" sz="1200" b="1" kern="1200" dirty="0">
                <a:solidFill>
                  <a:schemeClr val="tx1"/>
                </a:solidFill>
                <a:effectLst/>
                <a:latin typeface="+mn-lt"/>
                <a:ea typeface="+mn-ea"/>
                <a:cs typeface="+mn-cs"/>
              </a:rPr>
              <a:t>plenary or group discussion on the expected benefits of are-based approach. </a:t>
            </a:r>
            <a:r>
              <a:rPr lang="fr-FR" dirty="0"/>
              <a:t>Read the </a:t>
            </a:r>
            <a:r>
              <a:rPr lang="fr-FR" dirty="0" err="1"/>
              <a:t>quote</a:t>
            </a:r>
            <a:r>
              <a:rPr lang="fr-FR" dirty="0"/>
              <a:t> and </a:t>
            </a:r>
            <a:r>
              <a:rPr lang="fr-FR" dirty="0" err="1"/>
              <a:t>ask</a:t>
            </a:r>
            <a:r>
              <a:rPr lang="fr-FR" dirty="0"/>
              <a:t> the participants in </a:t>
            </a:r>
            <a:r>
              <a:rPr lang="fr-FR" dirty="0" err="1"/>
              <a:t>plenary</a:t>
            </a:r>
            <a:r>
              <a:rPr lang="fr-FR" dirty="0"/>
              <a:t> or in a group </a:t>
            </a:r>
            <a:r>
              <a:rPr lang="fr-FR" dirty="0" err="1"/>
              <a:t>activity</a:t>
            </a:r>
            <a:r>
              <a:rPr lang="fr-FR" dirty="0"/>
              <a:t> (about 7 minutes) </a:t>
            </a:r>
            <a:r>
              <a:rPr lang="fr-FR" dirty="0" err="1"/>
              <a:t>what</a:t>
            </a:r>
            <a:r>
              <a:rPr lang="fr-FR" dirty="0"/>
              <a:t> are the </a:t>
            </a:r>
            <a:r>
              <a:rPr lang="fr-FR" dirty="0" err="1"/>
              <a:t>wide</a:t>
            </a:r>
            <a:r>
              <a:rPr lang="fr-FR" dirty="0"/>
              <a:t> </a:t>
            </a:r>
            <a:r>
              <a:rPr lang="fr-FR" dirty="0" err="1"/>
              <a:t>ranging</a:t>
            </a:r>
            <a:r>
              <a:rPr lang="fr-FR" dirty="0"/>
              <a:t> </a:t>
            </a:r>
            <a:r>
              <a:rPr lang="fr-FR" dirty="0" err="1"/>
              <a:t>benefits</a:t>
            </a:r>
            <a:r>
              <a:rPr lang="fr-FR" dirty="0"/>
              <a:t> </a:t>
            </a:r>
            <a:r>
              <a:rPr lang="fr-FR" dirty="0" err="1"/>
              <a:t>expected</a:t>
            </a:r>
            <a:r>
              <a:rPr lang="fr-FR" dirty="0"/>
              <a:t> </a:t>
            </a:r>
            <a:r>
              <a:rPr lang="fr-FR" dirty="0" err="1"/>
              <a:t>from</a:t>
            </a:r>
            <a:r>
              <a:rPr lang="fr-FR" dirty="0"/>
              <a:t> an area-</a:t>
            </a:r>
            <a:r>
              <a:rPr lang="fr-FR" dirty="0" err="1"/>
              <a:t>based</a:t>
            </a:r>
            <a:r>
              <a:rPr lang="fr-FR" dirty="0"/>
              <a:t> </a:t>
            </a:r>
            <a:r>
              <a:rPr lang="fr-FR" dirty="0" err="1"/>
              <a:t>approach</a:t>
            </a:r>
            <a:r>
              <a:rPr lang="fr-FR" dirty="0"/>
              <a:t> </a:t>
            </a:r>
            <a:r>
              <a:rPr lang="fr-FR" dirty="0" err="1"/>
              <a:t>according</a:t>
            </a:r>
            <a:r>
              <a:rPr lang="fr-FR" dirty="0"/>
              <a:t> to </a:t>
            </a:r>
            <a:r>
              <a:rPr lang="fr-FR" dirty="0" err="1"/>
              <a:t>them</a:t>
            </a:r>
            <a:r>
              <a:rPr lang="fr-FR" dirty="0"/>
              <a:t>. In </a:t>
            </a:r>
            <a:r>
              <a:rPr lang="fr-FR" dirty="0" err="1"/>
              <a:t>other</a:t>
            </a:r>
            <a:r>
              <a:rPr lang="fr-FR" dirty="0"/>
              <a:t> </a:t>
            </a:r>
            <a:r>
              <a:rPr lang="fr-FR" dirty="0" err="1"/>
              <a:t>words</a:t>
            </a:r>
            <a:r>
              <a:rPr lang="fr-FR" dirty="0"/>
              <a:t>, </a:t>
            </a:r>
            <a:r>
              <a:rPr lang="fr-FR" dirty="0" err="1"/>
              <a:t>why</a:t>
            </a:r>
            <a:r>
              <a:rPr lang="fr-FR" dirty="0"/>
              <a:t> </a:t>
            </a:r>
            <a:r>
              <a:rPr lang="fr-FR" dirty="0" err="1"/>
              <a:t>adopting</a:t>
            </a:r>
            <a:r>
              <a:rPr lang="fr-FR" dirty="0"/>
              <a:t> an area-</a:t>
            </a:r>
            <a:r>
              <a:rPr lang="fr-FR" dirty="0" err="1"/>
              <a:t>based</a:t>
            </a:r>
            <a:r>
              <a:rPr lang="fr-FR" dirty="0"/>
              <a:t> </a:t>
            </a:r>
            <a:r>
              <a:rPr lang="fr-FR" dirty="0" err="1"/>
              <a:t>approach</a:t>
            </a:r>
            <a:r>
              <a:rPr lang="fr-FR" dirty="0"/>
              <a:t>?. Write or </a:t>
            </a:r>
            <a:r>
              <a:rPr lang="fr-FR" dirty="0" err="1"/>
              <a:t>draw</a:t>
            </a:r>
            <a:r>
              <a:rPr lang="fr-FR" dirty="0"/>
              <a:t>, </a:t>
            </a:r>
            <a:r>
              <a:rPr lang="fr-FR" dirty="0" err="1"/>
              <a:t>using</a:t>
            </a:r>
            <a:r>
              <a:rPr lang="fr-FR" dirty="0"/>
              <a:t> </a:t>
            </a:r>
            <a:r>
              <a:rPr lang="fr-FR" dirty="0" err="1"/>
              <a:t>graphic</a:t>
            </a:r>
            <a:r>
              <a:rPr lang="fr-FR" dirty="0"/>
              <a:t> facilitation, </a:t>
            </a:r>
            <a:r>
              <a:rPr lang="fr-FR" dirty="0" err="1"/>
              <a:t>their</a:t>
            </a:r>
            <a:r>
              <a:rPr lang="fr-FR" dirty="0"/>
              <a:t> </a:t>
            </a:r>
            <a:r>
              <a:rPr lang="fr-FR" dirty="0" err="1"/>
              <a:t>answers</a:t>
            </a:r>
            <a:r>
              <a:rPr lang="fr-FR" dirty="0"/>
              <a:t> on a flip chart </a:t>
            </a:r>
            <a:r>
              <a:rPr lang="fr-FR" dirty="0" err="1"/>
              <a:t>before</a:t>
            </a:r>
            <a:r>
              <a:rPr lang="fr-FR" dirty="0"/>
              <a:t> </a:t>
            </a:r>
            <a:r>
              <a:rPr lang="fr-FR" dirty="0" err="1"/>
              <a:t>showing</a:t>
            </a:r>
            <a:r>
              <a:rPr lang="fr-FR" dirty="0"/>
              <a:t> the </a:t>
            </a:r>
            <a:r>
              <a:rPr lang="fr-FR" dirty="0" err="1"/>
              <a:t>following</a:t>
            </a:r>
            <a:r>
              <a:rPr lang="fr-FR" dirty="0"/>
              <a:t> slide as the </a:t>
            </a:r>
            <a:r>
              <a:rPr lang="fr-FR" dirty="0" err="1"/>
              <a:t>recap</a:t>
            </a:r>
            <a:r>
              <a:rPr lang="fr-FR" dirty="0"/>
              <a:t>. </a:t>
            </a:r>
          </a:p>
          <a:p>
            <a:endParaRPr lang="fr-FR" dirty="0"/>
          </a:p>
        </p:txBody>
      </p:sp>
      <p:sp>
        <p:nvSpPr>
          <p:cNvPr id="4" name="Slide Number Placeholder 3"/>
          <p:cNvSpPr>
            <a:spLocks noGrp="1"/>
          </p:cNvSpPr>
          <p:nvPr>
            <p:ph type="sldNum" sz="quarter" idx="5"/>
          </p:nvPr>
        </p:nvSpPr>
        <p:spPr/>
        <p:txBody>
          <a:bodyPr/>
          <a:lstStyle/>
          <a:p>
            <a:fld id="{D3EBE9B1-2A80-4014-9413-689CA2746B45}" type="slidenum">
              <a:rPr lang="en-US" smtClean="0"/>
              <a:t>12</a:t>
            </a:fld>
            <a:endParaRPr lang="en-US"/>
          </a:p>
        </p:txBody>
      </p:sp>
    </p:spTree>
    <p:extLst>
      <p:ext uri="{BB962C8B-B14F-4D97-AF65-F5344CB8AC3E}">
        <p14:creationId xmlns:p14="http://schemas.microsoft.com/office/powerpoint/2010/main" val="3235920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These are four arguments in favour of the adoption of an ABA, but there are many more that the participants will have highlighted during the brainstorming  activity and that you will have summarized on a flip chart paper that you can now stick on the wall. </a:t>
            </a:r>
          </a:p>
          <a:p>
            <a:endParaRPr lang="en-GB" noProof="0" dirty="0"/>
          </a:p>
          <a:p>
            <a:r>
              <a:rPr lang="en-GB" b="1" noProof="0" dirty="0"/>
              <a:t>Key messages: </a:t>
            </a:r>
          </a:p>
          <a:p>
            <a:endParaRPr lang="en-GB" noProof="0" dirty="0"/>
          </a:p>
          <a:p>
            <a:r>
              <a:rPr lang="en-US" sz="1200" kern="1200" dirty="0">
                <a:solidFill>
                  <a:schemeClr val="tx1"/>
                </a:solidFill>
                <a:effectLst/>
                <a:latin typeface="+mn-lt"/>
                <a:ea typeface="+mn-ea"/>
                <a:cs typeface="+mn-cs"/>
              </a:rPr>
              <a:t>Area-based approaches can:</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Create a ‘platform’ which brings together a diversity of actors with different capacities to discuss the collective</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response under the leadership of national or local authorities;</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Reduce tensions and real or perceived inequalities and contribute to improving social cohesion;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Bring targeted and contextualized durable solutions;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Enable community meaningful participation, consultation and involvement at all stage of the planning cycle;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Capitalize on the availability, commitment and interest of local authorities to respond to long-term durable solutions needs and reinforce social cohesion (both horizontal and vertical dimensions)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endParaRPr lang="en-GB" noProof="0" dirty="0"/>
          </a:p>
        </p:txBody>
      </p:sp>
      <p:sp>
        <p:nvSpPr>
          <p:cNvPr id="4" name="Slide Number Placeholder 3"/>
          <p:cNvSpPr>
            <a:spLocks noGrp="1"/>
          </p:cNvSpPr>
          <p:nvPr>
            <p:ph type="sldNum" sz="quarter" idx="5"/>
          </p:nvPr>
        </p:nvSpPr>
        <p:spPr/>
        <p:txBody>
          <a:bodyPr/>
          <a:lstStyle/>
          <a:p>
            <a:fld id="{D3EBE9B1-2A80-4014-9413-689CA2746B45}" type="slidenum">
              <a:rPr lang="en-US" smtClean="0"/>
              <a:t>13</a:t>
            </a:fld>
            <a:endParaRPr lang="en-US"/>
          </a:p>
        </p:txBody>
      </p:sp>
    </p:spTree>
    <p:extLst>
      <p:ext uri="{BB962C8B-B14F-4D97-AF65-F5344CB8AC3E}">
        <p14:creationId xmlns:p14="http://schemas.microsoft.com/office/powerpoint/2010/main" val="835954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Clr>
                <a:srgbClr val="BA122B"/>
              </a:buClr>
            </a:pPr>
            <a:r>
              <a:rPr lang="en-US" i="0" dirty="0"/>
              <a:t>This slide shows the main differences between the cluster and the area-based approach. It is not meant to say that one approach should replace another but that both approaches are complementary. The cluster approach is before all meant to respond to emergency crisis and to ensure accountable, well – coordinated and principled humanitarian response. It is not designed to plan for long-term solutions planning involving a wide range of actors including development actors and  the private sector, for instance. Likewise, the cluster system is not population specific as it is not designed to respond to refugee crisis although some coordination mechanisms between the inter-agency humanitarian response and the refugee operations. </a:t>
            </a:r>
          </a:p>
        </p:txBody>
      </p:sp>
      <p:sp>
        <p:nvSpPr>
          <p:cNvPr id="4" name="Slide Number Placeholder 3"/>
          <p:cNvSpPr>
            <a:spLocks noGrp="1"/>
          </p:cNvSpPr>
          <p:nvPr>
            <p:ph type="sldNum" sz="quarter" idx="10"/>
          </p:nvPr>
        </p:nvSpPr>
        <p:spPr/>
        <p:txBody>
          <a:bodyPr/>
          <a:lstStyle/>
          <a:p>
            <a:fld id="{935F30E8-26E9-4FF0-B25D-8E11553B5012}" type="slidenum">
              <a:rPr lang="en-US" smtClean="0"/>
              <a:t>14</a:t>
            </a:fld>
            <a:endParaRPr lang="en-US"/>
          </a:p>
        </p:txBody>
      </p:sp>
    </p:spTree>
    <p:extLst>
      <p:ext uri="{BB962C8B-B14F-4D97-AF65-F5344CB8AC3E}">
        <p14:creationId xmlns:p14="http://schemas.microsoft.com/office/powerpoint/2010/main" val="2627355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is borrowed from a UNHCR presentation that shows the shift of the organisation’s approach for the coming years to not only consider refugee camps as its area of operation but a larger “eco-system” comprised of refugees and host communities. </a:t>
            </a:r>
          </a:p>
        </p:txBody>
      </p:sp>
      <p:sp>
        <p:nvSpPr>
          <p:cNvPr id="4" name="Slide Number Placeholder 3"/>
          <p:cNvSpPr>
            <a:spLocks noGrp="1"/>
          </p:cNvSpPr>
          <p:nvPr>
            <p:ph type="sldNum" sz="quarter" idx="5"/>
          </p:nvPr>
        </p:nvSpPr>
        <p:spPr/>
        <p:txBody>
          <a:bodyPr/>
          <a:lstStyle/>
          <a:p>
            <a:fld id="{D3EBE9B1-2A80-4014-9413-689CA2746B45}" type="slidenum">
              <a:rPr lang="en-US" smtClean="0"/>
              <a:t>15</a:t>
            </a:fld>
            <a:endParaRPr lang="en-US"/>
          </a:p>
        </p:txBody>
      </p:sp>
    </p:spTree>
    <p:extLst>
      <p:ext uri="{BB962C8B-B14F-4D97-AF65-F5344CB8AC3E}">
        <p14:creationId xmlns:p14="http://schemas.microsoft.com/office/powerpoint/2010/main" val="20489195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many challenges in the implementation of such an approach and it will take some time before all actors adapt to the new way of working and adopt area-based approach to plan for solutions. The obstacles are mainly due to the “old way” of working of the UN agencies, donors and partners, ongoing changes at the national level combined to lack of capacities and resources at local level. There might also be challenges at to community/society level where people are not ready/in favour of such an </a:t>
            </a:r>
            <a:r>
              <a:rPr lang="en-GB" dirty="0" err="1"/>
              <a:t>apporach</a:t>
            </a:r>
            <a:r>
              <a:rPr lang="en-GB" dirty="0"/>
              <a:t> or where interactions between refugees and host communities are still minimal due to previous encampment policy. </a:t>
            </a:r>
          </a:p>
        </p:txBody>
      </p:sp>
      <p:sp>
        <p:nvSpPr>
          <p:cNvPr id="4" name="Slide Number Placeholder 3"/>
          <p:cNvSpPr>
            <a:spLocks noGrp="1"/>
          </p:cNvSpPr>
          <p:nvPr>
            <p:ph type="sldNum" sz="quarter" idx="5"/>
          </p:nvPr>
        </p:nvSpPr>
        <p:spPr/>
        <p:txBody>
          <a:bodyPr/>
          <a:lstStyle/>
          <a:p>
            <a:fld id="{D3EBE9B1-2A80-4014-9413-689CA2746B45}" type="slidenum">
              <a:rPr lang="en-US" smtClean="0"/>
              <a:t>16</a:t>
            </a:fld>
            <a:endParaRPr lang="en-US"/>
          </a:p>
        </p:txBody>
      </p:sp>
    </p:spTree>
    <p:extLst>
      <p:ext uri="{BB962C8B-B14F-4D97-AF65-F5344CB8AC3E}">
        <p14:creationId xmlns:p14="http://schemas.microsoft.com/office/powerpoint/2010/main" val="24943386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a:t>
            </a:r>
            <a:r>
              <a:rPr lang="fr-FR" dirty="0" err="1"/>
              <a:t>optional</a:t>
            </a:r>
            <a:r>
              <a:rPr lang="fr-FR" dirty="0"/>
              <a:t> focus </a:t>
            </a:r>
            <a:r>
              <a:rPr lang="fr-FR" dirty="0" err="1"/>
              <a:t>might</a:t>
            </a:r>
            <a:r>
              <a:rPr lang="fr-FR" dirty="0"/>
              <a:t> </a:t>
            </a:r>
            <a:r>
              <a:rPr lang="fr-FR" dirty="0" err="1"/>
              <a:t>require</a:t>
            </a:r>
            <a:r>
              <a:rPr lang="fr-FR" dirty="0"/>
              <a:t> 30 to 45 minutes. </a:t>
            </a:r>
          </a:p>
        </p:txBody>
      </p:sp>
      <p:sp>
        <p:nvSpPr>
          <p:cNvPr id="4" name="Slide Number Placeholder 3"/>
          <p:cNvSpPr>
            <a:spLocks noGrp="1"/>
          </p:cNvSpPr>
          <p:nvPr>
            <p:ph type="sldNum" sz="quarter" idx="5"/>
          </p:nvPr>
        </p:nvSpPr>
        <p:spPr/>
        <p:txBody>
          <a:bodyPr/>
          <a:lstStyle/>
          <a:p>
            <a:fld id="{D3EBE9B1-2A80-4014-9413-689CA2746B45}" type="slidenum">
              <a:rPr lang="en-US" smtClean="0"/>
              <a:t>17</a:t>
            </a:fld>
            <a:endParaRPr lang="en-US"/>
          </a:p>
        </p:txBody>
      </p:sp>
    </p:spTree>
    <p:extLst>
      <p:ext uri="{BB962C8B-B14F-4D97-AF65-F5344CB8AC3E}">
        <p14:creationId xmlns:p14="http://schemas.microsoft.com/office/powerpoint/2010/main" val="9122858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His is a definition developed by </a:t>
            </a:r>
            <a:r>
              <a:rPr lang="en-US" sz="1200" dirty="0">
                <a:latin typeface="Calibri" panose="020F0502020204030204" pitchFamily="34" charset="0"/>
                <a:ea typeface="Calibri" panose="020F0502020204030204" pitchFamily="34" charset="0"/>
                <a:cs typeface="Times New Roman" panose="02020603050405020304" pitchFamily="18" charset="0"/>
              </a:rPr>
              <a:t>World Vision.</a:t>
            </a: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18</a:t>
            </a:fld>
            <a:endParaRPr lang="en-US"/>
          </a:p>
        </p:txBody>
      </p:sp>
    </p:spTree>
    <p:extLst>
      <p:ext uri="{BB962C8B-B14F-4D97-AF65-F5344CB8AC3E}">
        <p14:creationId xmlns:p14="http://schemas.microsoft.com/office/powerpoint/2010/main" val="10358611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baseline="0" dirty="0">
                <a:latin typeface="Calibri" panose="020F0502020204030204" pitchFamily="34" charset="0"/>
              </a:rPr>
              <a:t>Source: Social cohesion and forced displacement, a desk review to inform programming and project design, The World Bank Group, July 2018. </a:t>
            </a:r>
          </a:p>
          <a:p>
            <a:endParaRPr lang="en-GB" sz="1200" b="0" i="0" u="none" strike="noStrike" baseline="0" dirty="0">
              <a:latin typeface="Calibri" panose="020F0502020204030204" pitchFamily="34" charset="0"/>
            </a:endParaRPr>
          </a:p>
          <a:p>
            <a:r>
              <a:rPr lang="en-GB" sz="1200" b="1" i="0" u="none" strike="noStrike" baseline="0" dirty="0">
                <a:latin typeface="Calibri" panose="020F0502020204030204" pitchFamily="34" charset="0"/>
              </a:rPr>
              <a:t>Key message: </a:t>
            </a:r>
          </a:p>
          <a:p>
            <a:pPr algn="l"/>
            <a:r>
              <a:rPr lang="en-GB" sz="1200" b="0" i="0" u="none" strike="noStrike" baseline="0" dirty="0">
                <a:latin typeface="Calibri" panose="020F0502020204030204" pitchFamily="34" charset="0"/>
              </a:rPr>
              <a:t>S</a:t>
            </a:r>
            <a:r>
              <a:rPr lang="en-US" sz="1200" b="0" i="0" u="none" strike="noStrike" baseline="0" dirty="0" err="1">
                <a:latin typeface="Calibri" panose="020F0502020204030204" pitchFamily="34" charset="0"/>
              </a:rPr>
              <a:t>ome</a:t>
            </a:r>
            <a:r>
              <a:rPr lang="en-US" sz="1200" b="0" i="0" u="none" strike="noStrike" baseline="0" dirty="0">
                <a:latin typeface="Calibri" panose="020F0502020204030204" pitchFamily="34" charset="0"/>
              </a:rPr>
              <a:t> coherence has been achieved in the more recent and more complex definitions of social cohesion, which have rooted themselves in five dynamics of social cohesion (see the 6 dynamics box), which have been developed by subsequent key authors1.</a:t>
            </a:r>
            <a:r>
              <a:rPr lang="en-US" sz="700" b="0" i="0" u="none" strike="noStrike" baseline="0" dirty="0">
                <a:latin typeface="Calibri" panose="020F0502020204030204" pitchFamily="34" charset="0"/>
              </a:rPr>
              <a:t> </a:t>
            </a:r>
            <a:r>
              <a:rPr lang="en-US" sz="1200" b="0" i="0" u="none" strike="noStrike" baseline="0" dirty="0">
                <a:latin typeface="Calibri" panose="020F0502020204030204" pitchFamily="34" charset="0"/>
              </a:rPr>
              <a:t>This has included identifying both the vertical and the horizontal interactions among members of society as characterized by a set of attitudes and norms that includes trust, a sense of belonging and the willingness to participate and help, as well as their behavioral </a:t>
            </a:r>
            <a:r>
              <a:rPr lang="en-GB" sz="1200" b="0" i="0" u="none" strike="noStrike" baseline="0" dirty="0">
                <a:latin typeface="Calibri" panose="020F0502020204030204" pitchFamily="34" charset="0"/>
              </a:rPr>
              <a:t>manifestations.</a:t>
            </a:r>
          </a:p>
          <a:p>
            <a:pPr algn="l"/>
            <a:endParaRPr lang="en-GB" sz="1200" b="0" i="0" u="none" strike="noStrike" baseline="0" dirty="0">
              <a:latin typeface="Calibri" panose="020F0502020204030204" pitchFamily="34" charset="0"/>
            </a:endParaRPr>
          </a:p>
          <a:p>
            <a:r>
              <a:rPr lang="en-GB" sz="1200" b="0" i="0" u="none" strike="noStrike" baseline="0" dirty="0">
                <a:latin typeface="Calibri" panose="020F0502020204030204" pitchFamily="34" charset="0"/>
              </a:rPr>
              <a:t>1. </a:t>
            </a:r>
            <a:r>
              <a:rPr lang="fr-FR" sz="800" b="0" i="0" u="none" strike="noStrike" kern="1200" baseline="0" dirty="0">
                <a:solidFill>
                  <a:schemeClr val="tx1"/>
                </a:solidFill>
                <a:latin typeface="+mn-lt"/>
                <a:ea typeface="+mn-ea"/>
                <a:cs typeface="+mn-cs"/>
              </a:rPr>
              <a:t>Bernard, P. La </a:t>
            </a:r>
            <a:r>
              <a:rPr lang="fr-FR" sz="800" b="0" i="0" u="none" strike="noStrike" kern="1200" baseline="0" dirty="0" err="1">
                <a:solidFill>
                  <a:schemeClr val="tx1"/>
                </a:solidFill>
                <a:latin typeface="+mn-lt"/>
                <a:ea typeface="+mn-ea"/>
                <a:cs typeface="+mn-cs"/>
              </a:rPr>
              <a:t>Cohesion</a:t>
            </a:r>
            <a:r>
              <a:rPr lang="fr-FR" sz="800" b="0" i="0" u="none" strike="noStrike" kern="1200" baseline="0" dirty="0">
                <a:solidFill>
                  <a:schemeClr val="tx1"/>
                </a:solidFill>
                <a:latin typeface="+mn-lt"/>
                <a:ea typeface="+mn-ea"/>
                <a:cs typeface="+mn-cs"/>
              </a:rPr>
              <a:t> sociale: a critique d’un</a:t>
            </a:r>
          </a:p>
          <a:p>
            <a:r>
              <a:rPr lang="fr-FR" sz="800" b="0" i="0" u="none" strike="noStrike" kern="1200" baseline="0" dirty="0">
                <a:solidFill>
                  <a:schemeClr val="tx1"/>
                </a:solidFill>
                <a:latin typeface="+mn-lt"/>
                <a:ea typeface="+mn-ea"/>
                <a:cs typeface="+mn-cs"/>
              </a:rPr>
              <a:t>quasi-concept. Lien social et Politiques – RIAC 41,</a:t>
            </a:r>
          </a:p>
          <a:p>
            <a:r>
              <a:rPr lang="da-DK" sz="800" b="0" i="0" u="none" strike="noStrike" kern="1200" baseline="0" dirty="0">
                <a:solidFill>
                  <a:schemeClr val="tx1"/>
                </a:solidFill>
                <a:latin typeface="+mn-lt"/>
                <a:ea typeface="+mn-ea"/>
                <a:cs typeface="+mn-cs"/>
              </a:rPr>
              <a:t>1999. Chan, Joseph et al. Reconsidering Social</a:t>
            </a:r>
          </a:p>
          <a:p>
            <a:r>
              <a:rPr lang="en-US" sz="800" b="0" i="0" u="none" strike="noStrike" kern="1200" baseline="0" dirty="0">
                <a:solidFill>
                  <a:schemeClr val="tx1"/>
                </a:solidFill>
                <a:latin typeface="+mn-lt"/>
                <a:ea typeface="+mn-ea"/>
                <a:cs typeface="+mn-cs"/>
              </a:rPr>
              <a:t>Cohesion: Developing a Definition and Analytical</a:t>
            </a:r>
          </a:p>
          <a:p>
            <a:r>
              <a:rPr lang="en-US" sz="800" b="0" i="0" u="none" strike="noStrike" kern="1200" baseline="0" dirty="0">
                <a:solidFill>
                  <a:schemeClr val="tx1"/>
                </a:solidFill>
                <a:latin typeface="+mn-lt"/>
                <a:ea typeface="+mn-ea"/>
                <a:cs typeface="+mn-cs"/>
              </a:rPr>
              <a:t>Framework for Empirical Research. Social Indicators</a:t>
            </a:r>
          </a:p>
          <a:p>
            <a:r>
              <a:rPr lang="en-GB" sz="800" b="0" i="0" u="none" strike="noStrike" kern="1200" baseline="0" dirty="0">
                <a:solidFill>
                  <a:schemeClr val="tx1"/>
                </a:solidFill>
                <a:latin typeface="+mn-lt"/>
                <a:ea typeface="+mn-ea"/>
                <a:cs typeface="+mn-cs"/>
              </a:rPr>
              <a:t>Research, 75(2), 2006.</a:t>
            </a:r>
          </a:p>
          <a:p>
            <a:endParaRPr lang="en-GB" sz="800" b="0" i="0" u="none" strike="noStrike" kern="1200" baseline="0" dirty="0">
              <a:solidFill>
                <a:schemeClr val="tx1"/>
              </a:solidFill>
              <a:latin typeface="+mn-lt"/>
              <a:ea typeface="+mn-ea"/>
              <a:cs typeface="+mn-cs"/>
            </a:endParaRPr>
          </a:p>
          <a:p>
            <a:endParaRPr lang="en-GB" dirty="0"/>
          </a:p>
          <a:p>
            <a:r>
              <a:rPr lang="en-GB" b="1" dirty="0"/>
              <a:t>Activity 5: Potential group activity</a:t>
            </a:r>
            <a:r>
              <a:rPr lang="en-GB" dirty="0"/>
              <a:t>: </a:t>
            </a:r>
            <a:r>
              <a:rPr lang="en-GB" b="1" dirty="0"/>
              <a:t>Play with the dynamics. </a:t>
            </a:r>
          </a:p>
          <a:p>
            <a:r>
              <a:rPr lang="en-GB" dirty="0"/>
              <a:t>Assign one dynamic set per group and ask them to find a local example for both elements based on their experience with displaced and host communities in their country/locality.   Then ask them whether it belongs to the horizontal or vertical dimensions of the social cohesion definition. </a:t>
            </a:r>
          </a:p>
        </p:txBody>
      </p:sp>
      <p:sp>
        <p:nvSpPr>
          <p:cNvPr id="4" name="Slide Number Placeholder 3"/>
          <p:cNvSpPr>
            <a:spLocks noGrp="1"/>
          </p:cNvSpPr>
          <p:nvPr>
            <p:ph type="sldNum" sz="quarter" idx="5"/>
          </p:nvPr>
        </p:nvSpPr>
        <p:spPr/>
        <p:txBody>
          <a:bodyPr/>
          <a:lstStyle/>
          <a:p>
            <a:fld id="{D3EBE9B1-2A80-4014-9413-689CA2746B45}" type="slidenum">
              <a:rPr lang="en-US" smtClean="0"/>
              <a:t>19</a:t>
            </a:fld>
            <a:endParaRPr lang="en-US"/>
          </a:p>
        </p:txBody>
      </p:sp>
    </p:spTree>
    <p:extLst>
      <p:ext uri="{BB962C8B-B14F-4D97-AF65-F5344CB8AC3E}">
        <p14:creationId xmlns:p14="http://schemas.microsoft.com/office/powerpoint/2010/main" val="24571284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Activity 6: Potential activity in plenary: </a:t>
            </a:r>
            <a:r>
              <a:rPr lang="en-GB" dirty="0"/>
              <a:t>show the title of the slide first and ask the participants about the main impacts of displacement on host communities and on social cohesion. You can summarise the main points discussed as bullet points on a flip chart paper. </a:t>
            </a:r>
          </a:p>
          <a:p>
            <a:endParaRPr lang="en-GB" dirty="0"/>
          </a:p>
          <a:p>
            <a:r>
              <a:rPr lang="en-GB" dirty="0"/>
              <a:t>Only show the content of the slide after the discussion. </a:t>
            </a:r>
          </a:p>
        </p:txBody>
      </p:sp>
      <p:sp>
        <p:nvSpPr>
          <p:cNvPr id="4" name="Slide Number Placeholder 3"/>
          <p:cNvSpPr>
            <a:spLocks noGrp="1"/>
          </p:cNvSpPr>
          <p:nvPr>
            <p:ph type="sldNum" sz="quarter" idx="5"/>
          </p:nvPr>
        </p:nvSpPr>
        <p:spPr/>
        <p:txBody>
          <a:bodyPr/>
          <a:lstStyle/>
          <a:p>
            <a:fld id="{D3EBE9B1-2A80-4014-9413-689CA2746B45}" type="slidenum">
              <a:rPr lang="en-US" smtClean="0"/>
              <a:t>20</a:t>
            </a:fld>
            <a:endParaRPr lang="en-US"/>
          </a:p>
        </p:txBody>
      </p:sp>
    </p:spTree>
    <p:extLst>
      <p:ext uri="{BB962C8B-B14F-4D97-AF65-F5344CB8AC3E}">
        <p14:creationId xmlns:p14="http://schemas.microsoft.com/office/powerpoint/2010/main" val="39026694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Case study taken from the World Bank Group report on the “Refugee Impacts on Turkana Hosts: A Social Impact</a:t>
            </a:r>
          </a:p>
          <a:p>
            <a:r>
              <a:rPr lang="en-US" sz="1200" b="0" i="0" u="none" strike="noStrike" kern="1200" baseline="0" dirty="0">
                <a:solidFill>
                  <a:schemeClr val="tx1"/>
                </a:solidFill>
                <a:latin typeface="+mn-lt"/>
                <a:ea typeface="+mn-ea"/>
                <a:cs typeface="+mn-cs"/>
              </a:rPr>
              <a:t>Analysis for Kakuma Town and Refugee Camp, Turkana County, Kenya”, World Bank, 2016.</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WBG report undertakes social impact analysis to unpack the historical and cultural construction of narratives around refugee presence in north-east Kenya. The metanarrative which prevails is that refugees are ‘</a:t>
            </a:r>
            <a:r>
              <a:rPr lang="en-US" sz="1200" b="0" i="1" u="none" strike="noStrike" kern="1200" baseline="0" dirty="0">
                <a:solidFill>
                  <a:schemeClr val="tx1"/>
                </a:solidFill>
                <a:latin typeface="+mn-lt"/>
                <a:ea typeface="+mn-ea"/>
                <a:cs typeface="+mn-cs"/>
              </a:rPr>
              <a:t>other</a:t>
            </a:r>
            <a:r>
              <a:rPr lang="en-US" sz="1200" b="0" i="0" u="none" strike="noStrike" kern="1200" baseline="0" dirty="0">
                <a:solidFill>
                  <a:schemeClr val="tx1"/>
                </a:solidFill>
                <a:latin typeface="+mn-lt"/>
                <a:ea typeface="+mn-ea"/>
                <a:cs typeface="+mn-cs"/>
              </a:rPr>
              <a:t>’ and ‘</a:t>
            </a:r>
            <a:r>
              <a:rPr lang="en-US" sz="1200" b="0" i="1" u="none" strike="noStrike" kern="1200" baseline="0" dirty="0">
                <a:solidFill>
                  <a:schemeClr val="tx1"/>
                </a:solidFill>
                <a:latin typeface="+mn-lt"/>
                <a:ea typeface="+mn-ea"/>
                <a:cs typeface="+mn-cs"/>
              </a:rPr>
              <a:t>violent usurpers</a:t>
            </a:r>
            <a:r>
              <a:rPr lang="en-US" sz="1200" b="0" i="0" u="none" strike="noStrike" kern="1200" baseline="0" dirty="0">
                <a:solidFill>
                  <a:schemeClr val="tx1"/>
                </a:solidFill>
                <a:latin typeface="+mn-lt"/>
                <a:ea typeface="+mn-ea"/>
                <a:cs typeface="+mn-cs"/>
              </a:rPr>
              <a:t>’ of the rights, land and resources of the Turkana hosts and are to be feared. One of the most important contributing narratives to this meta-narrative is the underlying sense of marginalization the </a:t>
            </a:r>
            <a:r>
              <a:rPr lang="fr-FR" sz="1200" b="0" i="0" u="none" strike="noStrike" kern="1200" baseline="0" dirty="0">
                <a:solidFill>
                  <a:schemeClr val="tx1"/>
                </a:solidFill>
                <a:latin typeface="+mn-lt"/>
                <a:ea typeface="+mn-ea"/>
                <a:cs typeface="+mn-cs"/>
              </a:rPr>
              <a:t>Turkana </a:t>
            </a:r>
            <a:r>
              <a:rPr lang="fr-FR" sz="1200" b="0" i="0" u="none" strike="noStrike" kern="1200" baseline="0" dirty="0" err="1">
                <a:solidFill>
                  <a:schemeClr val="tx1"/>
                </a:solidFill>
                <a:latin typeface="+mn-lt"/>
                <a:ea typeface="+mn-ea"/>
                <a:cs typeface="+mn-cs"/>
              </a:rPr>
              <a:t>experience</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from</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broader</a:t>
            </a:r>
            <a:r>
              <a:rPr lang="fr-FR"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development processes in Kenya with a lack of trust in central and local government to include them or address their needs. In this context, refugees are perceived as yet another damaging incursion into an already </a:t>
            </a:r>
            <a:r>
              <a:rPr lang="fr-FR" sz="1200" b="0" i="0" u="none" strike="noStrike" kern="1200" baseline="0" dirty="0" err="1">
                <a:solidFill>
                  <a:schemeClr val="tx1"/>
                </a:solidFill>
                <a:latin typeface="+mn-lt"/>
                <a:ea typeface="+mn-ea"/>
                <a:cs typeface="+mn-cs"/>
              </a:rPr>
              <a:t>disadvantaged</a:t>
            </a:r>
            <a:r>
              <a:rPr lang="fr-FR" sz="1200" b="0" i="0" u="none" strike="noStrike" kern="1200" baseline="0" dirty="0">
                <a:solidFill>
                  <a:schemeClr val="tx1"/>
                </a:solidFill>
                <a:latin typeface="+mn-lt"/>
                <a:ea typeface="+mn-ea"/>
                <a:cs typeface="+mn-cs"/>
              </a:rPr>
              <a:t> situation. Meta-narratives of </a:t>
            </a:r>
            <a:r>
              <a:rPr lang="en-US" sz="1200" b="0" i="0" u="none" strike="noStrike" kern="1200" baseline="0" dirty="0">
                <a:solidFill>
                  <a:schemeClr val="tx1"/>
                </a:solidFill>
                <a:latin typeface="+mn-lt"/>
                <a:ea typeface="+mn-ea"/>
                <a:cs typeface="+mn-cs"/>
              </a:rPr>
              <a:t>distrust are also enhanced in the event of </a:t>
            </a:r>
            <a:r>
              <a:rPr lang="fr-FR" sz="1200" b="0" i="0" u="none" strike="noStrike" kern="1200" baseline="0" dirty="0">
                <a:solidFill>
                  <a:schemeClr val="tx1"/>
                </a:solidFill>
                <a:latin typeface="+mn-lt"/>
                <a:ea typeface="+mn-ea"/>
                <a:cs typeface="+mn-cs"/>
              </a:rPr>
              <a:t>violent or </a:t>
            </a:r>
            <a:r>
              <a:rPr lang="fr-FR" sz="1200" b="0" i="0" u="none" strike="noStrike" kern="1200" baseline="0" dirty="0" err="1">
                <a:solidFill>
                  <a:schemeClr val="tx1"/>
                </a:solidFill>
                <a:latin typeface="+mn-lt"/>
                <a:ea typeface="+mn-ea"/>
                <a:cs typeface="+mn-cs"/>
              </a:rPr>
              <a:t>exploitative</a:t>
            </a:r>
            <a:r>
              <a:rPr lang="fr-FR" sz="1200" b="0" i="0" u="none" strike="noStrike" kern="1200" baseline="0" dirty="0">
                <a:solidFill>
                  <a:schemeClr val="tx1"/>
                </a:solidFill>
                <a:latin typeface="+mn-lt"/>
                <a:ea typeface="+mn-ea"/>
                <a:cs typeface="+mn-cs"/>
              </a:rPr>
              <a:t> interactions </a:t>
            </a:r>
            <a:r>
              <a:rPr lang="fr-FR" sz="1200" b="0" i="0" u="none" strike="noStrike" kern="1200" baseline="0" dirty="0" err="1">
                <a:solidFill>
                  <a:schemeClr val="tx1"/>
                </a:solidFill>
                <a:latin typeface="+mn-lt"/>
                <a:ea typeface="+mn-ea"/>
                <a:cs typeface="+mn-cs"/>
              </a:rPr>
              <a:t>between</a:t>
            </a:r>
            <a:r>
              <a:rPr lang="fr-FR"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refugee and host. While inter-communal violence is relatively low, there are many firsthand experiences of hosts feeling cheated or threatened by refugees, which perpetuate the </a:t>
            </a:r>
            <a:r>
              <a:rPr lang="fr-FR" sz="1200" b="0" i="0" u="none" strike="noStrike" kern="1200" baseline="0" dirty="0" err="1">
                <a:solidFill>
                  <a:schemeClr val="tx1"/>
                </a:solidFill>
                <a:latin typeface="+mn-lt"/>
                <a:ea typeface="+mn-ea"/>
                <a:cs typeface="+mn-cs"/>
              </a:rPr>
              <a:t>meta</a:t>
            </a:r>
            <a:r>
              <a:rPr lang="fr-FR" sz="1200" b="0" i="0" u="none" strike="noStrike" kern="1200" baseline="0" dirty="0">
                <a:solidFill>
                  <a:schemeClr val="tx1"/>
                </a:solidFill>
                <a:latin typeface="+mn-lt"/>
                <a:ea typeface="+mn-ea"/>
                <a:cs typeface="+mn-cs"/>
              </a:rPr>
              <a:t>-narrative. </a:t>
            </a:r>
            <a:r>
              <a:rPr lang="fr-FR" sz="1200" b="0" i="0" u="none" strike="noStrike" kern="1200" baseline="0" dirty="0" err="1">
                <a:solidFill>
                  <a:schemeClr val="tx1"/>
                </a:solidFill>
                <a:latin typeface="+mn-lt"/>
                <a:ea typeface="+mn-ea"/>
                <a:cs typeface="+mn-cs"/>
              </a:rPr>
              <a:t>Nevertheless</a:t>
            </a:r>
            <a:r>
              <a:rPr lang="fr-FR" sz="1200" b="0" i="0" u="none" strike="noStrike" kern="1200" baseline="0" dirty="0">
                <a:solidFill>
                  <a:schemeClr val="tx1"/>
                </a:solidFill>
                <a:latin typeface="+mn-lt"/>
                <a:ea typeface="+mn-ea"/>
                <a:cs typeface="+mn-cs"/>
              </a:rPr>
              <a:t>, the report </a:t>
            </a:r>
            <a:r>
              <a:rPr lang="en-US" sz="1200" b="0" i="0" u="none" strike="noStrike" kern="1200" baseline="0" dirty="0">
                <a:solidFill>
                  <a:schemeClr val="tx1"/>
                </a:solidFill>
                <a:latin typeface="+mn-lt"/>
                <a:ea typeface="+mn-ea"/>
                <a:cs typeface="+mn-cs"/>
              </a:rPr>
              <a:t>points out that in daily life, this meta-narrative is highly nuanced; it is mediated by the many individual and group interactions, which are positive and welcoming in nature, and the perceived opportunities of refugee presence. There are high levels of inter-group exchange, collaboration and mutual benefit and, thus, many sub-narratives prevail around the ‘goodness’ of refugees and their presence. Distance is a key factor; closer to the camps, hosts are more likely to refer to positive </a:t>
            </a:r>
            <a:r>
              <a:rPr lang="en-US" sz="1200" b="0" i="0" u="none" strike="noStrike" kern="1200" baseline="0" dirty="0" err="1">
                <a:solidFill>
                  <a:schemeClr val="tx1"/>
                </a:solidFill>
                <a:latin typeface="+mn-lt"/>
                <a:ea typeface="+mn-ea"/>
                <a:cs typeface="+mn-cs"/>
              </a:rPr>
              <a:t>subnarratives</a:t>
            </a:r>
            <a:r>
              <a:rPr lang="en-US" sz="1200" b="0" i="0" u="none" strike="noStrike" kern="1200" baseline="0" dirty="0">
                <a:solidFill>
                  <a:schemeClr val="tx1"/>
                </a:solidFill>
                <a:latin typeface="+mn-lt"/>
                <a:ea typeface="+mn-ea"/>
                <a:cs typeface="+mn-cs"/>
              </a:rPr>
              <a:t> and to positive interactions, while further away, hosts are more likely to subscribe to the negative meta-narrative.</a:t>
            </a:r>
            <a:endParaRPr lang="fr-FR" dirty="0"/>
          </a:p>
        </p:txBody>
      </p:sp>
      <p:sp>
        <p:nvSpPr>
          <p:cNvPr id="4" name="Slide Number Placeholder 3"/>
          <p:cNvSpPr>
            <a:spLocks noGrp="1"/>
          </p:cNvSpPr>
          <p:nvPr>
            <p:ph type="sldNum" sz="quarter" idx="5"/>
          </p:nvPr>
        </p:nvSpPr>
        <p:spPr/>
        <p:txBody>
          <a:bodyPr/>
          <a:lstStyle/>
          <a:p>
            <a:fld id="{D3EBE9B1-2A80-4014-9413-689CA2746B45}" type="slidenum">
              <a:rPr lang="en-US" smtClean="0"/>
              <a:t>21</a:t>
            </a:fld>
            <a:endParaRPr lang="en-US"/>
          </a:p>
        </p:txBody>
      </p:sp>
    </p:spTree>
    <p:extLst>
      <p:ext uri="{BB962C8B-B14F-4D97-AF65-F5344CB8AC3E}">
        <p14:creationId xmlns:p14="http://schemas.microsoft.com/office/powerpoint/2010/main" val="346129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23</a:t>
            </a:fld>
            <a:endParaRPr lang="en-US"/>
          </a:p>
        </p:txBody>
      </p:sp>
    </p:spTree>
    <p:extLst>
      <p:ext uri="{BB962C8B-B14F-4D97-AF65-F5344CB8AC3E}">
        <p14:creationId xmlns:p14="http://schemas.microsoft.com/office/powerpoint/2010/main" val="21848235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a:t>Based</a:t>
            </a:r>
            <a:r>
              <a:rPr lang="fr-FR" dirty="0"/>
              <a:t> on UNHCR </a:t>
            </a:r>
            <a:r>
              <a:rPr lang="fr-FR" dirty="0" err="1"/>
              <a:t>definition</a:t>
            </a:r>
            <a:r>
              <a:rPr lang="fr-FR" dirty="0"/>
              <a:t> and </a:t>
            </a:r>
            <a:r>
              <a:rPr lang="fr-FR" dirty="0" err="1"/>
              <a:t>operationalisation</a:t>
            </a:r>
            <a:r>
              <a:rPr lang="fr-FR" dirty="0"/>
              <a:t> </a:t>
            </a:r>
            <a:r>
              <a:rPr lang="fr-FR" dirty="0" err="1"/>
              <a:t>framework</a:t>
            </a:r>
            <a:r>
              <a:rPr lang="fr-FR" dirty="0"/>
              <a:t> of inclusion in national </a:t>
            </a:r>
            <a:r>
              <a:rPr lang="fr-FR" dirty="0" err="1"/>
              <a:t>systems</a:t>
            </a:r>
            <a:r>
              <a:rPr lang="fr-FR" dirty="0"/>
              <a:t>. </a:t>
            </a:r>
          </a:p>
          <a:p>
            <a:endParaRPr lang="fr-FR" dirty="0"/>
          </a:p>
          <a:p>
            <a:pPr>
              <a:lnSpc>
                <a:spcPct val="107000"/>
              </a:lnSpc>
              <a:spcAft>
                <a:spcPts val="800"/>
              </a:spcAft>
            </a:pPr>
            <a:r>
              <a:rPr lang="fr-FR" dirty="0"/>
              <a:t>« </a:t>
            </a:r>
            <a:r>
              <a:rPr lang="en-US" sz="1200" dirty="0">
                <a:effectLst/>
                <a:latin typeface="Calibri" panose="020F0502020204030204" pitchFamily="34" charset="0"/>
                <a:ea typeface="Calibri" panose="020F0502020204030204" pitchFamily="34" charset="0"/>
                <a:cs typeface="Times New Roman" panose="02020603050405020304" pitchFamily="18" charset="0"/>
              </a:rPr>
              <a:t>The infographic shows the seven aspects of inclusion that UNHCR operations should assess and potentially leverage, depending on the context to gradually work towards inclusion in country systems.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Important note: </a:t>
            </a:r>
            <a:endParaRPr lang="fr-FR" sz="12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The seven aspects of inclusion apply to all sectors (education, health, social safety net, access to work etc.)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They apply to all </a:t>
            </a:r>
            <a:r>
              <a:rPr lang="en-US" sz="1200" dirty="0" err="1">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PoCs</a:t>
            </a:r>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as well as their hosts;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There is no hierarchy between the seven elements. They are all equally important;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They are interdependent but don’t need to be all met for each sector;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Not all of the seven aspects might be possible to leverage for each and every sector but, depending on the context and based on a well-informed and strategic analysis, some of them will be identified as potential objectives for UNHCR and its partners in the field;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2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Inclusion is often not possible in emergency situations or when there is a lack of political will. Likewise, there is sometime a lack of capacity to do so immediately, when services are simply not existing.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Slide Number Placeholder 3"/>
          <p:cNvSpPr>
            <a:spLocks noGrp="1"/>
          </p:cNvSpPr>
          <p:nvPr>
            <p:ph type="sldNum" sz="quarter" idx="5"/>
          </p:nvPr>
        </p:nvSpPr>
        <p:spPr/>
        <p:txBody>
          <a:bodyPr/>
          <a:lstStyle/>
          <a:p>
            <a:fld id="{D3EBE9B1-2A80-4014-9413-689CA2746B45}" type="slidenum">
              <a:rPr lang="en-US" smtClean="0"/>
              <a:t>24</a:t>
            </a:fld>
            <a:endParaRPr lang="en-US"/>
          </a:p>
        </p:txBody>
      </p:sp>
    </p:spTree>
    <p:extLst>
      <p:ext uri="{BB962C8B-B14F-4D97-AF65-F5344CB8AC3E}">
        <p14:creationId xmlns:p14="http://schemas.microsoft.com/office/powerpoint/2010/main" val="188898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3/19/2020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3/19/2020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3/19/2020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3"/>
          <a:stretch>
            <a:fillRect/>
          </a:stretch>
        </p:blipFill>
        <p:spPr>
          <a:xfrm>
            <a:off x="487770" y="6071616"/>
            <a:ext cx="11528018" cy="660399"/>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281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3/19/2020</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3/19/2020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40.sv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6654799" y="640081"/>
            <a:ext cx="4897119" cy="35382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lnSpcReduction="10000"/>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a:lnSpc>
                <a:spcPct val="90000"/>
              </a:lnSpc>
              <a:spcBef>
                <a:spcPct val="0"/>
              </a:spcBef>
              <a:spcAft>
                <a:spcPts val="600"/>
              </a:spcAft>
            </a:pPr>
            <a:r>
              <a:rPr lang="en-US" altLang="en-US" sz="5100" b="1">
                <a:latin typeface="+mj-lt"/>
                <a:ea typeface="+mj-ea"/>
                <a:cs typeface="+mj-cs"/>
              </a:rPr>
              <a:t>Area Based Durable Solutions Planning </a:t>
            </a:r>
          </a:p>
          <a:p>
            <a:pPr defTabSz="914400">
              <a:lnSpc>
                <a:spcPct val="90000"/>
              </a:lnSpc>
              <a:spcBef>
                <a:spcPct val="0"/>
              </a:spcBef>
              <a:spcAft>
                <a:spcPts val="600"/>
              </a:spcAft>
            </a:pPr>
            <a:r>
              <a:rPr lang="en-US" altLang="en-US" sz="5100" b="1" i="1">
                <a:latin typeface="+mj-lt"/>
                <a:ea typeface="+mj-ea"/>
                <a:cs typeface="+mj-cs"/>
              </a:rPr>
              <a:t>Training </a:t>
            </a:r>
          </a:p>
          <a:p>
            <a:pPr defTabSz="914400">
              <a:lnSpc>
                <a:spcPct val="90000"/>
              </a:lnSpc>
              <a:spcBef>
                <a:spcPct val="0"/>
              </a:spcBef>
              <a:spcAft>
                <a:spcPts val="600"/>
              </a:spcAft>
            </a:pPr>
            <a:r>
              <a:rPr lang="en-US" altLang="en-US" sz="5100" i="1">
                <a:latin typeface="+mj-lt"/>
                <a:ea typeface="+mj-ea"/>
                <a:cs typeface="+mj-cs"/>
              </a:rPr>
              <a:t>	</a:t>
            </a:r>
            <a:endParaRPr lang="en-US" altLang="en-US" sz="5100" dirty="0">
              <a:latin typeface="+mj-lt"/>
              <a:ea typeface="+mj-ea"/>
              <a:cs typeface="+mj-cs"/>
            </a:endParaRPr>
          </a:p>
        </p:txBody>
      </p:sp>
      <p:pic>
        <p:nvPicPr>
          <p:cNvPr id="3" name="Picture 2" descr="A picture containing drawing, table&#10;&#10;Description automatically generated">
            <a:extLst>
              <a:ext uri="{FF2B5EF4-FFF2-40B4-BE49-F238E27FC236}">
                <a16:creationId xmlns:a16="http://schemas.microsoft.com/office/drawing/2014/main" id="{FE2E0F68-580F-4023-8022-25163AEFF047}"/>
              </a:ext>
            </a:extLst>
          </p:cNvPr>
          <p:cNvPicPr>
            <a:picLocks noChangeAspect="1"/>
          </p:cNvPicPr>
          <p:nvPr/>
        </p:nvPicPr>
        <p:blipFill rotWithShape="1">
          <a:blip r:embed="rId2">
            <a:extLst>
              <a:ext uri="{28A0092B-C50C-407E-A947-70E740481C1C}">
                <a14:useLocalDpi xmlns:a14="http://schemas.microsoft.com/office/drawing/2010/main" val="0"/>
              </a:ext>
            </a:extLst>
          </a:blip>
          <a:srcRect l="24101" r="23966"/>
          <a:stretch/>
        </p:blipFill>
        <p:spPr>
          <a:xfrm>
            <a:off x="1120701" y="1112060"/>
            <a:ext cx="3861262" cy="4633859"/>
          </a:xfrm>
          <a:prstGeom prst="rect">
            <a:avLst/>
          </a:prstGeom>
          <a:effectLst/>
        </p:spPr>
      </p:pic>
    </p:spTree>
    <p:extLst>
      <p:ext uri="{BB962C8B-B14F-4D97-AF65-F5344CB8AC3E}">
        <p14:creationId xmlns:p14="http://schemas.microsoft.com/office/powerpoint/2010/main" val="3148006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6746628" y="1783959"/>
            <a:ext cx="4645250" cy="288911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fontScale="92500" lnSpcReduction="10000"/>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defTabSz="914400" fontAlgn="auto">
              <a:lnSpc>
                <a:spcPct val="90000"/>
              </a:lnSpc>
              <a:spcBef>
                <a:spcPct val="0"/>
              </a:spcBef>
              <a:spcAft>
                <a:spcPts val="600"/>
              </a:spcAft>
              <a:buClrTx/>
              <a:buSzTx/>
              <a:tabLst/>
              <a:defRPr/>
            </a:pPr>
            <a:r>
              <a:rPr lang="en-US" altLang="en-US" sz="4700" b="1" dirty="0">
                <a:latin typeface="+mj-lt"/>
                <a:ea typeface="+mj-ea"/>
                <a:cs typeface="+mj-cs"/>
              </a:rPr>
              <a:t>Session 1:  Durable solutions and Area-based approach. What is it? </a:t>
            </a:r>
            <a:endParaRPr kumimoji="0" lang="en-US" altLang="en-US" sz="4700" b="1" i="0" u="none" strike="noStrike" cap="none" spc="0" normalizeH="0" baseline="0" noProof="0" dirty="0">
              <a:ln>
                <a:noFill/>
              </a:ln>
              <a:effectLst/>
              <a:uLnTx/>
              <a:uFillTx/>
              <a:latin typeface="+mj-lt"/>
              <a:ea typeface="+mj-ea"/>
              <a:cs typeface="+mj-cs"/>
            </a:endParaRPr>
          </a:p>
          <a:p>
            <a:pPr marL="0" marR="0" lvl="0" indent="0" defTabSz="914400" fontAlgn="auto">
              <a:lnSpc>
                <a:spcPct val="90000"/>
              </a:lnSpc>
              <a:spcBef>
                <a:spcPct val="0"/>
              </a:spcBef>
              <a:spcAft>
                <a:spcPts val="600"/>
              </a:spcAft>
              <a:buClrTx/>
              <a:buSzTx/>
              <a:tabLst/>
              <a:defRPr/>
            </a:pPr>
            <a:r>
              <a:rPr kumimoji="0" lang="en-US" altLang="en-US" sz="4700" b="0" i="1" u="none" strike="noStrike" cap="none" spc="0" normalizeH="0" baseline="0" noProof="0" dirty="0">
                <a:ln>
                  <a:noFill/>
                </a:ln>
                <a:effectLst/>
                <a:uLnTx/>
                <a:uFillTx/>
                <a:latin typeface="+mj-lt"/>
                <a:ea typeface="+mj-ea"/>
                <a:cs typeface="+mj-cs"/>
              </a:rPr>
              <a:t>	</a:t>
            </a:r>
            <a:endParaRPr kumimoji="0" lang="en-US" altLang="en-US" sz="4700" b="0" i="0" u="none" strike="noStrike" cap="none" spc="0" normalizeH="0" baseline="0" noProof="0" dirty="0">
              <a:ln>
                <a:noFill/>
              </a:ln>
              <a:effectLst/>
              <a:uLnTx/>
              <a:uFillTx/>
              <a:latin typeface="+mj-lt"/>
              <a:ea typeface="+mj-ea"/>
              <a:cs typeface="+mj-cs"/>
            </a:endParaRPr>
          </a:p>
        </p:txBody>
      </p:sp>
      <p:pic>
        <p:nvPicPr>
          <p:cNvPr id="3" name="Picture 2">
            <a:extLst>
              <a:ext uri="{FF2B5EF4-FFF2-40B4-BE49-F238E27FC236}">
                <a16:creationId xmlns:a16="http://schemas.microsoft.com/office/drawing/2014/main" id="{279835E1-4C1A-4F9D-A26F-3988EE94C309}"/>
              </a:ext>
            </a:extLst>
          </p:cNvPr>
          <p:cNvPicPr>
            <a:picLocks noChangeAspect="1"/>
          </p:cNvPicPr>
          <p:nvPr/>
        </p:nvPicPr>
        <p:blipFill rotWithShape="1">
          <a:blip r:embed="rId3">
            <a:extLst>
              <a:ext uri="{28A0092B-C50C-407E-A947-70E740481C1C}">
                <a14:useLocalDpi xmlns:a14="http://schemas.microsoft.com/office/drawing/2010/main" val="0"/>
              </a:ext>
            </a:extLst>
          </a:blip>
          <a:srcRect l="10364" r="31441" b="-1"/>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420328342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479B859-6929-4D24-863E-05C5DCAD71E9}"/>
              </a:ext>
            </a:extLst>
          </p:cNvPr>
          <p:cNvSpPr/>
          <p:nvPr/>
        </p:nvSpPr>
        <p:spPr>
          <a:xfrm>
            <a:off x="42148" y="78728"/>
            <a:ext cx="9856910" cy="683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2800" b="1" dirty="0">
                <a:ln w="0"/>
                <a:solidFill>
                  <a:schemeClr val="tx1"/>
                </a:solidFill>
                <a:effectLst>
                  <a:outerShdw blurRad="38100" dist="19050" dir="2700000" algn="tl" rotWithShape="0">
                    <a:schemeClr val="dk1">
                      <a:alpha val="40000"/>
                    </a:schemeClr>
                  </a:outerShdw>
                </a:effectLst>
              </a:rPr>
              <a:t>Priority policy processes </a:t>
            </a:r>
            <a:endParaRPr lang="en-GB" sz="2800" b="1" dirty="0">
              <a:ln w="0"/>
              <a:solidFill>
                <a:schemeClr val="tx1"/>
              </a:solidFill>
              <a:effectLst>
                <a:outerShdw blurRad="38100" dist="19050" dir="2700000" algn="tl" rotWithShape="0">
                  <a:schemeClr val="dk1">
                    <a:alpha val="40000"/>
                  </a:schemeClr>
                </a:outerShdw>
              </a:effectLst>
            </a:endParaRPr>
          </a:p>
        </p:txBody>
      </p:sp>
      <p:grpSp>
        <p:nvGrpSpPr>
          <p:cNvPr id="9" name="Group 8"/>
          <p:cNvGrpSpPr/>
          <p:nvPr/>
        </p:nvGrpSpPr>
        <p:grpSpPr>
          <a:xfrm>
            <a:off x="316173" y="936070"/>
            <a:ext cx="7981303" cy="5403085"/>
            <a:chOff x="60746" y="1150602"/>
            <a:chExt cx="7747644" cy="4481296"/>
          </a:xfrm>
        </p:grpSpPr>
        <p:sp>
          <p:nvSpPr>
            <p:cNvPr id="2" name="Flowchart: Alternate Process 1"/>
            <p:cNvSpPr/>
            <p:nvPr/>
          </p:nvSpPr>
          <p:spPr>
            <a:xfrm>
              <a:off x="3937470" y="2817347"/>
              <a:ext cx="3302539" cy="963599"/>
            </a:xfrm>
            <a:prstGeom prst="flowChartAlternateProcess">
              <a:avLst/>
            </a:prstGeom>
            <a:solidFill>
              <a:srgbClr val="C00000">
                <a:alpha val="99000"/>
              </a:srgbClr>
            </a:solidFill>
            <a:ln>
              <a:solidFill>
                <a:schemeClr val="tx1">
                  <a:alpha val="0"/>
                </a:schemeClr>
              </a:solidFill>
              <a:extLst>
                <a:ext uri="{C807C97D-BFC1-408E-A445-0C87EB9F89A2}">
                  <ask:lineSketchStyleProps xmlns:ask="http://schemas.microsoft.com/office/drawing/2018/sketchyshapes" sd="1219033472">
                    <a:custGeom>
                      <a:avLst/>
                      <a:gdLst>
                        <a:gd name="connsiteX0" fmla="*/ 0 w 3302539"/>
                        <a:gd name="connsiteY0" fmla="*/ 160600 h 963599"/>
                        <a:gd name="connsiteX1" fmla="*/ 160600 w 3302539"/>
                        <a:gd name="connsiteY1" fmla="*/ 0 h 963599"/>
                        <a:gd name="connsiteX2" fmla="*/ 3141939 w 3302539"/>
                        <a:gd name="connsiteY2" fmla="*/ 0 h 963599"/>
                        <a:gd name="connsiteX3" fmla="*/ 3302539 w 3302539"/>
                        <a:gd name="connsiteY3" fmla="*/ 160600 h 963599"/>
                        <a:gd name="connsiteX4" fmla="*/ 3302539 w 3302539"/>
                        <a:gd name="connsiteY4" fmla="*/ 802999 h 963599"/>
                        <a:gd name="connsiteX5" fmla="*/ 3141939 w 3302539"/>
                        <a:gd name="connsiteY5" fmla="*/ 963599 h 963599"/>
                        <a:gd name="connsiteX6" fmla="*/ 160600 w 3302539"/>
                        <a:gd name="connsiteY6" fmla="*/ 963599 h 963599"/>
                        <a:gd name="connsiteX7" fmla="*/ 0 w 3302539"/>
                        <a:gd name="connsiteY7" fmla="*/ 802999 h 963599"/>
                        <a:gd name="connsiteX8" fmla="*/ 0 w 3302539"/>
                        <a:gd name="connsiteY8" fmla="*/ 160600 h 96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2539" h="963599" fill="none" extrusionOk="0">
                          <a:moveTo>
                            <a:pt x="0" y="160600"/>
                          </a:moveTo>
                          <a:cubicBezTo>
                            <a:pt x="-2010" y="71578"/>
                            <a:pt x="73191" y="1053"/>
                            <a:pt x="160600" y="0"/>
                          </a:cubicBezTo>
                          <a:cubicBezTo>
                            <a:pt x="984834" y="130954"/>
                            <a:pt x="2071274" y="43574"/>
                            <a:pt x="3141939" y="0"/>
                          </a:cubicBezTo>
                          <a:cubicBezTo>
                            <a:pt x="3233053" y="3723"/>
                            <a:pt x="3308340" y="79009"/>
                            <a:pt x="3302539" y="160600"/>
                          </a:cubicBezTo>
                          <a:cubicBezTo>
                            <a:pt x="3315091" y="422399"/>
                            <a:pt x="3354179" y="499943"/>
                            <a:pt x="3302539" y="802999"/>
                          </a:cubicBezTo>
                          <a:cubicBezTo>
                            <a:pt x="3299000" y="892277"/>
                            <a:pt x="3229455" y="962784"/>
                            <a:pt x="3141939" y="963599"/>
                          </a:cubicBezTo>
                          <a:cubicBezTo>
                            <a:pt x="1862325" y="1118796"/>
                            <a:pt x="1228291" y="1126619"/>
                            <a:pt x="160600" y="963599"/>
                          </a:cubicBezTo>
                          <a:cubicBezTo>
                            <a:pt x="72709" y="952693"/>
                            <a:pt x="-8350" y="896572"/>
                            <a:pt x="0" y="802999"/>
                          </a:cubicBezTo>
                          <a:cubicBezTo>
                            <a:pt x="11931" y="561803"/>
                            <a:pt x="53546" y="398970"/>
                            <a:pt x="0" y="160600"/>
                          </a:cubicBezTo>
                          <a:close/>
                        </a:path>
                        <a:path w="3302539" h="963599" stroke="0" extrusionOk="0">
                          <a:moveTo>
                            <a:pt x="0" y="160600"/>
                          </a:moveTo>
                          <a:cubicBezTo>
                            <a:pt x="-9329" y="66149"/>
                            <a:pt x="61279" y="3987"/>
                            <a:pt x="160600" y="0"/>
                          </a:cubicBezTo>
                          <a:cubicBezTo>
                            <a:pt x="820403" y="132882"/>
                            <a:pt x="1746578" y="-84951"/>
                            <a:pt x="3141939" y="0"/>
                          </a:cubicBezTo>
                          <a:cubicBezTo>
                            <a:pt x="3229057" y="1542"/>
                            <a:pt x="3299644" y="87907"/>
                            <a:pt x="3302539" y="160600"/>
                          </a:cubicBezTo>
                          <a:cubicBezTo>
                            <a:pt x="3308669" y="268969"/>
                            <a:pt x="3358701" y="616068"/>
                            <a:pt x="3302539" y="802999"/>
                          </a:cubicBezTo>
                          <a:cubicBezTo>
                            <a:pt x="3307750" y="892314"/>
                            <a:pt x="3234811" y="955006"/>
                            <a:pt x="3141939" y="963599"/>
                          </a:cubicBezTo>
                          <a:cubicBezTo>
                            <a:pt x="2453207" y="1051238"/>
                            <a:pt x="1087433" y="890920"/>
                            <a:pt x="160600" y="963599"/>
                          </a:cubicBezTo>
                          <a:cubicBezTo>
                            <a:pt x="70754" y="952638"/>
                            <a:pt x="-738" y="892721"/>
                            <a:pt x="0" y="802999"/>
                          </a:cubicBezTo>
                          <a:cubicBezTo>
                            <a:pt x="25917" y="722309"/>
                            <a:pt x="-4133" y="464153"/>
                            <a:pt x="0" y="16060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Durable solutions and area-based approach </a:t>
              </a:r>
            </a:p>
          </p:txBody>
        </p:sp>
        <p:sp>
          <p:nvSpPr>
            <p:cNvPr id="33" name="Flowchart: Alternate Process 32"/>
            <p:cNvSpPr/>
            <p:nvPr/>
          </p:nvSpPr>
          <p:spPr>
            <a:xfrm>
              <a:off x="3634602" y="4808476"/>
              <a:ext cx="4173788" cy="823422"/>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198946862">
                    <a:custGeom>
                      <a:avLst/>
                      <a:gdLst>
                        <a:gd name="connsiteX0" fmla="*/ 0 w 4173788"/>
                        <a:gd name="connsiteY0" fmla="*/ 137237 h 823422"/>
                        <a:gd name="connsiteX1" fmla="*/ 137237 w 4173788"/>
                        <a:gd name="connsiteY1" fmla="*/ 0 h 823422"/>
                        <a:gd name="connsiteX2" fmla="*/ 4036551 w 4173788"/>
                        <a:gd name="connsiteY2" fmla="*/ 0 h 823422"/>
                        <a:gd name="connsiteX3" fmla="*/ 4173788 w 4173788"/>
                        <a:gd name="connsiteY3" fmla="*/ 137237 h 823422"/>
                        <a:gd name="connsiteX4" fmla="*/ 4173788 w 4173788"/>
                        <a:gd name="connsiteY4" fmla="*/ 686185 h 823422"/>
                        <a:gd name="connsiteX5" fmla="*/ 4036551 w 4173788"/>
                        <a:gd name="connsiteY5" fmla="*/ 823422 h 823422"/>
                        <a:gd name="connsiteX6" fmla="*/ 137237 w 4173788"/>
                        <a:gd name="connsiteY6" fmla="*/ 823422 h 823422"/>
                        <a:gd name="connsiteX7" fmla="*/ 0 w 4173788"/>
                        <a:gd name="connsiteY7" fmla="*/ 686185 h 823422"/>
                        <a:gd name="connsiteX8" fmla="*/ 0 w 4173788"/>
                        <a:gd name="connsiteY8" fmla="*/ 137237 h 823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3788" h="823422" fill="none" extrusionOk="0">
                          <a:moveTo>
                            <a:pt x="0" y="137237"/>
                          </a:moveTo>
                          <a:cubicBezTo>
                            <a:pt x="11344" y="53418"/>
                            <a:pt x="51385" y="-697"/>
                            <a:pt x="137237" y="0"/>
                          </a:cubicBezTo>
                          <a:cubicBezTo>
                            <a:pt x="2041670" y="-142988"/>
                            <a:pt x="3095823" y="-139101"/>
                            <a:pt x="4036551" y="0"/>
                          </a:cubicBezTo>
                          <a:cubicBezTo>
                            <a:pt x="4112050" y="4273"/>
                            <a:pt x="4165323" y="64767"/>
                            <a:pt x="4173788" y="137237"/>
                          </a:cubicBezTo>
                          <a:cubicBezTo>
                            <a:pt x="4166091" y="252249"/>
                            <a:pt x="4152258" y="477680"/>
                            <a:pt x="4173788" y="686185"/>
                          </a:cubicBezTo>
                          <a:cubicBezTo>
                            <a:pt x="4169765" y="749573"/>
                            <a:pt x="4112765" y="809553"/>
                            <a:pt x="4036551" y="823422"/>
                          </a:cubicBezTo>
                          <a:cubicBezTo>
                            <a:pt x="2857187" y="949316"/>
                            <a:pt x="572668" y="993233"/>
                            <a:pt x="137237" y="823422"/>
                          </a:cubicBezTo>
                          <a:cubicBezTo>
                            <a:pt x="66019" y="835794"/>
                            <a:pt x="1517" y="759797"/>
                            <a:pt x="0" y="686185"/>
                          </a:cubicBezTo>
                          <a:cubicBezTo>
                            <a:pt x="-37538" y="481238"/>
                            <a:pt x="4409" y="268272"/>
                            <a:pt x="0" y="137237"/>
                          </a:cubicBezTo>
                          <a:close/>
                        </a:path>
                        <a:path w="4173788" h="823422" stroke="0" extrusionOk="0">
                          <a:moveTo>
                            <a:pt x="0" y="137237"/>
                          </a:moveTo>
                          <a:cubicBezTo>
                            <a:pt x="-9312" y="59539"/>
                            <a:pt x="54601" y="-702"/>
                            <a:pt x="137237" y="0"/>
                          </a:cubicBezTo>
                          <a:cubicBezTo>
                            <a:pt x="2072159" y="72176"/>
                            <a:pt x="2595530" y="-29826"/>
                            <a:pt x="4036551" y="0"/>
                          </a:cubicBezTo>
                          <a:cubicBezTo>
                            <a:pt x="4117634" y="32"/>
                            <a:pt x="4178086" y="61969"/>
                            <a:pt x="4173788" y="137237"/>
                          </a:cubicBezTo>
                          <a:cubicBezTo>
                            <a:pt x="4187704" y="333952"/>
                            <a:pt x="4142171" y="525317"/>
                            <a:pt x="4173788" y="686185"/>
                          </a:cubicBezTo>
                          <a:cubicBezTo>
                            <a:pt x="4178423" y="750726"/>
                            <a:pt x="4110868" y="821466"/>
                            <a:pt x="4036551" y="823422"/>
                          </a:cubicBezTo>
                          <a:cubicBezTo>
                            <a:pt x="3335795" y="867907"/>
                            <a:pt x="1555858" y="717684"/>
                            <a:pt x="137237" y="823422"/>
                          </a:cubicBezTo>
                          <a:cubicBezTo>
                            <a:pt x="67312" y="832275"/>
                            <a:pt x="7913" y="772188"/>
                            <a:pt x="0" y="686185"/>
                          </a:cubicBezTo>
                          <a:cubicBezTo>
                            <a:pt x="-3732" y="451148"/>
                            <a:pt x="21063" y="293330"/>
                            <a:pt x="0" y="13723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Explain what an area-based approach is </a:t>
              </a:r>
            </a:p>
          </p:txBody>
        </p:sp>
        <p:sp>
          <p:nvSpPr>
            <p:cNvPr id="19" name="Flowchart: Alternate Process 18"/>
            <p:cNvSpPr/>
            <p:nvPr/>
          </p:nvSpPr>
          <p:spPr>
            <a:xfrm>
              <a:off x="3634602" y="1150602"/>
              <a:ext cx="3804795" cy="878135"/>
            </a:xfrm>
            <a:prstGeom prst="flowChartAlternateProcess">
              <a:avLst/>
            </a:prstGeom>
            <a:noFill/>
            <a:ln w="38100">
              <a:solidFill>
                <a:schemeClr val="tx1"/>
              </a:solidFill>
              <a:extLst>
                <a:ext uri="{C807C97D-BFC1-408E-A445-0C87EB9F89A2}">
                  <ask:lineSketchStyleProps xmlns:ask="http://schemas.microsoft.com/office/drawing/2018/sketchyshapes" sd="1219033472">
                    <a:custGeom>
                      <a:avLst/>
                      <a:gdLst>
                        <a:gd name="connsiteX0" fmla="*/ 0 w 3804795"/>
                        <a:gd name="connsiteY0" fmla="*/ 146356 h 878135"/>
                        <a:gd name="connsiteX1" fmla="*/ 146356 w 3804795"/>
                        <a:gd name="connsiteY1" fmla="*/ 0 h 878135"/>
                        <a:gd name="connsiteX2" fmla="*/ 3658439 w 3804795"/>
                        <a:gd name="connsiteY2" fmla="*/ 0 h 878135"/>
                        <a:gd name="connsiteX3" fmla="*/ 3804795 w 3804795"/>
                        <a:gd name="connsiteY3" fmla="*/ 146356 h 878135"/>
                        <a:gd name="connsiteX4" fmla="*/ 3804795 w 3804795"/>
                        <a:gd name="connsiteY4" fmla="*/ 731779 h 878135"/>
                        <a:gd name="connsiteX5" fmla="*/ 3658439 w 3804795"/>
                        <a:gd name="connsiteY5" fmla="*/ 878135 h 878135"/>
                        <a:gd name="connsiteX6" fmla="*/ 146356 w 3804795"/>
                        <a:gd name="connsiteY6" fmla="*/ 878135 h 878135"/>
                        <a:gd name="connsiteX7" fmla="*/ 0 w 3804795"/>
                        <a:gd name="connsiteY7" fmla="*/ 731779 h 878135"/>
                        <a:gd name="connsiteX8" fmla="*/ 0 w 3804795"/>
                        <a:gd name="connsiteY8" fmla="*/ 146356 h 878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4795" h="878135" extrusionOk="0">
                          <a:moveTo>
                            <a:pt x="0" y="146356"/>
                          </a:moveTo>
                          <a:cubicBezTo>
                            <a:pt x="-11499" y="58433"/>
                            <a:pt x="59495" y="2264"/>
                            <a:pt x="146356" y="0"/>
                          </a:cubicBezTo>
                          <a:cubicBezTo>
                            <a:pt x="995760" y="132882"/>
                            <a:pt x="2553633" y="-84951"/>
                            <a:pt x="3658439" y="0"/>
                          </a:cubicBezTo>
                          <a:cubicBezTo>
                            <a:pt x="3729581" y="9461"/>
                            <a:pt x="3804501" y="67150"/>
                            <a:pt x="3804795" y="146356"/>
                          </a:cubicBezTo>
                          <a:cubicBezTo>
                            <a:pt x="3810660" y="424573"/>
                            <a:pt x="3785512" y="551474"/>
                            <a:pt x="3804795" y="731779"/>
                          </a:cubicBezTo>
                          <a:cubicBezTo>
                            <a:pt x="3806209" y="812777"/>
                            <a:pt x="3744425" y="867523"/>
                            <a:pt x="3658439" y="878135"/>
                          </a:cubicBezTo>
                          <a:cubicBezTo>
                            <a:pt x="2473461" y="965774"/>
                            <a:pt x="869304" y="805456"/>
                            <a:pt x="146356" y="878135"/>
                          </a:cubicBezTo>
                          <a:cubicBezTo>
                            <a:pt x="65214" y="875155"/>
                            <a:pt x="-7393" y="822884"/>
                            <a:pt x="0" y="731779"/>
                          </a:cubicBezTo>
                          <a:cubicBezTo>
                            <a:pt x="30180" y="463277"/>
                            <a:pt x="14541" y="328588"/>
                            <a:pt x="0" y="146356"/>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cs typeface="Calibri"/>
                </a:rPr>
                <a:t>Define durable solutions  </a:t>
              </a:r>
            </a:p>
          </p:txBody>
        </p:sp>
        <p:sp>
          <p:nvSpPr>
            <p:cNvPr id="27" name="Flowchart: Alternate Process 26"/>
            <p:cNvSpPr/>
            <p:nvPr/>
          </p:nvSpPr>
          <p:spPr>
            <a:xfrm>
              <a:off x="60746" y="2577407"/>
              <a:ext cx="3134976" cy="1443957"/>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2223201802">
                    <a:custGeom>
                      <a:avLst/>
                      <a:gdLst>
                        <a:gd name="connsiteX0" fmla="*/ 0 w 3134976"/>
                        <a:gd name="connsiteY0" fmla="*/ 240660 h 1443957"/>
                        <a:gd name="connsiteX1" fmla="*/ 240660 w 3134976"/>
                        <a:gd name="connsiteY1" fmla="*/ 0 h 1443957"/>
                        <a:gd name="connsiteX2" fmla="*/ 2894317 w 3134976"/>
                        <a:gd name="connsiteY2" fmla="*/ 0 h 1443957"/>
                        <a:gd name="connsiteX3" fmla="*/ 3134977 w 3134976"/>
                        <a:gd name="connsiteY3" fmla="*/ 240660 h 1443957"/>
                        <a:gd name="connsiteX4" fmla="*/ 3134976 w 3134976"/>
                        <a:gd name="connsiteY4" fmla="*/ 1203298 h 1443957"/>
                        <a:gd name="connsiteX5" fmla="*/ 2894316 w 3134976"/>
                        <a:gd name="connsiteY5" fmla="*/ 1443958 h 1443957"/>
                        <a:gd name="connsiteX6" fmla="*/ 240660 w 3134976"/>
                        <a:gd name="connsiteY6" fmla="*/ 1443957 h 1443957"/>
                        <a:gd name="connsiteX7" fmla="*/ 0 w 3134976"/>
                        <a:gd name="connsiteY7" fmla="*/ 1203297 h 1443957"/>
                        <a:gd name="connsiteX8" fmla="*/ 0 w 3134976"/>
                        <a:gd name="connsiteY8" fmla="*/ 240660 h 144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4976" h="1443957" fill="none" extrusionOk="0">
                          <a:moveTo>
                            <a:pt x="0" y="240660"/>
                          </a:moveTo>
                          <a:cubicBezTo>
                            <a:pt x="11381" y="104734"/>
                            <a:pt x="117924" y="-1179"/>
                            <a:pt x="240660" y="0"/>
                          </a:cubicBezTo>
                          <a:cubicBezTo>
                            <a:pt x="912577" y="-130059"/>
                            <a:pt x="2311247" y="94767"/>
                            <a:pt x="2894317" y="0"/>
                          </a:cubicBezTo>
                          <a:cubicBezTo>
                            <a:pt x="3039437" y="9651"/>
                            <a:pt x="3137701" y="126634"/>
                            <a:pt x="3134977" y="240660"/>
                          </a:cubicBezTo>
                          <a:cubicBezTo>
                            <a:pt x="3134089" y="571117"/>
                            <a:pt x="3125150" y="847319"/>
                            <a:pt x="3134976" y="1203298"/>
                          </a:cubicBezTo>
                          <a:cubicBezTo>
                            <a:pt x="3130128" y="1342002"/>
                            <a:pt x="3028828" y="1442643"/>
                            <a:pt x="2894316" y="1443958"/>
                          </a:cubicBezTo>
                          <a:cubicBezTo>
                            <a:pt x="1588141" y="1274980"/>
                            <a:pt x="1070302" y="1426654"/>
                            <a:pt x="240660" y="1443957"/>
                          </a:cubicBezTo>
                          <a:cubicBezTo>
                            <a:pt x="87102" y="1450271"/>
                            <a:pt x="-11868" y="1358571"/>
                            <a:pt x="0" y="1203297"/>
                          </a:cubicBezTo>
                          <a:cubicBezTo>
                            <a:pt x="-17516" y="820093"/>
                            <a:pt x="58758" y="701698"/>
                            <a:pt x="0" y="240660"/>
                          </a:cubicBezTo>
                          <a:close/>
                        </a:path>
                        <a:path w="3134976" h="1443957" stroke="0" extrusionOk="0">
                          <a:moveTo>
                            <a:pt x="0" y="240660"/>
                          </a:moveTo>
                          <a:cubicBezTo>
                            <a:pt x="21784" y="100658"/>
                            <a:pt x="103910" y="8310"/>
                            <a:pt x="240660" y="0"/>
                          </a:cubicBezTo>
                          <a:cubicBezTo>
                            <a:pt x="1430588" y="45763"/>
                            <a:pt x="1594700" y="165682"/>
                            <a:pt x="2894317" y="0"/>
                          </a:cubicBezTo>
                          <a:cubicBezTo>
                            <a:pt x="3003992" y="6297"/>
                            <a:pt x="3135234" y="109863"/>
                            <a:pt x="3134977" y="240660"/>
                          </a:cubicBezTo>
                          <a:cubicBezTo>
                            <a:pt x="3146922" y="560242"/>
                            <a:pt x="3135543" y="894732"/>
                            <a:pt x="3134976" y="1203298"/>
                          </a:cubicBezTo>
                          <a:cubicBezTo>
                            <a:pt x="3127736" y="1337737"/>
                            <a:pt x="3038178" y="1446612"/>
                            <a:pt x="2894316" y="1443958"/>
                          </a:cubicBezTo>
                          <a:cubicBezTo>
                            <a:pt x="1620810" y="1412098"/>
                            <a:pt x="555898" y="1442959"/>
                            <a:pt x="240660" y="1443957"/>
                          </a:cubicBezTo>
                          <a:cubicBezTo>
                            <a:pt x="110460" y="1441660"/>
                            <a:pt x="-1424" y="1334019"/>
                            <a:pt x="0" y="1203297"/>
                          </a:cubicBezTo>
                          <a:cubicBezTo>
                            <a:pt x="-12272" y="1022896"/>
                            <a:pt x="42914" y="664908"/>
                            <a:pt x="0" y="24066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cs typeface="Calibri"/>
                </a:rPr>
                <a:t>What is the added value of this approach?  </a:t>
              </a:r>
            </a:p>
          </p:txBody>
        </p:sp>
      </p:grpSp>
      <p:sp>
        <p:nvSpPr>
          <p:cNvPr id="10" name="Right Arrow 9"/>
          <p:cNvSpPr/>
          <p:nvPr/>
        </p:nvSpPr>
        <p:spPr>
          <a:xfrm rot="5400000">
            <a:off x="5559079" y="2225872"/>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ight Arrow 22"/>
          <p:cNvSpPr/>
          <p:nvPr/>
        </p:nvSpPr>
        <p:spPr>
          <a:xfrm rot="10800000">
            <a:off x="7704169" y="3209444"/>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ight Arrow 24"/>
          <p:cNvSpPr/>
          <p:nvPr/>
        </p:nvSpPr>
        <p:spPr>
          <a:xfrm rot="16200000">
            <a:off x="5638171" y="4449151"/>
            <a:ext cx="679720"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ight Arrow 27"/>
          <p:cNvSpPr/>
          <p:nvPr/>
        </p:nvSpPr>
        <p:spPr>
          <a:xfrm>
            <a:off x="3543574" y="3240209"/>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A0DDF2C2-9C4D-4410-8267-046CA717A444}"/>
              </a:ext>
            </a:extLst>
          </p:cNvPr>
          <p:cNvSpPr/>
          <p:nvPr/>
        </p:nvSpPr>
        <p:spPr>
          <a:xfrm>
            <a:off x="0" y="119172"/>
            <a:ext cx="9388929"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3200" b="1" dirty="0">
                <a:solidFill>
                  <a:schemeClr val="bg1"/>
                </a:solidFill>
                <a:latin typeface="+mj-lt"/>
              </a:rPr>
              <a:t>Objectives</a:t>
            </a:r>
          </a:p>
        </p:txBody>
      </p:sp>
      <p:sp>
        <p:nvSpPr>
          <p:cNvPr id="15" name="Flowchart: Alternate Process 14"/>
          <p:cNvSpPr/>
          <p:nvPr/>
        </p:nvSpPr>
        <p:spPr>
          <a:xfrm>
            <a:off x="8508304" y="2624568"/>
            <a:ext cx="3245332" cy="1740975"/>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981765707">
                  <a:custGeom>
                    <a:avLst/>
                    <a:gdLst>
                      <a:gd name="connsiteX0" fmla="*/ 0 w 3245332"/>
                      <a:gd name="connsiteY0" fmla="*/ 290163 h 1740975"/>
                      <a:gd name="connsiteX1" fmla="*/ 290163 w 3245332"/>
                      <a:gd name="connsiteY1" fmla="*/ 0 h 1740975"/>
                      <a:gd name="connsiteX2" fmla="*/ 2955170 w 3245332"/>
                      <a:gd name="connsiteY2" fmla="*/ 0 h 1740975"/>
                      <a:gd name="connsiteX3" fmla="*/ 3245333 w 3245332"/>
                      <a:gd name="connsiteY3" fmla="*/ 290163 h 1740975"/>
                      <a:gd name="connsiteX4" fmla="*/ 3245332 w 3245332"/>
                      <a:gd name="connsiteY4" fmla="*/ 1450813 h 1740975"/>
                      <a:gd name="connsiteX5" fmla="*/ 2955169 w 3245332"/>
                      <a:gd name="connsiteY5" fmla="*/ 1740976 h 1740975"/>
                      <a:gd name="connsiteX6" fmla="*/ 290163 w 3245332"/>
                      <a:gd name="connsiteY6" fmla="*/ 1740975 h 1740975"/>
                      <a:gd name="connsiteX7" fmla="*/ 0 w 3245332"/>
                      <a:gd name="connsiteY7" fmla="*/ 1450812 h 1740975"/>
                      <a:gd name="connsiteX8" fmla="*/ 0 w 3245332"/>
                      <a:gd name="connsiteY8" fmla="*/ 290163 h 174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332" h="1740975" fill="none" extrusionOk="0">
                        <a:moveTo>
                          <a:pt x="0" y="290163"/>
                        </a:moveTo>
                        <a:cubicBezTo>
                          <a:pt x="-4710" y="151447"/>
                          <a:pt x="137956" y="15002"/>
                          <a:pt x="290163" y="0"/>
                        </a:cubicBezTo>
                        <a:cubicBezTo>
                          <a:pt x="607436" y="110934"/>
                          <a:pt x="1750151" y="140386"/>
                          <a:pt x="2955170" y="0"/>
                        </a:cubicBezTo>
                        <a:cubicBezTo>
                          <a:pt x="3118417" y="25795"/>
                          <a:pt x="3260280" y="126225"/>
                          <a:pt x="3245333" y="290163"/>
                        </a:cubicBezTo>
                        <a:cubicBezTo>
                          <a:pt x="3225121" y="723059"/>
                          <a:pt x="3255592" y="1113773"/>
                          <a:pt x="3245332" y="1450813"/>
                        </a:cubicBezTo>
                        <a:cubicBezTo>
                          <a:pt x="3264288" y="1623910"/>
                          <a:pt x="3114729" y="1742990"/>
                          <a:pt x="2955169" y="1740976"/>
                        </a:cubicBezTo>
                        <a:cubicBezTo>
                          <a:pt x="2245367" y="1871353"/>
                          <a:pt x="1241126" y="1594644"/>
                          <a:pt x="290163" y="1740975"/>
                        </a:cubicBezTo>
                        <a:cubicBezTo>
                          <a:pt x="109880" y="1752009"/>
                          <a:pt x="28997" y="1606852"/>
                          <a:pt x="0" y="1450812"/>
                        </a:cubicBezTo>
                        <a:cubicBezTo>
                          <a:pt x="-36577" y="1218344"/>
                          <a:pt x="-41769" y="434697"/>
                          <a:pt x="0" y="290163"/>
                        </a:cubicBezTo>
                        <a:close/>
                      </a:path>
                      <a:path w="3245332" h="1740975" stroke="0" extrusionOk="0">
                        <a:moveTo>
                          <a:pt x="0" y="290163"/>
                        </a:moveTo>
                        <a:cubicBezTo>
                          <a:pt x="-8341" y="144545"/>
                          <a:pt x="108168" y="-8978"/>
                          <a:pt x="290163" y="0"/>
                        </a:cubicBezTo>
                        <a:cubicBezTo>
                          <a:pt x="1359695" y="-60713"/>
                          <a:pt x="2442106" y="61072"/>
                          <a:pt x="2955170" y="0"/>
                        </a:cubicBezTo>
                        <a:cubicBezTo>
                          <a:pt x="3107749" y="2565"/>
                          <a:pt x="3239719" y="136548"/>
                          <a:pt x="3245333" y="290163"/>
                        </a:cubicBezTo>
                        <a:cubicBezTo>
                          <a:pt x="3303740" y="639248"/>
                          <a:pt x="3193557" y="1075806"/>
                          <a:pt x="3245332" y="1450813"/>
                        </a:cubicBezTo>
                        <a:cubicBezTo>
                          <a:pt x="3258989" y="1598086"/>
                          <a:pt x="3141968" y="1742728"/>
                          <a:pt x="2955169" y="1740976"/>
                        </a:cubicBezTo>
                        <a:cubicBezTo>
                          <a:pt x="1803879" y="1667205"/>
                          <a:pt x="720915" y="1585092"/>
                          <a:pt x="290163" y="1740975"/>
                        </a:cubicBezTo>
                        <a:cubicBezTo>
                          <a:pt x="148137" y="1743618"/>
                          <a:pt x="-28085" y="1598248"/>
                          <a:pt x="0" y="1450812"/>
                        </a:cubicBezTo>
                        <a:cubicBezTo>
                          <a:pt x="8981" y="1036707"/>
                          <a:pt x="-54197" y="429424"/>
                          <a:pt x="0" y="290163"/>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cs typeface="Calibri"/>
              </a:rPr>
              <a:t> Know more about Displacement Affected Communities </a:t>
            </a:r>
          </a:p>
        </p:txBody>
      </p:sp>
      <p:pic>
        <p:nvPicPr>
          <p:cNvPr id="5" name="Graphic 4" descr="Line arrow Slight curve">
            <a:extLst>
              <a:ext uri="{FF2B5EF4-FFF2-40B4-BE49-F238E27FC236}">
                <a16:creationId xmlns:a16="http://schemas.microsoft.com/office/drawing/2014/main" id="{C49D4408-1AA9-4AAB-9898-4A086329B7AC}"/>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80064" y="738030"/>
            <a:ext cx="914400" cy="914400"/>
          </a:xfrm>
          <a:prstGeom prst="rect">
            <a:avLst/>
          </a:prstGeom>
        </p:spPr>
      </p:pic>
      <p:pic>
        <p:nvPicPr>
          <p:cNvPr id="7" name="Graphic 6" descr="Group of people">
            <a:extLst>
              <a:ext uri="{FF2B5EF4-FFF2-40B4-BE49-F238E27FC236}">
                <a16:creationId xmlns:a16="http://schemas.microsoft.com/office/drawing/2014/main" id="{9C4D1DF5-CB67-4015-8AA9-F3C794F9579D}"/>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961427" y="2110248"/>
            <a:ext cx="914400" cy="914400"/>
          </a:xfrm>
          <a:prstGeom prst="rect">
            <a:avLst/>
          </a:prstGeom>
        </p:spPr>
      </p:pic>
      <p:pic>
        <p:nvPicPr>
          <p:cNvPr id="13" name="Graphic 12" descr="Marker">
            <a:extLst>
              <a:ext uri="{FF2B5EF4-FFF2-40B4-BE49-F238E27FC236}">
                <a16:creationId xmlns:a16="http://schemas.microsoft.com/office/drawing/2014/main" id="{FA7D9459-C7FA-4C90-A109-724010F4B9C8}"/>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00421" y="4829710"/>
            <a:ext cx="914400" cy="914400"/>
          </a:xfrm>
          <a:prstGeom prst="rect">
            <a:avLst/>
          </a:prstGeom>
        </p:spPr>
      </p:pic>
      <p:pic>
        <p:nvPicPr>
          <p:cNvPr id="18" name="Graphic 17" descr="Business Growth">
            <a:extLst>
              <a:ext uri="{FF2B5EF4-FFF2-40B4-BE49-F238E27FC236}">
                <a16:creationId xmlns:a16="http://schemas.microsoft.com/office/drawing/2014/main" id="{251B714C-D3AA-4A15-B11A-4A94E82D3E50}"/>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16173" y="2110248"/>
            <a:ext cx="914400" cy="914400"/>
          </a:xfrm>
          <a:prstGeom prst="rect">
            <a:avLst/>
          </a:prstGeom>
        </p:spPr>
      </p:pic>
    </p:spTree>
    <p:extLst>
      <p:ext uri="{BB962C8B-B14F-4D97-AF65-F5344CB8AC3E}">
        <p14:creationId xmlns:p14="http://schemas.microsoft.com/office/powerpoint/2010/main" val="1873577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ACBDED-C7A1-4486-94F7-0345831D5AF9}"/>
              </a:ext>
            </a:extLst>
          </p:cNvPr>
          <p:cNvSpPr/>
          <p:nvPr/>
        </p:nvSpPr>
        <p:spPr>
          <a:xfrm>
            <a:off x="-25052" y="202187"/>
            <a:ext cx="6363742" cy="549275"/>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sz="3200" dirty="0">
                <a:solidFill>
                  <a:schemeClr val="bg1"/>
                </a:solidFill>
                <a:latin typeface="+mj-lt"/>
              </a:rPr>
              <a:t>Durable Solutions Definition </a:t>
            </a:r>
          </a:p>
        </p:txBody>
      </p:sp>
      <p:grpSp>
        <p:nvGrpSpPr>
          <p:cNvPr id="3" name="Group 2">
            <a:extLst>
              <a:ext uri="{FF2B5EF4-FFF2-40B4-BE49-F238E27FC236}">
                <a16:creationId xmlns:a16="http://schemas.microsoft.com/office/drawing/2014/main" id="{19835E33-5109-4E5A-91B1-280B9051EF9D}"/>
              </a:ext>
            </a:extLst>
          </p:cNvPr>
          <p:cNvGrpSpPr/>
          <p:nvPr/>
        </p:nvGrpSpPr>
        <p:grpSpPr>
          <a:xfrm>
            <a:off x="5934176" y="1991371"/>
            <a:ext cx="5932475" cy="2857299"/>
            <a:chOff x="2850753" y="2660134"/>
            <a:chExt cx="7125757" cy="2519771"/>
          </a:xfrm>
        </p:grpSpPr>
        <p:sp>
          <p:nvSpPr>
            <p:cNvPr id="4104" name="TextBox 16"/>
            <p:cNvSpPr txBox="1">
              <a:spLocks noChangeArrowheads="1"/>
            </p:cNvSpPr>
            <p:nvPr/>
          </p:nvSpPr>
          <p:spPr bwMode="auto">
            <a:xfrm>
              <a:off x="2863056" y="2660134"/>
              <a:ext cx="71134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endParaRPr lang="en-GB" altLang="en-US" sz="2800" dirty="0"/>
            </a:p>
          </p:txBody>
        </p:sp>
        <p:sp>
          <p:nvSpPr>
            <p:cNvPr id="14" name="TextBox 16"/>
            <p:cNvSpPr txBox="1">
              <a:spLocks noChangeArrowheads="1"/>
            </p:cNvSpPr>
            <p:nvPr/>
          </p:nvSpPr>
          <p:spPr bwMode="auto">
            <a:xfrm>
              <a:off x="2863056" y="4656030"/>
              <a:ext cx="4829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GB" altLang="en-US" sz="2800" dirty="0"/>
            </a:p>
          </p:txBody>
        </p:sp>
        <p:sp>
          <p:nvSpPr>
            <p:cNvPr id="16" name="TextBox 16">
              <a:extLst>
                <a:ext uri="{FF2B5EF4-FFF2-40B4-BE49-F238E27FC236}">
                  <a16:creationId xmlns:a16="http://schemas.microsoft.com/office/drawing/2014/main" id="{9F4ED464-FECB-4FC6-95B4-7C71233D4B92}"/>
                </a:ext>
              </a:extLst>
            </p:cNvPr>
            <p:cNvSpPr txBox="1">
              <a:spLocks noChangeArrowheads="1"/>
            </p:cNvSpPr>
            <p:nvPr/>
          </p:nvSpPr>
          <p:spPr bwMode="auto">
            <a:xfrm>
              <a:off x="2850753" y="3685383"/>
              <a:ext cx="67952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GB" altLang="en-US" sz="2800" dirty="0"/>
            </a:p>
          </p:txBody>
        </p:sp>
      </p:grpSp>
      <p:pic>
        <p:nvPicPr>
          <p:cNvPr id="2" name="Picture 1">
            <a:extLst>
              <a:ext uri="{FF2B5EF4-FFF2-40B4-BE49-F238E27FC236}">
                <a16:creationId xmlns:a16="http://schemas.microsoft.com/office/drawing/2014/main" id="{C13CD9C4-B6EF-4856-A9C3-4708C543E869}"/>
              </a:ext>
            </a:extLst>
          </p:cNvPr>
          <p:cNvPicPr>
            <a:picLocks noChangeAspect="1"/>
          </p:cNvPicPr>
          <p:nvPr/>
        </p:nvPicPr>
        <p:blipFill>
          <a:blip r:embed="rId3"/>
          <a:stretch>
            <a:fillRect/>
          </a:stretch>
        </p:blipFill>
        <p:spPr>
          <a:xfrm>
            <a:off x="399524" y="1451731"/>
            <a:ext cx="4737555" cy="3547517"/>
          </a:xfrm>
          <a:prstGeom prst="rect">
            <a:avLst/>
          </a:prstGeom>
          <a:ln w="117475">
            <a:solidFill>
              <a:srgbClr val="A6A6A6"/>
            </a:solidFill>
          </a:ln>
        </p:spPr>
      </p:pic>
      <p:sp>
        <p:nvSpPr>
          <p:cNvPr id="18" name="Rectangle 17">
            <a:extLst>
              <a:ext uri="{FF2B5EF4-FFF2-40B4-BE49-F238E27FC236}">
                <a16:creationId xmlns:a16="http://schemas.microsoft.com/office/drawing/2014/main" id="{8AE17F5C-F1F9-4840-AB55-C3C1579ADB41}"/>
              </a:ext>
            </a:extLst>
          </p:cNvPr>
          <p:cNvSpPr/>
          <p:nvPr/>
        </p:nvSpPr>
        <p:spPr>
          <a:xfrm>
            <a:off x="1220923" y="2794855"/>
            <a:ext cx="6493280" cy="369332"/>
          </a:xfrm>
          <a:prstGeom prst="rect">
            <a:avLst/>
          </a:prstGeom>
        </p:spPr>
        <p:txBody>
          <a:bodyPr wrap="square">
            <a:spAutoFit/>
          </a:bodyPr>
          <a:lstStyle/>
          <a:p>
            <a:endParaRPr lang="fr-FR" dirty="0"/>
          </a:p>
        </p:txBody>
      </p:sp>
      <p:sp>
        <p:nvSpPr>
          <p:cNvPr id="7" name="Rectangle 6">
            <a:extLst>
              <a:ext uri="{FF2B5EF4-FFF2-40B4-BE49-F238E27FC236}">
                <a16:creationId xmlns:a16="http://schemas.microsoft.com/office/drawing/2014/main" id="{8DEC2885-516B-4B72-AB72-0F27C054B8C7}"/>
              </a:ext>
            </a:extLst>
          </p:cNvPr>
          <p:cNvSpPr/>
          <p:nvPr/>
        </p:nvSpPr>
        <p:spPr>
          <a:xfrm>
            <a:off x="5944419" y="2661007"/>
            <a:ext cx="2324725" cy="2743200"/>
          </a:xfrm>
          <a:prstGeom prst="rect">
            <a:avLst/>
          </a:prstGeom>
          <a:solidFill>
            <a:srgbClr val="BA1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Calibri" panose="020F0502020204030204" pitchFamily="34" charset="0"/>
                <a:ea typeface="Calibri" panose="020F0502020204030204" pitchFamily="34" charset="0"/>
                <a:cs typeface="Calibri" panose="020F0502020204030204" pitchFamily="34" charset="0"/>
              </a:rPr>
              <a:t>No longer have protection and assistance needs related to their displacement </a:t>
            </a:r>
            <a:endParaRPr lang="fr-FR" sz="2400" dirty="0"/>
          </a:p>
          <a:p>
            <a:pPr algn="ctr"/>
            <a:endParaRPr lang="fr-FR" dirty="0"/>
          </a:p>
        </p:txBody>
      </p:sp>
      <p:sp>
        <p:nvSpPr>
          <p:cNvPr id="8" name="Rectangle 7">
            <a:extLst>
              <a:ext uri="{FF2B5EF4-FFF2-40B4-BE49-F238E27FC236}">
                <a16:creationId xmlns:a16="http://schemas.microsoft.com/office/drawing/2014/main" id="{6B2F3986-13D7-4494-9498-04F02E973D7E}"/>
              </a:ext>
            </a:extLst>
          </p:cNvPr>
          <p:cNvSpPr/>
          <p:nvPr/>
        </p:nvSpPr>
        <p:spPr>
          <a:xfrm>
            <a:off x="8813842" y="2661006"/>
            <a:ext cx="2436360" cy="2743199"/>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Have access to their rights without discrimination </a:t>
            </a:r>
            <a:endParaRPr lang="fr-FR"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ctr"/>
            <a:endParaRPr lang="fr-FR" dirty="0"/>
          </a:p>
        </p:txBody>
      </p:sp>
      <p:sp>
        <p:nvSpPr>
          <p:cNvPr id="12" name="Rectangle 11">
            <a:extLst>
              <a:ext uri="{FF2B5EF4-FFF2-40B4-BE49-F238E27FC236}">
                <a16:creationId xmlns:a16="http://schemas.microsoft.com/office/drawing/2014/main" id="{1CC84544-A871-417D-AC3E-90346E3002EF}"/>
              </a:ext>
            </a:extLst>
          </p:cNvPr>
          <p:cNvSpPr/>
          <p:nvPr/>
        </p:nvSpPr>
        <p:spPr>
          <a:xfrm>
            <a:off x="5934176" y="1046102"/>
            <a:ext cx="5316026" cy="1327228"/>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altLang="en-US" sz="2400" dirty="0"/>
              <a:t>A Durable Solutions is achieved when displaced persons: </a:t>
            </a:r>
          </a:p>
        </p:txBody>
      </p:sp>
    </p:spTree>
    <p:extLst>
      <p:ext uri="{BB962C8B-B14F-4D97-AF65-F5344CB8AC3E}">
        <p14:creationId xmlns:p14="http://schemas.microsoft.com/office/powerpoint/2010/main" val="6209123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619D075-D340-4188-8CF2-989CCE9C22B6}"/>
              </a:ext>
            </a:extLst>
          </p:cNvPr>
          <p:cNvSpPr/>
          <p:nvPr/>
        </p:nvSpPr>
        <p:spPr>
          <a:xfrm>
            <a:off x="0" y="181777"/>
            <a:ext cx="6363742" cy="549275"/>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sz="3200" dirty="0">
                <a:solidFill>
                  <a:schemeClr val="bg1"/>
                </a:solidFill>
                <a:latin typeface="+mj-lt"/>
              </a:rPr>
              <a:t>It can be achieved through:  </a:t>
            </a:r>
          </a:p>
        </p:txBody>
      </p:sp>
      <p:sp>
        <p:nvSpPr>
          <p:cNvPr id="4" name="Rectangle 3">
            <a:extLst>
              <a:ext uri="{FF2B5EF4-FFF2-40B4-BE49-F238E27FC236}">
                <a16:creationId xmlns:a16="http://schemas.microsoft.com/office/drawing/2014/main" id="{412FC06C-CE77-441A-B4C3-5DB522CAC7D5}"/>
              </a:ext>
            </a:extLst>
          </p:cNvPr>
          <p:cNvSpPr/>
          <p:nvPr/>
        </p:nvSpPr>
        <p:spPr>
          <a:xfrm>
            <a:off x="525880" y="1568021"/>
            <a:ext cx="5118970" cy="3970318"/>
          </a:xfrm>
          <a:prstGeom prst="rect">
            <a:avLst/>
          </a:prstGeom>
          <a:ln w="47625" cmpd="sng">
            <a:solidFill>
              <a:srgbClr val="A6A6A6"/>
            </a:solidFill>
          </a:ln>
        </p:spPr>
        <p:txBody>
          <a:bodyPr wrap="square">
            <a:spAutoFit/>
          </a:bodyPr>
          <a:lstStyle/>
          <a:p>
            <a:pPr marL="285750" indent="-285750">
              <a:buFont typeface="Wingdings" panose="05000000000000000000" pitchFamily="2" charset="2"/>
              <a:buChar char="§"/>
            </a:pPr>
            <a:r>
              <a:rPr lang="en-US" sz="2800" dirty="0">
                <a:solidFill>
                  <a:srgbClr val="000000"/>
                </a:solidFill>
                <a:latin typeface="Calibri" panose="020F0502020204030204" pitchFamily="34" charset="0"/>
              </a:rPr>
              <a:t>Sustainable reintegration at the place of origin: voluntary return</a:t>
            </a:r>
          </a:p>
          <a:p>
            <a:pPr marL="285750" indent="-285750">
              <a:buFont typeface="Wingdings" panose="05000000000000000000" pitchFamily="2" charset="2"/>
              <a:buChar char="§"/>
            </a:pPr>
            <a:r>
              <a:rPr lang="en-US" sz="2800" dirty="0">
                <a:solidFill>
                  <a:srgbClr val="000000"/>
                </a:solidFill>
                <a:latin typeface="Calibri" panose="020F0502020204030204" pitchFamily="34" charset="0"/>
              </a:rPr>
              <a:t> Local integration in areas where displaced persons take refuge </a:t>
            </a:r>
          </a:p>
          <a:p>
            <a:pPr marL="285750" indent="-285750">
              <a:buFont typeface="Wingdings" panose="05000000000000000000" pitchFamily="2" charset="2"/>
              <a:buChar char="§"/>
            </a:pPr>
            <a:r>
              <a:rPr lang="en-US" sz="2800" dirty="0">
                <a:solidFill>
                  <a:srgbClr val="000000"/>
                </a:solidFill>
                <a:latin typeface="Calibri" panose="020F0502020204030204" pitchFamily="34" charset="0"/>
              </a:rPr>
              <a:t>In another part of the country  based on their choice or in another country (resettlement) 	</a:t>
            </a:r>
          </a:p>
        </p:txBody>
      </p:sp>
      <p:sp>
        <p:nvSpPr>
          <p:cNvPr id="2" name="Arrow: Right 1">
            <a:extLst>
              <a:ext uri="{FF2B5EF4-FFF2-40B4-BE49-F238E27FC236}">
                <a16:creationId xmlns:a16="http://schemas.microsoft.com/office/drawing/2014/main" id="{D5842CFD-4F50-400E-8159-66FA84AE283A}"/>
              </a:ext>
            </a:extLst>
          </p:cNvPr>
          <p:cNvSpPr/>
          <p:nvPr/>
        </p:nvSpPr>
        <p:spPr>
          <a:xfrm>
            <a:off x="6212957" y="2809318"/>
            <a:ext cx="1632559" cy="9551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3578A47D-B277-4B35-A958-1A97D599F8E8}"/>
              </a:ext>
            </a:extLst>
          </p:cNvPr>
          <p:cNvSpPr txBox="1"/>
          <p:nvPr/>
        </p:nvSpPr>
        <p:spPr>
          <a:xfrm>
            <a:off x="8068849" y="2686708"/>
            <a:ext cx="3166998" cy="1200329"/>
          </a:xfrm>
          <a:prstGeom prst="rect">
            <a:avLst/>
          </a:prstGeom>
          <a:solidFill>
            <a:srgbClr val="404040"/>
          </a:solidFill>
        </p:spPr>
        <p:txBody>
          <a:bodyPr wrap="square" rtlCol="0" anchor="ctr">
            <a:spAutoFit/>
          </a:bodyPr>
          <a:lstStyle/>
          <a:p>
            <a:pPr algn="ctr"/>
            <a:r>
              <a:rPr lang="en-GB" sz="3600" dirty="0">
                <a:solidFill>
                  <a:schemeClr val="bg1"/>
                </a:solidFill>
              </a:rPr>
              <a:t>Sustainable (re) Integration</a:t>
            </a:r>
            <a:r>
              <a:rPr lang="en-GB" sz="3600" dirty="0"/>
              <a:t> </a:t>
            </a:r>
          </a:p>
        </p:txBody>
      </p:sp>
    </p:spTree>
    <p:extLst>
      <p:ext uri="{BB962C8B-B14F-4D97-AF65-F5344CB8AC3E}">
        <p14:creationId xmlns:p14="http://schemas.microsoft.com/office/powerpoint/2010/main" val="3850908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07C9FE-5B05-4F0A-9B79-DDD2068BF95D}"/>
              </a:ext>
            </a:extLst>
          </p:cNvPr>
          <p:cNvSpPr/>
          <p:nvPr/>
        </p:nvSpPr>
        <p:spPr>
          <a:xfrm>
            <a:off x="-1" y="-110222"/>
            <a:ext cx="8405769"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rPr>
              <a:t>Durable Solutions process towards integration </a:t>
            </a:r>
          </a:p>
        </p:txBody>
      </p:sp>
      <p:sp>
        <p:nvSpPr>
          <p:cNvPr id="13" name="TextBox 12">
            <a:extLst>
              <a:ext uri="{FF2B5EF4-FFF2-40B4-BE49-F238E27FC236}">
                <a16:creationId xmlns:a16="http://schemas.microsoft.com/office/drawing/2014/main" id="{B1711CCB-E6D4-4973-99D5-124C3E36A4C2}"/>
              </a:ext>
            </a:extLst>
          </p:cNvPr>
          <p:cNvSpPr txBox="1"/>
          <p:nvPr/>
        </p:nvSpPr>
        <p:spPr>
          <a:xfrm>
            <a:off x="7602563" y="1959421"/>
            <a:ext cx="4086164" cy="2308324"/>
          </a:xfrm>
          <a:prstGeom prst="rect">
            <a:avLst/>
          </a:prstGeom>
          <a:solidFill>
            <a:schemeClr val="bg1">
              <a:alpha val="46000"/>
            </a:schemeClr>
          </a:solidFill>
          <a:ln>
            <a:noFill/>
          </a:ln>
        </p:spPr>
        <p:txBody>
          <a:bodyPr wrap="square">
            <a:spAutoFit/>
          </a:bodyPr>
          <a:lstStyle/>
          <a:p>
            <a:pPr marL="285750" lvl="0" indent="-285750" defTabSz="914400">
              <a:buClr>
                <a:srgbClr val="BA122B"/>
              </a:buClr>
              <a:buFont typeface="Wingdings" panose="05000000000000000000" pitchFamily="2" charset="2"/>
              <a:buChar char="§"/>
              <a:defRPr/>
            </a:pPr>
            <a:r>
              <a:rPr lang="en-US" sz="2400" dirty="0"/>
              <a:t>Solutions is a long-term process</a:t>
            </a:r>
          </a:p>
          <a:p>
            <a:pPr marL="285750" lvl="0" indent="-285750" defTabSz="914400">
              <a:buClr>
                <a:srgbClr val="BA122B"/>
              </a:buClr>
              <a:buFont typeface="Wingdings" panose="05000000000000000000" pitchFamily="2" charset="2"/>
              <a:buChar char="§"/>
              <a:defRPr/>
            </a:pPr>
            <a:r>
              <a:rPr lang="en-US" sz="2400" dirty="0"/>
              <a:t>The primary responsibility of States </a:t>
            </a:r>
          </a:p>
          <a:p>
            <a:pPr marL="285750" lvl="0" indent="-285750" defTabSz="914400">
              <a:buClr>
                <a:srgbClr val="BA122B"/>
              </a:buClr>
              <a:buFont typeface="Wingdings" panose="05000000000000000000" pitchFamily="2" charset="2"/>
              <a:buChar char="§"/>
              <a:defRPr/>
            </a:pPr>
            <a:r>
              <a:rPr lang="en-US" sz="2400" dirty="0"/>
              <a:t>Support by humanitarian and development actors</a:t>
            </a: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Policy Dialogue</a:t>
            </a:r>
          </a:p>
        </p:txBody>
      </p:sp>
      <p:sp>
        <p:nvSpPr>
          <p:cNvPr id="5129" name="TextBox 34"/>
          <p:cNvSpPr txBox="1">
            <a:spLocks noChangeArrowheads="1"/>
          </p:cNvSpPr>
          <p:nvPr/>
        </p:nvSpPr>
        <p:spPr bwMode="auto">
          <a:xfrm>
            <a:off x="6554912" y="1489754"/>
            <a:ext cx="2961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Program sup8 criteria port and capacity development</a:t>
            </a:r>
          </a:p>
        </p:txBody>
      </p:sp>
      <p:sp>
        <p:nvSpPr>
          <p:cNvPr id="10" name="Rectangle 9">
            <a:extLst>
              <a:ext uri="{FF2B5EF4-FFF2-40B4-BE49-F238E27FC236}">
                <a16:creationId xmlns:a16="http://schemas.microsoft.com/office/drawing/2014/main" id="{E88A2276-6556-4623-AD7D-98F463B83545}"/>
              </a:ext>
            </a:extLst>
          </p:cNvPr>
          <p:cNvSpPr/>
          <p:nvPr/>
        </p:nvSpPr>
        <p:spPr>
          <a:xfrm>
            <a:off x="730677" y="1054025"/>
            <a:ext cx="5834510" cy="4216539"/>
          </a:xfrm>
          <a:prstGeom prst="rect">
            <a:avLst/>
          </a:prstGeom>
          <a:solidFill>
            <a:srgbClr val="E7E6E6"/>
          </a:solidFill>
        </p:spPr>
        <p:txBody>
          <a:bodyPr wrap="square">
            <a:spAutoFit/>
          </a:bodyPr>
          <a:lstStyle/>
          <a:p>
            <a:r>
              <a:rPr lang="fr-FR" sz="2800" dirty="0">
                <a:highlight>
                  <a:srgbClr val="A6A6A6"/>
                </a:highlight>
              </a:rPr>
              <a:t>8 </a:t>
            </a:r>
            <a:r>
              <a:rPr lang="fr-FR" sz="2800" dirty="0" err="1">
                <a:highlight>
                  <a:srgbClr val="A6A6A6"/>
                </a:highlight>
              </a:rPr>
              <a:t>criteria</a:t>
            </a:r>
            <a:r>
              <a:rPr lang="fr-FR" sz="2800" dirty="0">
                <a:highlight>
                  <a:srgbClr val="A6A6A6"/>
                </a:highlight>
              </a:rPr>
              <a:t>  </a:t>
            </a:r>
          </a:p>
          <a:p>
            <a:endParaRPr lang="fr-FR" sz="2400" dirty="0"/>
          </a:p>
          <a:p>
            <a:pPr marL="514350" indent="-514350" fontAlgn="auto">
              <a:spcAft>
                <a:spcPts val="0"/>
              </a:spcAft>
              <a:buClr>
                <a:srgbClr val="BA122B"/>
              </a:buClr>
              <a:buFont typeface="+mj-lt"/>
              <a:buAutoNum type="arabicPeriod"/>
              <a:defRPr/>
            </a:pPr>
            <a:r>
              <a:rPr lang="it-IT" altLang="fr-FR" sz="2400" dirty="0"/>
              <a:t>Long-term safety and security</a:t>
            </a:r>
          </a:p>
          <a:p>
            <a:pPr marL="514350" indent="-514350" fontAlgn="auto">
              <a:spcAft>
                <a:spcPts val="0"/>
              </a:spcAft>
              <a:buClr>
                <a:srgbClr val="BA122B"/>
              </a:buClr>
              <a:buFont typeface="+mj-lt"/>
              <a:buAutoNum type="arabicPeriod"/>
              <a:defRPr/>
            </a:pPr>
            <a:r>
              <a:rPr lang="it-IT" altLang="fr-FR" sz="2400" dirty="0"/>
              <a:t>Adequate standard of living</a:t>
            </a:r>
          </a:p>
          <a:p>
            <a:pPr marL="514350" indent="-514350" fontAlgn="auto">
              <a:spcAft>
                <a:spcPts val="0"/>
              </a:spcAft>
              <a:buClr>
                <a:srgbClr val="BA122B"/>
              </a:buClr>
              <a:buFont typeface="+mj-lt"/>
              <a:buAutoNum type="arabicPeriod"/>
              <a:defRPr/>
            </a:pPr>
            <a:r>
              <a:rPr lang="it-IT" altLang="fr-FR" sz="2400" dirty="0"/>
              <a:t>Access to livelihoods and employment</a:t>
            </a:r>
          </a:p>
          <a:p>
            <a:pPr marL="514350" indent="-514350" fontAlgn="auto">
              <a:spcAft>
                <a:spcPts val="0"/>
              </a:spcAft>
              <a:buClr>
                <a:srgbClr val="BA122B"/>
              </a:buClr>
              <a:buFont typeface="+mj-lt"/>
              <a:buAutoNum type="arabicPeriod"/>
              <a:defRPr/>
            </a:pPr>
            <a:r>
              <a:rPr lang="it-IT" altLang="fr-FR" sz="2400" dirty="0"/>
              <a:t>Access to remedies and justice</a:t>
            </a:r>
          </a:p>
          <a:p>
            <a:pPr marL="514350" indent="-514350">
              <a:buClr>
                <a:srgbClr val="BA122B"/>
              </a:buClr>
              <a:buFont typeface="+mj-lt"/>
              <a:buAutoNum type="arabicPeriod"/>
            </a:pPr>
            <a:r>
              <a:rPr lang="en-US" sz="2400" dirty="0"/>
              <a:t>Accessible mechanism for restoration of Housing Land and Property (HLP) </a:t>
            </a:r>
          </a:p>
          <a:p>
            <a:pPr marL="514350" indent="-514350">
              <a:buClr>
                <a:srgbClr val="BA122B"/>
              </a:buClr>
              <a:buFont typeface="+mj-lt"/>
              <a:buAutoNum type="arabicPeriod"/>
            </a:pPr>
            <a:r>
              <a:rPr lang="en-US" sz="2400" dirty="0"/>
              <a:t>Personal and other documentation</a:t>
            </a:r>
          </a:p>
          <a:p>
            <a:pPr marL="514350" indent="-514350">
              <a:buClr>
                <a:srgbClr val="BA122B"/>
              </a:buClr>
              <a:buFont typeface="+mj-lt"/>
              <a:buAutoNum type="arabicPeriod"/>
            </a:pPr>
            <a:r>
              <a:rPr lang="en-US" sz="2400" dirty="0"/>
              <a:t>Family reunification</a:t>
            </a:r>
          </a:p>
          <a:p>
            <a:pPr marL="514350" indent="-514350">
              <a:buClr>
                <a:srgbClr val="BA122B"/>
              </a:buClr>
              <a:buFont typeface="+mj-lt"/>
              <a:buAutoNum type="arabicPeriod"/>
            </a:pPr>
            <a:r>
              <a:rPr lang="en-US" sz="2400" dirty="0"/>
              <a:t>Participation in public affairs</a:t>
            </a:r>
          </a:p>
        </p:txBody>
      </p:sp>
      <p:cxnSp>
        <p:nvCxnSpPr>
          <p:cNvPr id="4" name="Straight Connector 3">
            <a:extLst>
              <a:ext uri="{FF2B5EF4-FFF2-40B4-BE49-F238E27FC236}">
                <a16:creationId xmlns:a16="http://schemas.microsoft.com/office/drawing/2014/main" id="{60490748-2C8D-47AF-8DC6-967DACAC9113}"/>
              </a:ext>
            </a:extLst>
          </p:cNvPr>
          <p:cNvCxnSpPr/>
          <p:nvPr/>
        </p:nvCxnSpPr>
        <p:spPr>
          <a:xfrm>
            <a:off x="7139836" y="1489754"/>
            <a:ext cx="0" cy="3332767"/>
          </a:xfrm>
          <a:prstGeom prst="line">
            <a:avLst/>
          </a:prstGeom>
          <a:ln w="25400" cmpd="sng"/>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8932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Espace réservé du contenu 16">
            <a:extLst>
              <a:ext uri="{FF2B5EF4-FFF2-40B4-BE49-F238E27FC236}">
                <a16:creationId xmlns:a16="http://schemas.microsoft.com/office/drawing/2014/main" id="{FEE8777A-8D14-42AC-A822-A46E42D6A32C}"/>
              </a:ext>
            </a:extLst>
          </p:cNvPr>
          <p:cNvPicPr>
            <a:picLocks noChangeAspect="1"/>
          </p:cNvPicPr>
          <p:nvPr/>
        </p:nvPicPr>
        <p:blipFill rotWithShape="1">
          <a:blip r:embed="rId3"/>
          <a:srcRect l="7214" r="2550" b="-1"/>
          <a:stretch/>
        </p:blipFill>
        <p:spPr>
          <a:xfrm>
            <a:off x="1460597" y="10"/>
            <a:ext cx="9270806" cy="6857990"/>
          </a:xfrm>
          <a:custGeom>
            <a:avLst/>
            <a:gdLst>
              <a:gd name="connsiteX0" fmla="*/ 1503712 w 9270806"/>
              <a:gd name="connsiteY0" fmla="*/ 0 h 6858000"/>
              <a:gd name="connsiteX1" fmla="*/ 7767094 w 9270806"/>
              <a:gd name="connsiteY1" fmla="*/ 0 h 6858000"/>
              <a:gd name="connsiteX2" fmla="*/ 7913128 w 9270806"/>
              <a:gd name="connsiteY2" fmla="*/ 139721 h 6858000"/>
              <a:gd name="connsiteX3" fmla="*/ 9270806 w 9270806"/>
              <a:gd name="connsiteY3" fmla="*/ 3429000 h 6858000"/>
              <a:gd name="connsiteX4" fmla="*/ 7913128 w 9270806"/>
              <a:gd name="connsiteY4" fmla="*/ 6718279 h 6858000"/>
              <a:gd name="connsiteX5" fmla="*/ 7767094 w 9270806"/>
              <a:gd name="connsiteY5" fmla="*/ 6858000 h 6858000"/>
              <a:gd name="connsiteX6" fmla="*/ 1503712 w 9270806"/>
              <a:gd name="connsiteY6" fmla="*/ 6858000 h 6858000"/>
              <a:gd name="connsiteX7" fmla="*/ 1357679 w 9270806"/>
              <a:gd name="connsiteY7" fmla="*/ 6718279 h 6858000"/>
              <a:gd name="connsiteX8" fmla="*/ 0 w 9270806"/>
              <a:gd name="connsiteY8" fmla="*/ 3429000 h 6858000"/>
              <a:gd name="connsiteX9" fmla="*/ 1357679 w 9270806"/>
              <a:gd name="connsiteY9" fmla="*/ 1397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
        <p:nvSpPr>
          <p:cNvPr id="4" name="Rectangle 3">
            <a:extLst>
              <a:ext uri="{FF2B5EF4-FFF2-40B4-BE49-F238E27FC236}">
                <a16:creationId xmlns:a16="http://schemas.microsoft.com/office/drawing/2014/main" id="{95F9841B-BCD4-4D98-A973-1CFFFA8FDC66}"/>
              </a:ext>
            </a:extLst>
          </p:cNvPr>
          <p:cNvSpPr/>
          <p:nvPr/>
        </p:nvSpPr>
        <p:spPr>
          <a:xfrm>
            <a:off x="0" y="147718"/>
            <a:ext cx="7551506" cy="549275"/>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sz="3200" dirty="0">
                <a:solidFill>
                  <a:schemeClr val="bg1"/>
                </a:solidFill>
                <a:latin typeface="+mj-lt"/>
              </a:rPr>
              <a:t>Displacement affected Communities (DAC)   </a:t>
            </a:r>
          </a:p>
        </p:txBody>
      </p:sp>
      <p:sp>
        <p:nvSpPr>
          <p:cNvPr id="3" name="Oval 2">
            <a:extLst>
              <a:ext uri="{FF2B5EF4-FFF2-40B4-BE49-F238E27FC236}">
                <a16:creationId xmlns:a16="http://schemas.microsoft.com/office/drawing/2014/main" id="{94691B00-F48C-4DB4-A2D7-D537C01A3D85}"/>
              </a:ext>
            </a:extLst>
          </p:cNvPr>
          <p:cNvSpPr/>
          <p:nvPr/>
        </p:nvSpPr>
        <p:spPr>
          <a:xfrm>
            <a:off x="359166" y="4269648"/>
            <a:ext cx="2755879" cy="1817081"/>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err="1">
                <a:solidFill>
                  <a:schemeClr val="bg1"/>
                </a:solidFill>
              </a:rPr>
              <a:t>Refugees</a:t>
            </a:r>
            <a:r>
              <a:rPr lang="fr-FR" sz="2800" dirty="0">
                <a:solidFill>
                  <a:schemeClr val="bg1"/>
                </a:solidFill>
              </a:rPr>
              <a:t> </a:t>
            </a:r>
          </a:p>
        </p:txBody>
      </p:sp>
      <p:sp>
        <p:nvSpPr>
          <p:cNvPr id="6" name="Oval 5">
            <a:extLst>
              <a:ext uri="{FF2B5EF4-FFF2-40B4-BE49-F238E27FC236}">
                <a16:creationId xmlns:a16="http://schemas.microsoft.com/office/drawing/2014/main" id="{9B933C48-444D-453E-BAF1-F3B2E2C10135}"/>
              </a:ext>
            </a:extLst>
          </p:cNvPr>
          <p:cNvSpPr/>
          <p:nvPr/>
        </p:nvSpPr>
        <p:spPr>
          <a:xfrm>
            <a:off x="609486" y="1424552"/>
            <a:ext cx="2755880" cy="1620000"/>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err="1">
                <a:solidFill>
                  <a:srgbClr val="000000"/>
                </a:solidFill>
              </a:rPr>
              <a:t>IDPs</a:t>
            </a:r>
            <a:r>
              <a:rPr lang="fr-FR" sz="2800" dirty="0">
                <a:solidFill>
                  <a:srgbClr val="000000"/>
                </a:solidFill>
              </a:rPr>
              <a:t> </a:t>
            </a:r>
          </a:p>
        </p:txBody>
      </p:sp>
      <p:sp>
        <p:nvSpPr>
          <p:cNvPr id="8" name="Oval 7">
            <a:extLst>
              <a:ext uri="{FF2B5EF4-FFF2-40B4-BE49-F238E27FC236}">
                <a16:creationId xmlns:a16="http://schemas.microsoft.com/office/drawing/2014/main" id="{7F8C165A-EB31-447F-83F0-477B319F44CA}"/>
              </a:ext>
            </a:extLst>
          </p:cNvPr>
          <p:cNvSpPr/>
          <p:nvPr/>
        </p:nvSpPr>
        <p:spPr>
          <a:xfrm>
            <a:off x="8826635" y="1374095"/>
            <a:ext cx="3006199" cy="1620000"/>
          </a:xfrm>
          <a:prstGeom prst="ellipse">
            <a:avLst/>
          </a:prstGeom>
          <a:solidFill>
            <a:srgbClr val="BA122B">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bg1"/>
                </a:solidFill>
              </a:rPr>
              <a:t>Host </a:t>
            </a:r>
            <a:r>
              <a:rPr lang="fr-FR" sz="2800" dirty="0" err="1">
                <a:solidFill>
                  <a:schemeClr val="bg1"/>
                </a:solidFill>
              </a:rPr>
              <a:t>communities</a:t>
            </a:r>
            <a:r>
              <a:rPr lang="fr-FR" sz="2800" dirty="0">
                <a:solidFill>
                  <a:schemeClr val="bg1"/>
                </a:solidFill>
              </a:rPr>
              <a:t>  </a:t>
            </a:r>
          </a:p>
        </p:txBody>
      </p:sp>
      <p:sp>
        <p:nvSpPr>
          <p:cNvPr id="9" name="Oval 8">
            <a:extLst>
              <a:ext uri="{FF2B5EF4-FFF2-40B4-BE49-F238E27FC236}">
                <a16:creationId xmlns:a16="http://schemas.microsoft.com/office/drawing/2014/main" id="{D754B6B1-20A0-4E5A-95A5-3481A971B5FC}"/>
              </a:ext>
            </a:extLst>
          </p:cNvPr>
          <p:cNvSpPr/>
          <p:nvPr/>
        </p:nvSpPr>
        <p:spPr>
          <a:xfrm>
            <a:off x="8892043" y="4368189"/>
            <a:ext cx="2875384" cy="1620000"/>
          </a:xfrm>
          <a:prstGeom prst="ellipse">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err="1">
                <a:solidFill>
                  <a:srgbClr val="000000"/>
                </a:solidFill>
              </a:rPr>
              <a:t>Returnees</a:t>
            </a:r>
            <a:r>
              <a:rPr lang="fr-FR" sz="2800" dirty="0">
                <a:solidFill>
                  <a:srgbClr val="000000"/>
                </a:solidFill>
              </a:rPr>
              <a:t> </a:t>
            </a:r>
          </a:p>
        </p:txBody>
      </p:sp>
    </p:spTree>
    <p:extLst>
      <p:ext uri="{BB962C8B-B14F-4D97-AF65-F5344CB8AC3E}">
        <p14:creationId xmlns:p14="http://schemas.microsoft.com/office/powerpoint/2010/main" val="21888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0AFFC6-5272-417C-817F-197BBED21C24}"/>
              </a:ext>
            </a:extLst>
          </p:cNvPr>
          <p:cNvSpPr>
            <a:spLocks noGrp="1"/>
          </p:cNvSpPr>
          <p:nvPr>
            <p:ph type="title"/>
          </p:nvPr>
        </p:nvSpPr>
        <p:spPr>
          <a:xfrm>
            <a:off x="6839096" y="3201793"/>
            <a:ext cx="4645250" cy="2889114"/>
          </a:xfrm>
        </p:spPr>
        <p:txBody>
          <a:bodyPr vert="horz" lIns="91440" tIns="45720" rIns="91440" bIns="45720" rtlCol="0" anchor="b">
            <a:normAutofit fontScale="90000"/>
          </a:bodyPr>
          <a:lstStyle/>
          <a:p>
            <a:pPr>
              <a:defRPr/>
            </a:pPr>
            <a:r>
              <a:rPr lang="en-US" sz="6000" dirty="0"/>
              <a:t>How can we respond to the needs of Displacement Affected Communities ? </a:t>
            </a:r>
            <a:br>
              <a:rPr lang="en-US" sz="6000" dirty="0"/>
            </a:br>
            <a:endParaRPr lang="en-US" sz="6000" dirty="0"/>
          </a:p>
        </p:txBody>
      </p:sp>
      <p:pic>
        <p:nvPicPr>
          <p:cNvPr id="13" name="Content Placeholder 12">
            <a:extLst>
              <a:ext uri="{FF2B5EF4-FFF2-40B4-BE49-F238E27FC236}">
                <a16:creationId xmlns:a16="http://schemas.microsoft.com/office/drawing/2014/main" id="{1C879E6B-2978-4441-A3AD-569D0016861B}"/>
              </a:ext>
            </a:extLst>
          </p:cNvPr>
          <p:cNvPicPr>
            <a:picLocks noGrp="1" noChangeAspect="1"/>
          </p:cNvPicPr>
          <p:nvPr>
            <p:ph sz="half" idx="1"/>
          </p:nvPr>
        </p:nvPicPr>
        <p:blipFill rotWithShape="1">
          <a:blip r:embed="rId3"/>
          <a:srcRect l="12531" r="22466"/>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095578942"/>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39">
            <a:extLst>
              <a:ext uri="{FF2B5EF4-FFF2-40B4-BE49-F238E27FC236}">
                <a16:creationId xmlns:a16="http://schemas.microsoft.com/office/drawing/2014/main" id="{9F9EECA2-C756-493D-AE5E-90C0BE756E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61C6734-E290-4DBE-B55D-CD16385FEF6E}"/>
              </a:ext>
            </a:extLst>
          </p:cNvPr>
          <p:cNvSpPr/>
          <p:nvPr/>
        </p:nvSpPr>
        <p:spPr>
          <a:xfrm>
            <a:off x="426002" y="551793"/>
            <a:ext cx="5849193" cy="24677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defTabSz="914400">
              <a:lnSpc>
                <a:spcPct val="90000"/>
              </a:lnSpc>
              <a:spcBef>
                <a:spcPct val="0"/>
              </a:spcBef>
              <a:spcAft>
                <a:spcPts val="600"/>
              </a:spcAft>
              <a:defRPr/>
            </a:pPr>
            <a:r>
              <a:rPr lang="en-US" sz="3200" kern="1200" dirty="0">
                <a:solidFill>
                  <a:schemeClr val="bg1"/>
                </a:solidFill>
                <a:latin typeface="+mj-lt"/>
                <a:ea typeface="+mj-ea"/>
                <a:cs typeface="+mj-cs"/>
              </a:rPr>
              <a:t>An area-based approach is an approach that responds to the whole population living in a specific geographic area</a:t>
            </a:r>
          </a:p>
        </p:txBody>
      </p:sp>
      <p:pic>
        <p:nvPicPr>
          <p:cNvPr id="4" name="Picture 3" descr="A picture containing drawing, table&#10;&#10;Description automatically generated">
            <a:extLst>
              <a:ext uri="{FF2B5EF4-FFF2-40B4-BE49-F238E27FC236}">
                <a16:creationId xmlns:a16="http://schemas.microsoft.com/office/drawing/2014/main" id="{32735C1E-EA04-4AF5-9345-401923EB9241}"/>
              </a:ext>
            </a:extLst>
          </p:cNvPr>
          <p:cNvPicPr>
            <a:picLocks noChangeAspect="1"/>
          </p:cNvPicPr>
          <p:nvPr/>
        </p:nvPicPr>
        <p:blipFill rotWithShape="1">
          <a:blip r:embed="rId3">
            <a:extLst>
              <a:ext uri="{28A0092B-C50C-407E-A947-70E740481C1C}">
                <a14:useLocalDpi xmlns:a14="http://schemas.microsoft.com/office/drawing/2010/main" val="0"/>
              </a:ext>
            </a:extLst>
          </a:blip>
          <a:srcRect l="1344" r="1209" b="-1"/>
          <a:stretch/>
        </p:blipFill>
        <p:spPr>
          <a:xfrm>
            <a:off x="6795930" y="-3"/>
            <a:ext cx="5396073" cy="3451172"/>
          </a:xfrm>
          <a:prstGeom prst="rect">
            <a:avLst/>
          </a:prstGeom>
        </p:spPr>
      </p:pic>
      <p:pic>
        <p:nvPicPr>
          <p:cNvPr id="6" name="Picture 5" descr="A group of people sitting at a table full of food&#10;&#10;Description automatically generated">
            <a:extLst>
              <a:ext uri="{FF2B5EF4-FFF2-40B4-BE49-F238E27FC236}">
                <a16:creationId xmlns:a16="http://schemas.microsoft.com/office/drawing/2014/main" id="{04011050-85CE-44A8-8AFF-8B66809FC0BE}"/>
              </a:ext>
            </a:extLst>
          </p:cNvPr>
          <p:cNvPicPr>
            <a:picLocks noChangeAspect="1"/>
          </p:cNvPicPr>
          <p:nvPr/>
        </p:nvPicPr>
        <p:blipFill rotWithShape="1">
          <a:blip r:embed="rId4">
            <a:extLst>
              <a:ext uri="{28A0092B-C50C-407E-A947-70E740481C1C}">
                <a14:useLocalDpi xmlns:a14="http://schemas.microsoft.com/office/drawing/2010/main" val="0"/>
              </a:ext>
            </a:extLst>
          </a:blip>
          <a:srcRect t="4494" r="2" b="5888"/>
          <a:stretch/>
        </p:blipFill>
        <p:spPr>
          <a:xfrm>
            <a:off x="-2" y="3451173"/>
            <a:ext cx="6818654" cy="3406829"/>
          </a:xfrm>
          <a:prstGeom prst="rect">
            <a:avLst/>
          </a:prstGeom>
        </p:spPr>
      </p:pic>
      <p:sp>
        <p:nvSpPr>
          <p:cNvPr id="47" name="Rectangle 41">
            <a:extLst>
              <a:ext uri="{FF2B5EF4-FFF2-40B4-BE49-F238E27FC236}">
                <a16:creationId xmlns:a16="http://schemas.microsoft.com/office/drawing/2014/main" id="{24726E46-0A95-4CE6-80B3-2C7406BD5A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98931"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3">
            <a:extLst>
              <a:ext uri="{FF2B5EF4-FFF2-40B4-BE49-F238E27FC236}">
                <a16:creationId xmlns:a16="http://schemas.microsoft.com/office/drawing/2014/main" id="{17846589-3EED-4DB2-A497-C9938D7B29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419907"/>
            <a:ext cx="12192001"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3E2EEAC-0152-4959-BDA7-61723B04DF40}"/>
              </a:ext>
            </a:extLst>
          </p:cNvPr>
          <p:cNvSpPr txBox="1"/>
          <p:nvPr/>
        </p:nvSpPr>
        <p:spPr>
          <a:xfrm>
            <a:off x="7039628" y="4121062"/>
            <a:ext cx="4584526" cy="369332"/>
          </a:xfrm>
          <a:prstGeom prst="rect">
            <a:avLst/>
          </a:prstGeom>
          <a:noFill/>
        </p:spPr>
        <p:txBody>
          <a:bodyPr wrap="square" rtlCol="0">
            <a:spAutoFit/>
          </a:bodyPr>
          <a:lstStyle/>
          <a:p>
            <a:r>
              <a:rPr lang="en-US" dirty="0"/>
              <a:t>	</a:t>
            </a:r>
          </a:p>
        </p:txBody>
      </p:sp>
      <p:pic>
        <p:nvPicPr>
          <p:cNvPr id="8" name="Picture 7">
            <a:extLst>
              <a:ext uri="{FF2B5EF4-FFF2-40B4-BE49-F238E27FC236}">
                <a16:creationId xmlns:a16="http://schemas.microsoft.com/office/drawing/2014/main" id="{E212AF84-4AFE-4F06-B4CB-5D8B3FBBDFCB}"/>
              </a:ext>
            </a:extLst>
          </p:cNvPr>
          <p:cNvPicPr>
            <a:picLocks noChangeAspect="1"/>
          </p:cNvPicPr>
          <p:nvPr/>
        </p:nvPicPr>
        <p:blipFill>
          <a:blip r:embed="rId5"/>
          <a:stretch>
            <a:fillRect/>
          </a:stretch>
        </p:blipFill>
        <p:spPr>
          <a:xfrm>
            <a:off x="7132404" y="3721608"/>
            <a:ext cx="4917633" cy="2845550"/>
          </a:xfrm>
          <a:prstGeom prst="rect">
            <a:avLst/>
          </a:prstGeom>
        </p:spPr>
      </p:pic>
    </p:spTree>
    <p:extLst>
      <p:ext uri="{BB962C8B-B14F-4D97-AF65-F5344CB8AC3E}">
        <p14:creationId xmlns:p14="http://schemas.microsoft.com/office/powerpoint/2010/main" val="2376440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4DF1AB-105E-431A-83EA-965C2F2BD413}"/>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3526467" y="643466"/>
            <a:ext cx="6867657" cy="5571067"/>
          </a:xfrm>
          <a:prstGeom prst="rect">
            <a:avLst/>
          </a:prstGeom>
          <a:noFill/>
        </p:spPr>
      </p:pic>
      <p:sp>
        <p:nvSpPr>
          <p:cNvPr id="3" name="Rectangle 2">
            <a:extLst>
              <a:ext uri="{FF2B5EF4-FFF2-40B4-BE49-F238E27FC236}">
                <a16:creationId xmlns:a16="http://schemas.microsoft.com/office/drawing/2014/main" id="{19AC278C-DAEA-4784-8033-1E3EAAB2BBB4}"/>
              </a:ext>
            </a:extLst>
          </p:cNvPr>
          <p:cNvSpPr/>
          <p:nvPr/>
        </p:nvSpPr>
        <p:spPr>
          <a:xfrm>
            <a:off x="155522" y="190465"/>
            <a:ext cx="4303744" cy="673831"/>
          </a:xfrm>
          <a:prstGeom prst="rect">
            <a:avLst/>
          </a:prstGeom>
          <a:solidFill>
            <a:srgbClr val="BA122B"/>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en-US" sz="3200" dirty="0">
                <a:solidFill>
                  <a:schemeClr val="bg1"/>
                </a:solidFill>
                <a:latin typeface="+mj-lt"/>
                <a:ea typeface="+mj-ea"/>
                <a:cs typeface="+mj-cs"/>
              </a:rPr>
              <a:t>The four dimensions</a:t>
            </a:r>
            <a:endParaRPr lang="en-US" sz="3200" b="1" dirty="0">
              <a:solidFill>
                <a:schemeClr val="bg1"/>
              </a:solidFill>
              <a:latin typeface="+mj-lt"/>
              <a:ea typeface="+mj-ea"/>
              <a:cs typeface="+mj-cs"/>
            </a:endParaRPr>
          </a:p>
        </p:txBody>
      </p:sp>
    </p:spTree>
    <p:extLst>
      <p:ext uri="{BB962C8B-B14F-4D97-AF65-F5344CB8AC3E}">
        <p14:creationId xmlns:p14="http://schemas.microsoft.com/office/powerpoint/2010/main" val="1384750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6552A5-8C43-4C94-92D6-A6250AA016E7}"/>
              </a:ext>
            </a:extLst>
          </p:cNvPr>
          <p:cNvSpPr/>
          <p:nvPr/>
        </p:nvSpPr>
        <p:spPr>
          <a:xfrm>
            <a:off x="8014996" y="810881"/>
            <a:ext cx="3732244" cy="1151483"/>
          </a:xfrm>
          <a:prstGeom prst="rect">
            <a:avLst/>
          </a:prstGeom>
          <a:solidFill>
            <a:srgbClr val="BA122B"/>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0" marR="0" lvl="0" indent="0" defTabSz="914400" fontAlgn="auto">
              <a:lnSpc>
                <a:spcPct val="90000"/>
              </a:lnSpc>
              <a:spcBef>
                <a:spcPct val="0"/>
              </a:spcBef>
              <a:spcAft>
                <a:spcPts val="600"/>
              </a:spcAft>
              <a:buClrTx/>
              <a:buSzTx/>
              <a:tabLst/>
              <a:defRPr/>
            </a:pPr>
            <a:r>
              <a:rPr kumimoji="0" lang="en-US" sz="4400" b="1" i="0" u="none" strike="noStrike" cap="none" spc="0" normalizeH="0" baseline="0" noProof="0" dirty="0">
                <a:ln>
                  <a:noFill/>
                </a:ln>
                <a:solidFill>
                  <a:schemeClr val="tx1"/>
                </a:solidFill>
                <a:effectLst/>
                <a:uLnTx/>
                <a:uFillTx/>
                <a:latin typeface="+mj-lt"/>
                <a:ea typeface="+mj-ea"/>
                <a:cs typeface="+mj-cs"/>
              </a:rPr>
              <a:t>Definition  </a:t>
            </a:r>
          </a:p>
        </p:txBody>
      </p:sp>
      <p:sp>
        <p:nvSpPr>
          <p:cNvPr id="29" name="Rectangle 28">
            <a:extLst>
              <a:ext uri="{FF2B5EF4-FFF2-40B4-BE49-F238E27FC236}">
                <a16:creationId xmlns:a16="http://schemas.microsoft.com/office/drawing/2014/main" id="{99CEE05D-F25C-4EC3-B527-D9C999E335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652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F036726-0C05-446E-91C3-B986EBEA05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7402" y="438538"/>
            <a:ext cx="6710184" cy="6002060"/>
          </a:xfrm>
          <a:prstGeom prst="rect">
            <a:avLst/>
          </a:prstGeom>
          <a:solidFill>
            <a:schemeClr val="bg1">
              <a:alpha val="40000"/>
            </a:schemeClr>
          </a:solidFill>
          <a:ln w="6350" cap="flat" cmpd="sng" algn="ctr">
            <a:noFill/>
            <a:prstDash val="solid"/>
          </a:ln>
          <a:effectLst>
            <a:softEdge rad="0"/>
          </a:effectLst>
        </p:spPr>
      </p:sp>
      <p:sp>
        <p:nvSpPr>
          <p:cNvPr id="33" name="Rectangle 32">
            <a:extLst>
              <a:ext uri="{FF2B5EF4-FFF2-40B4-BE49-F238E27FC236}">
                <a16:creationId xmlns:a16="http://schemas.microsoft.com/office/drawing/2014/main" id="{A310ABCD-C34B-42D1-9BEB-47755A3EA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285" y="650014"/>
            <a:ext cx="3367217" cy="326602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Graphic 11" descr="Group">
            <a:extLst>
              <a:ext uri="{FF2B5EF4-FFF2-40B4-BE49-F238E27FC236}">
                <a16:creationId xmlns:a16="http://schemas.microsoft.com/office/drawing/2014/main" id="{A3C83399-13C6-488A-82F6-7A7A4DCD64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8139" y="810881"/>
            <a:ext cx="2945339" cy="2945339"/>
          </a:xfrm>
          <a:prstGeom prst="rect">
            <a:avLst/>
          </a:prstGeom>
        </p:spPr>
      </p:pic>
      <p:sp>
        <p:nvSpPr>
          <p:cNvPr id="35" name="Rectangle 34">
            <a:extLst>
              <a:ext uri="{FF2B5EF4-FFF2-40B4-BE49-F238E27FC236}">
                <a16:creationId xmlns:a16="http://schemas.microsoft.com/office/drawing/2014/main" id="{F38AB6A2-89F7-43B5-B608-50DFC740D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2946" y="650014"/>
            <a:ext cx="2765758" cy="213673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Graphic 13" descr="Puzzle pieces">
            <a:extLst>
              <a:ext uri="{FF2B5EF4-FFF2-40B4-BE49-F238E27FC236}">
                <a16:creationId xmlns:a16="http://schemas.microsoft.com/office/drawing/2014/main" id="{4EC11F20-EDD2-4C59-A261-028B2F6DC57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34378" y="810882"/>
            <a:ext cx="1812575" cy="1812575"/>
          </a:xfrm>
          <a:prstGeom prst="rect">
            <a:avLst/>
          </a:prstGeom>
        </p:spPr>
      </p:pic>
      <p:sp>
        <p:nvSpPr>
          <p:cNvPr id="37" name="Rectangle 36">
            <a:extLst>
              <a:ext uri="{FF2B5EF4-FFF2-40B4-BE49-F238E27FC236}">
                <a16:creationId xmlns:a16="http://schemas.microsoft.com/office/drawing/2014/main" id="{06585B74-DAF6-470E-B2F3-B5530A709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285" y="4088215"/>
            <a:ext cx="3367217" cy="212485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phic 7" descr="Connections">
            <a:extLst>
              <a:ext uri="{FF2B5EF4-FFF2-40B4-BE49-F238E27FC236}">
                <a16:creationId xmlns:a16="http://schemas.microsoft.com/office/drawing/2014/main" id="{2AF86CFB-B60C-4095-8631-29B449470BE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1439789" y="4279769"/>
            <a:ext cx="1762038" cy="1762038"/>
          </a:xfrm>
          <a:prstGeom prst="rect">
            <a:avLst/>
          </a:prstGeom>
        </p:spPr>
      </p:pic>
      <p:sp>
        <p:nvSpPr>
          <p:cNvPr id="39" name="Rectangle 38">
            <a:extLst>
              <a:ext uri="{FF2B5EF4-FFF2-40B4-BE49-F238E27FC236}">
                <a16:creationId xmlns:a16="http://schemas.microsoft.com/office/drawing/2014/main" id="{30BAD96F-CE2F-4682-99B8-0DD9E6AE2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2946" y="2947051"/>
            <a:ext cx="2765758" cy="326602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Graphic 9" descr="Map with pin">
            <a:extLst>
              <a:ext uri="{FF2B5EF4-FFF2-40B4-BE49-F238E27FC236}">
                <a16:creationId xmlns:a16="http://schemas.microsoft.com/office/drawing/2014/main" id="{5AF4DDD9-4E28-41F6-A3B7-E5BA7439D39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323497" y="3357450"/>
            <a:ext cx="2434338" cy="2434338"/>
          </a:xfrm>
          <a:prstGeom prst="rect">
            <a:avLst/>
          </a:prstGeom>
        </p:spPr>
      </p:pic>
      <p:sp>
        <p:nvSpPr>
          <p:cNvPr id="2" name="Rectangle 1">
            <a:extLst>
              <a:ext uri="{FF2B5EF4-FFF2-40B4-BE49-F238E27FC236}">
                <a16:creationId xmlns:a16="http://schemas.microsoft.com/office/drawing/2014/main" id="{BE344979-3753-4259-923F-B4B3618CD825}"/>
              </a:ext>
            </a:extLst>
          </p:cNvPr>
          <p:cNvSpPr/>
          <p:nvPr/>
        </p:nvSpPr>
        <p:spPr>
          <a:xfrm>
            <a:off x="7921695" y="2121228"/>
            <a:ext cx="3732245" cy="3589615"/>
          </a:xfrm>
          <a:prstGeom prst="rect">
            <a:avLst/>
          </a:prstGeom>
        </p:spPr>
        <p:txBody>
          <a:bodyPr vert="horz" lIns="91440" tIns="45720" rIns="91440" bIns="45720" rtlCol="0">
            <a:normAutofit lnSpcReduction="10000"/>
          </a:bodyPr>
          <a:lstStyle/>
          <a:p>
            <a:pPr defTabSz="914400">
              <a:lnSpc>
                <a:spcPct val="90000"/>
              </a:lnSpc>
              <a:spcAft>
                <a:spcPts val="600"/>
              </a:spcAft>
            </a:pPr>
            <a:r>
              <a:rPr lang="en-US" sz="2400" dirty="0"/>
              <a:t>“</a:t>
            </a:r>
            <a:r>
              <a:rPr lang="en-US" sz="2400" i="1" dirty="0"/>
              <a:t>Area based approaches refers to an approach that defines the area, rather than a sector or target group, as the main entry point. All stakeholders, services and needs are mapped and assessed, and relevant actors mobilized and coordinated with</a:t>
            </a:r>
            <a:r>
              <a:rPr lang="en-US" sz="2400" dirty="0"/>
              <a:t>”. (</a:t>
            </a:r>
            <a:r>
              <a:rPr lang="en-US" sz="2400" dirty="0" err="1"/>
              <a:t>ReDSS</a:t>
            </a:r>
            <a:r>
              <a:rPr lang="en-US" sz="2400" dirty="0"/>
              <a:t>/IRC)</a:t>
            </a:r>
          </a:p>
        </p:txBody>
      </p:sp>
      <p:sp>
        <p:nvSpPr>
          <p:cNvPr id="15" name="Rectangle 14">
            <a:extLst>
              <a:ext uri="{FF2B5EF4-FFF2-40B4-BE49-F238E27FC236}">
                <a16:creationId xmlns:a16="http://schemas.microsoft.com/office/drawing/2014/main" id="{C68358AB-9E61-4709-AF56-BAFA328287E1}"/>
              </a:ext>
            </a:extLst>
          </p:cNvPr>
          <p:cNvSpPr/>
          <p:nvPr/>
        </p:nvSpPr>
        <p:spPr>
          <a:xfrm>
            <a:off x="1270032" y="3397698"/>
            <a:ext cx="2292102" cy="369332"/>
          </a:xfrm>
          <a:prstGeom prst="rect">
            <a:avLst/>
          </a:prstGeom>
        </p:spPr>
        <p:txBody>
          <a:bodyPr wrap="none">
            <a:spAutoFit/>
          </a:bodyPr>
          <a:lstStyle/>
          <a:p>
            <a:pPr lvl="0" defTabSz="914400">
              <a:spcAft>
                <a:spcPts val="600"/>
              </a:spcAft>
              <a:defRPr/>
            </a:pPr>
            <a:r>
              <a:rPr lang="en-US" dirty="0">
                <a:solidFill>
                  <a:srgbClr val="404040"/>
                </a:solidFill>
              </a:rPr>
              <a:t>The whole population </a:t>
            </a:r>
          </a:p>
        </p:txBody>
      </p:sp>
      <p:sp>
        <p:nvSpPr>
          <p:cNvPr id="22" name="Rectangle 21">
            <a:extLst>
              <a:ext uri="{FF2B5EF4-FFF2-40B4-BE49-F238E27FC236}">
                <a16:creationId xmlns:a16="http://schemas.microsoft.com/office/drawing/2014/main" id="{DB0D1DBF-8EE7-44E9-8588-658A6621455A}"/>
              </a:ext>
            </a:extLst>
          </p:cNvPr>
          <p:cNvSpPr/>
          <p:nvPr/>
        </p:nvSpPr>
        <p:spPr>
          <a:xfrm>
            <a:off x="4386764" y="5810342"/>
            <a:ext cx="2451505" cy="369332"/>
          </a:xfrm>
          <a:prstGeom prst="rect">
            <a:avLst/>
          </a:prstGeom>
        </p:spPr>
        <p:txBody>
          <a:bodyPr wrap="none">
            <a:spAutoFit/>
          </a:bodyPr>
          <a:lstStyle/>
          <a:p>
            <a:pPr lvl="0" defTabSz="914400">
              <a:spcAft>
                <a:spcPts val="600"/>
              </a:spcAft>
              <a:defRPr/>
            </a:pPr>
            <a:r>
              <a:rPr lang="en-US" dirty="0">
                <a:solidFill>
                  <a:srgbClr val="404040"/>
                </a:solidFill>
              </a:rPr>
              <a:t>An area with high needs</a:t>
            </a:r>
          </a:p>
        </p:txBody>
      </p:sp>
      <p:sp>
        <p:nvSpPr>
          <p:cNvPr id="16" name="Rectangle 15">
            <a:extLst>
              <a:ext uri="{FF2B5EF4-FFF2-40B4-BE49-F238E27FC236}">
                <a16:creationId xmlns:a16="http://schemas.microsoft.com/office/drawing/2014/main" id="{75C0D015-4F20-44BC-A286-04588685C080}"/>
              </a:ext>
            </a:extLst>
          </p:cNvPr>
          <p:cNvSpPr/>
          <p:nvPr/>
        </p:nvSpPr>
        <p:spPr>
          <a:xfrm>
            <a:off x="4608327" y="2358450"/>
            <a:ext cx="1854995" cy="369332"/>
          </a:xfrm>
          <a:prstGeom prst="rect">
            <a:avLst/>
          </a:prstGeom>
        </p:spPr>
        <p:txBody>
          <a:bodyPr wrap="none">
            <a:spAutoFit/>
          </a:bodyPr>
          <a:lstStyle/>
          <a:p>
            <a:pPr lvl="0" defTabSz="914400">
              <a:spcAft>
                <a:spcPts val="600"/>
              </a:spcAft>
              <a:defRPr/>
            </a:pPr>
            <a:r>
              <a:rPr lang="en-US" dirty="0">
                <a:solidFill>
                  <a:srgbClr val="404040"/>
                </a:solidFill>
              </a:rPr>
              <a:t>Multi-stakeholder</a:t>
            </a:r>
          </a:p>
        </p:txBody>
      </p:sp>
      <p:sp>
        <p:nvSpPr>
          <p:cNvPr id="24" name="Rectangle 23">
            <a:extLst>
              <a:ext uri="{FF2B5EF4-FFF2-40B4-BE49-F238E27FC236}">
                <a16:creationId xmlns:a16="http://schemas.microsoft.com/office/drawing/2014/main" id="{94890C99-5743-4864-9F76-E740EF791041}"/>
              </a:ext>
            </a:extLst>
          </p:cNvPr>
          <p:cNvSpPr/>
          <p:nvPr/>
        </p:nvSpPr>
        <p:spPr>
          <a:xfrm>
            <a:off x="1207446" y="5871606"/>
            <a:ext cx="1548244" cy="369332"/>
          </a:xfrm>
          <a:prstGeom prst="rect">
            <a:avLst/>
          </a:prstGeom>
        </p:spPr>
        <p:txBody>
          <a:bodyPr wrap="none">
            <a:spAutoFit/>
          </a:bodyPr>
          <a:lstStyle/>
          <a:p>
            <a:pPr lvl="0" defTabSz="914400">
              <a:spcAft>
                <a:spcPts val="600"/>
              </a:spcAft>
              <a:defRPr/>
            </a:pPr>
            <a:r>
              <a:rPr lang="en-US" dirty="0">
                <a:solidFill>
                  <a:srgbClr val="404040"/>
                </a:solidFill>
              </a:rPr>
              <a:t>Multi-sectoral </a:t>
            </a:r>
          </a:p>
        </p:txBody>
      </p:sp>
    </p:spTree>
    <p:extLst>
      <p:ext uri="{BB962C8B-B14F-4D97-AF65-F5344CB8AC3E}">
        <p14:creationId xmlns:p14="http://schemas.microsoft.com/office/powerpoint/2010/main" val="313011652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8F9B86A-1E48-4799-B183-13F69C8F84A1}"/>
              </a:ext>
            </a:extLst>
          </p:cNvPr>
          <p:cNvSpPr/>
          <p:nvPr/>
        </p:nvSpPr>
        <p:spPr>
          <a:xfrm>
            <a:off x="155521" y="190465"/>
            <a:ext cx="6307909" cy="765032"/>
          </a:xfrm>
          <a:prstGeom prst="rect">
            <a:avLst/>
          </a:prstGeom>
          <a:solidFill>
            <a:srgbClr val="BA122B"/>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55000" lnSpcReduction="20000"/>
          </a:bodyPr>
          <a:lstStyle/>
          <a:p>
            <a:pPr defTabSz="914400" fontAlgn="auto">
              <a:lnSpc>
                <a:spcPct val="90000"/>
              </a:lnSpc>
              <a:spcBef>
                <a:spcPct val="0"/>
              </a:spcBef>
              <a:spcAft>
                <a:spcPts val="600"/>
              </a:spcAft>
              <a:defRPr/>
            </a:pPr>
            <a:r>
              <a:rPr lang="en-US" sz="4400" dirty="0">
                <a:solidFill>
                  <a:schemeClr val="bg1"/>
                </a:solidFill>
                <a:latin typeface="+mj-lt"/>
                <a:ea typeface="+mj-ea"/>
                <a:cs typeface="+mj-cs"/>
              </a:rPr>
              <a:t>  </a:t>
            </a:r>
            <a:r>
              <a:rPr lang="en-US" sz="5800" dirty="0">
                <a:solidFill>
                  <a:schemeClr val="bg1"/>
                </a:solidFill>
                <a:latin typeface="+mj-lt"/>
                <a:ea typeface="+mj-ea"/>
                <a:cs typeface="+mj-cs"/>
              </a:rPr>
              <a:t>Why adopting such an approach ? </a:t>
            </a:r>
            <a:endParaRPr lang="en-US" sz="5800" b="1" dirty="0">
              <a:solidFill>
                <a:schemeClr val="bg1"/>
              </a:solidFill>
              <a:latin typeface="+mj-lt"/>
              <a:ea typeface="+mj-ea"/>
              <a:cs typeface="+mj-cs"/>
            </a:endParaRPr>
          </a:p>
        </p:txBody>
      </p:sp>
      <p:sp>
        <p:nvSpPr>
          <p:cNvPr id="2" name="Rectangle 1">
            <a:extLst>
              <a:ext uri="{FF2B5EF4-FFF2-40B4-BE49-F238E27FC236}">
                <a16:creationId xmlns:a16="http://schemas.microsoft.com/office/drawing/2014/main" id="{3A8E804A-76B6-4244-820C-866AA72D2D0D}"/>
              </a:ext>
            </a:extLst>
          </p:cNvPr>
          <p:cNvSpPr/>
          <p:nvPr/>
        </p:nvSpPr>
        <p:spPr>
          <a:xfrm>
            <a:off x="953991" y="1959241"/>
            <a:ext cx="3797807" cy="3544661"/>
          </a:xfrm>
          <a:prstGeom prst="rect">
            <a:avLst/>
          </a:prstGeom>
        </p:spPr>
        <p:txBody>
          <a:bodyPr vert="horz" lIns="91440" tIns="45720" rIns="91440" bIns="45720" rtlCol="0">
            <a:normAutofit/>
          </a:bodyPr>
          <a:lstStyle/>
          <a:p>
            <a:pPr defTabSz="914400">
              <a:lnSpc>
                <a:spcPct val="90000"/>
              </a:lnSpc>
              <a:spcAft>
                <a:spcPts val="600"/>
              </a:spcAft>
            </a:pPr>
            <a:r>
              <a:rPr lang="en-US" sz="3200" dirty="0"/>
              <a:t>“</a:t>
            </a:r>
            <a:r>
              <a:rPr lang="en-US" sz="3200" i="1" dirty="0"/>
              <a:t>Area-based interventions led by local authorities or communities can have wide-ranging benefits, and should be encouraged</a:t>
            </a:r>
            <a:r>
              <a:rPr lang="en-US" sz="3200" dirty="0"/>
              <a:t>”</a:t>
            </a:r>
            <a:r>
              <a:rPr lang="en-US" dirty="0"/>
              <a:t> (IRC, 2015)</a:t>
            </a:r>
            <a:endParaRPr lang="en-US" sz="3200" dirty="0"/>
          </a:p>
        </p:txBody>
      </p:sp>
      <p:pic>
        <p:nvPicPr>
          <p:cNvPr id="5" name="Picture 4" descr="A picture containing drawing, table&#10;&#10;Description automatically generated">
            <a:extLst>
              <a:ext uri="{FF2B5EF4-FFF2-40B4-BE49-F238E27FC236}">
                <a16:creationId xmlns:a16="http://schemas.microsoft.com/office/drawing/2014/main" id="{93F95934-BAFE-42C2-A1D0-9B31D5908754}"/>
              </a:ext>
            </a:extLst>
          </p:cNvPr>
          <p:cNvPicPr>
            <a:picLocks noChangeAspect="1"/>
          </p:cNvPicPr>
          <p:nvPr/>
        </p:nvPicPr>
        <p:blipFill rotWithShape="1">
          <a:blip r:embed="rId3">
            <a:extLst>
              <a:ext uri="{28A0092B-C50C-407E-A947-70E740481C1C}">
                <a14:useLocalDpi xmlns:a14="http://schemas.microsoft.com/office/drawing/2010/main" val="0"/>
              </a:ext>
            </a:extLst>
          </a:blip>
          <a:srcRect l="4607" r="4471" b="-2"/>
          <a:stretch/>
        </p:blipFill>
        <p:spPr>
          <a:xfrm>
            <a:off x="5845996" y="955497"/>
            <a:ext cx="5507803" cy="4314099"/>
          </a:xfrm>
          <a:prstGeom prst="rect">
            <a:avLst/>
          </a:prstGeom>
        </p:spPr>
      </p:pic>
    </p:spTree>
    <p:extLst>
      <p:ext uri="{BB962C8B-B14F-4D97-AF65-F5344CB8AC3E}">
        <p14:creationId xmlns:p14="http://schemas.microsoft.com/office/powerpoint/2010/main" val="1100558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D39634-9818-4501-AB00-4C4E7C0AEDF7}"/>
              </a:ext>
            </a:extLst>
          </p:cNvPr>
          <p:cNvSpPr/>
          <p:nvPr/>
        </p:nvSpPr>
        <p:spPr>
          <a:xfrm>
            <a:off x="201202" y="241836"/>
            <a:ext cx="6466726" cy="744484"/>
          </a:xfrm>
          <a:prstGeom prst="rect">
            <a:avLst/>
          </a:prstGeom>
          <a:solidFill>
            <a:srgbClr val="BA122B"/>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en-US" sz="3200" kern="1200" dirty="0">
                <a:solidFill>
                  <a:schemeClr val="bg1"/>
                </a:solidFill>
                <a:latin typeface="+mj-lt"/>
                <a:ea typeface="+mj-ea"/>
                <a:cs typeface="+mj-cs"/>
              </a:rPr>
              <a:t>Because… </a:t>
            </a:r>
            <a:endParaRPr lang="en-US" sz="3200" b="1" kern="1200" dirty="0">
              <a:solidFill>
                <a:schemeClr val="bg1"/>
              </a:solidFill>
              <a:latin typeface="+mj-lt"/>
              <a:ea typeface="+mj-ea"/>
              <a:cs typeface="+mj-cs"/>
            </a:endParaRPr>
          </a:p>
        </p:txBody>
      </p:sp>
      <p:graphicFrame>
        <p:nvGraphicFramePr>
          <p:cNvPr id="14" name="Diagram 13">
            <a:extLst>
              <a:ext uri="{FF2B5EF4-FFF2-40B4-BE49-F238E27FC236}">
                <a16:creationId xmlns:a16="http://schemas.microsoft.com/office/drawing/2014/main" id="{566CA0D2-4D64-4FCF-9216-9506C8BEDFEB}"/>
              </a:ext>
            </a:extLst>
          </p:cNvPr>
          <p:cNvGraphicFramePr/>
          <p:nvPr>
            <p:extLst>
              <p:ext uri="{D42A27DB-BD31-4B8C-83A1-F6EECF244321}">
                <p14:modId xmlns:p14="http://schemas.microsoft.com/office/powerpoint/2010/main" val="3169858282"/>
              </p:ext>
            </p:extLst>
          </p:nvPr>
        </p:nvGraphicFramePr>
        <p:xfrm>
          <a:off x="642991" y="125333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3016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DDF2C2-9C4D-4410-8267-046CA717A444}"/>
              </a:ext>
            </a:extLst>
          </p:cNvPr>
          <p:cNvSpPr/>
          <p:nvPr/>
        </p:nvSpPr>
        <p:spPr>
          <a:xfrm>
            <a:off x="0" y="122830"/>
            <a:ext cx="6506308" cy="53944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sz="3200" b="1" dirty="0">
                <a:solidFill>
                  <a:schemeClr val="bg1"/>
                </a:solidFill>
                <a:latin typeface="+mj-lt"/>
              </a:rPr>
              <a:t>Area-based versus cluster approach </a:t>
            </a:r>
          </a:p>
        </p:txBody>
      </p:sp>
      <p:sp>
        <p:nvSpPr>
          <p:cNvPr id="5" name="Content Placeholder 4"/>
          <p:cNvSpPr>
            <a:spLocks noGrp="1"/>
          </p:cNvSpPr>
          <p:nvPr>
            <p:ph sz="half" idx="4294967295"/>
          </p:nvPr>
        </p:nvSpPr>
        <p:spPr>
          <a:xfrm>
            <a:off x="488514" y="1017261"/>
            <a:ext cx="5392368" cy="4594399"/>
          </a:xfrm>
          <a:ln w="47625">
            <a:solidFill>
              <a:schemeClr val="dk1">
                <a:alpha val="52000"/>
              </a:schemeClr>
            </a:solidFill>
          </a:ln>
        </p:spPr>
        <p:style>
          <a:lnRef idx="2">
            <a:schemeClr val="dk1"/>
          </a:lnRef>
          <a:fillRef idx="1">
            <a:schemeClr val="lt1"/>
          </a:fillRef>
          <a:effectRef idx="0">
            <a:schemeClr val="dk1"/>
          </a:effectRef>
          <a:fontRef idx="minor">
            <a:schemeClr val="dk1"/>
          </a:fontRef>
        </p:style>
        <p:txBody>
          <a:bodyPr>
            <a:normAutofit/>
          </a:bodyPr>
          <a:lstStyle/>
          <a:p>
            <a:pPr marL="0" indent="0">
              <a:buNone/>
            </a:pPr>
            <a:r>
              <a:rPr lang="en-US" b="1" dirty="0">
                <a:solidFill>
                  <a:srgbClr val="C00000"/>
                </a:solidFill>
              </a:rPr>
              <a:t>Cluster approach</a:t>
            </a:r>
          </a:p>
          <a:p>
            <a:pPr marL="342900" indent="-342900" algn="just">
              <a:buClr>
                <a:srgbClr val="C00000"/>
              </a:buClr>
              <a:buFont typeface="Wingdings" panose="05000000000000000000" pitchFamily="2" charset="2"/>
              <a:buChar char="q"/>
              <a:defRPr/>
            </a:pPr>
            <a:r>
              <a:rPr lang="en-GB" sz="2400" dirty="0"/>
              <a:t>Emergency response </a:t>
            </a:r>
          </a:p>
          <a:p>
            <a:pPr marL="342900" indent="-342900" algn="just">
              <a:buClr>
                <a:srgbClr val="C00000"/>
              </a:buClr>
              <a:buFont typeface="Wingdings" panose="05000000000000000000" pitchFamily="2" charset="2"/>
              <a:buChar char="q"/>
              <a:defRPr/>
            </a:pPr>
            <a:r>
              <a:rPr lang="en-GB" sz="2400" dirty="0"/>
              <a:t>Humanitarian </a:t>
            </a:r>
          </a:p>
          <a:p>
            <a:pPr marL="342900" indent="-342900" algn="just">
              <a:buClr>
                <a:srgbClr val="C00000"/>
              </a:buClr>
              <a:buFont typeface="Wingdings" panose="05000000000000000000" pitchFamily="2" charset="2"/>
              <a:buChar char="q"/>
              <a:defRPr/>
            </a:pPr>
            <a:r>
              <a:rPr lang="en-GB" sz="2400" dirty="0"/>
              <a:t>Short-term </a:t>
            </a:r>
          </a:p>
          <a:p>
            <a:pPr marL="342900" indent="-342900" algn="just">
              <a:buClr>
                <a:srgbClr val="C00000"/>
              </a:buClr>
              <a:buFont typeface="Wingdings" panose="05000000000000000000" pitchFamily="2" charset="2"/>
              <a:buChar char="q"/>
              <a:defRPr/>
            </a:pPr>
            <a:r>
              <a:rPr lang="en-GB" sz="2400" dirty="0"/>
              <a:t>Population specific </a:t>
            </a:r>
          </a:p>
          <a:p>
            <a:pPr marL="342900" indent="-342900" algn="just">
              <a:buClr>
                <a:srgbClr val="C00000"/>
              </a:buClr>
              <a:buFont typeface="Wingdings" panose="05000000000000000000" pitchFamily="2" charset="2"/>
              <a:buChar char="q"/>
              <a:defRPr/>
            </a:pPr>
            <a:r>
              <a:rPr lang="en-GB" sz="2400" dirty="0"/>
              <a:t>Lack of involvement of national and local actors</a:t>
            </a:r>
          </a:p>
          <a:p>
            <a:pPr marL="342900" indent="-342900" algn="just">
              <a:buClr>
                <a:srgbClr val="C00000"/>
              </a:buClr>
              <a:buFont typeface="Wingdings" panose="05000000000000000000" pitchFamily="2" charset="2"/>
              <a:buChar char="q"/>
              <a:defRPr/>
            </a:pPr>
            <a:r>
              <a:rPr lang="en-GB" sz="2400" dirty="0"/>
              <a:t>Limited actors: humanitarian agencies </a:t>
            </a:r>
          </a:p>
          <a:p>
            <a:pPr marL="342900" indent="-342900" algn="just">
              <a:buClr>
                <a:srgbClr val="C00000"/>
              </a:buClr>
              <a:buFont typeface="Wingdings" panose="05000000000000000000" pitchFamily="2" charset="2"/>
              <a:buChar char="q"/>
              <a:defRPr/>
            </a:pPr>
            <a:r>
              <a:rPr lang="en-GB" sz="2400" dirty="0"/>
              <a:t>Gap/weaknesses in the transition with development actors </a:t>
            </a:r>
          </a:p>
        </p:txBody>
      </p:sp>
      <p:sp>
        <p:nvSpPr>
          <p:cNvPr id="6" name="Content Placeholder 5"/>
          <p:cNvSpPr>
            <a:spLocks noGrp="1"/>
          </p:cNvSpPr>
          <p:nvPr>
            <p:ph sz="half" idx="4294967295"/>
          </p:nvPr>
        </p:nvSpPr>
        <p:spPr>
          <a:xfrm>
            <a:off x="6334173" y="1017261"/>
            <a:ext cx="5262930" cy="4594399"/>
          </a:xfrm>
          <a:ln w="47625">
            <a:solidFill>
              <a:srgbClr val="BA122B"/>
            </a:solidFill>
          </a:ln>
        </p:spPr>
        <p:style>
          <a:lnRef idx="2">
            <a:schemeClr val="dk1"/>
          </a:lnRef>
          <a:fillRef idx="1">
            <a:schemeClr val="lt1"/>
          </a:fillRef>
          <a:effectRef idx="0">
            <a:schemeClr val="dk1"/>
          </a:effectRef>
          <a:fontRef idx="minor">
            <a:schemeClr val="dk1"/>
          </a:fontRef>
        </p:style>
        <p:txBody>
          <a:bodyPr>
            <a:normAutofit/>
          </a:bodyPr>
          <a:lstStyle/>
          <a:p>
            <a:pPr marL="0" indent="0">
              <a:buNone/>
            </a:pPr>
            <a:r>
              <a:rPr lang="en-US" sz="2600" b="1" dirty="0">
                <a:solidFill>
                  <a:srgbClr val="C00000"/>
                </a:solidFill>
              </a:rPr>
              <a:t>Area-based approach</a:t>
            </a:r>
          </a:p>
          <a:p>
            <a:pPr marL="342900" indent="-342900" algn="just">
              <a:buClr>
                <a:srgbClr val="C00000"/>
              </a:buClr>
              <a:buFont typeface="Wingdings" panose="05000000000000000000" pitchFamily="2" charset="2"/>
              <a:buChar char="q"/>
              <a:defRPr/>
            </a:pPr>
            <a:r>
              <a:rPr lang="en-US" sz="2400" b="1" dirty="0">
                <a:solidFill>
                  <a:srgbClr val="C00000"/>
                </a:solidFill>
              </a:rPr>
              <a:t> </a:t>
            </a:r>
            <a:r>
              <a:rPr lang="en-US" sz="2400" dirty="0"/>
              <a:t>Humanitarian and development </a:t>
            </a:r>
          </a:p>
          <a:p>
            <a:pPr marL="342900" indent="-342900" algn="just">
              <a:buClr>
                <a:srgbClr val="C00000"/>
              </a:buClr>
              <a:buFont typeface="Wingdings" panose="05000000000000000000" pitchFamily="2" charset="2"/>
              <a:buChar char="q"/>
              <a:defRPr/>
            </a:pPr>
            <a:r>
              <a:rPr lang="en-US" sz="2400" dirty="0"/>
              <a:t>Long-term </a:t>
            </a:r>
          </a:p>
          <a:p>
            <a:pPr marL="342900" indent="-342900" algn="just">
              <a:buClr>
                <a:srgbClr val="C00000"/>
              </a:buClr>
              <a:buFont typeface="Wingdings" panose="05000000000000000000" pitchFamily="2" charset="2"/>
              <a:buChar char="q"/>
              <a:defRPr/>
            </a:pPr>
            <a:r>
              <a:rPr lang="en-US" sz="2400" dirty="0" err="1"/>
              <a:t>Multistakeholder</a:t>
            </a:r>
            <a:r>
              <a:rPr lang="en-US" sz="2400" dirty="0"/>
              <a:t> including development actors </a:t>
            </a:r>
          </a:p>
          <a:p>
            <a:pPr marL="342900" indent="-342900" algn="just">
              <a:buClr>
                <a:srgbClr val="C00000"/>
              </a:buClr>
              <a:buFont typeface="Wingdings" panose="05000000000000000000" pitchFamily="2" charset="2"/>
              <a:buChar char="q"/>
              <a:defRPr/>
            </a:pPr>
            <a:r>
              <a:rPr lang="en-US" sz="2400" dirty="0"/>
              <a:t>Government led or co-led</a:t>
            </a:r>
          </a:p>
          <a:p>
            <a:pPr marL="342900" indent="-342900" algn="just">
              <a:buClr>
                <a:srgbClr val="C00000"/>
              </a:buClr>
              <a:buFont typeface="Wingdings" panose="05000000000000000000" pitchFamily="2" charset="2"/>
              <a:buChar char="q"/>
              <a:defRPr/>
            </a:pPr>
            <a:r>
              <a:rPr lang="en-US" sz="2400" dirty="0"/>
              <a:t>Displacement Affected Communities: whole populations </a:t>
            </a:r>
          </a:p>
          <a:p>
            <a:pPr marL="342900" indent="-342900" algn="just">
              <a:buClr>
                <a:srgbClr val="C00000"/>
              </a:buClr>
              <a:buFont typeface="Wingdings" panose="05000000000000000000" pitchFamily="2" charset="2"/>
              <a:buChar char="q"/>
              <a:defRPr/>
            </a:pPr>
            <a:r>
              <a:rPr lang="en-US" sz="2400" dirty="0"/>
              <a:t>Based on local structure and actors </a:t>
            </a:r>
            <a:endParaRPr lang="en-US" sz="2000" dirty="0"/>
          </a:p>
          <a:p>
            <a:pPr marL="342900" indent="-342900">
              <a:buClr>
                <a:srgbClr val="C00000"/>
              </a:buClr>
              <a:buFont typeface="Wingdings" panose="05000000000000000000" pitchFamily="2" charset="2"/>
              <a:buChar char="q"/>
              <a:defRPr/>
            </a:pPr>
            <a:endParaRPr lang="en-US" sz="1600" dirty="0"/>
          </a:p>
          <a:p>
            <a:pPr marL="342900" indent="-342900">
              <a:buClr>
                <a:srgbClr val="C00000"/>
              </a:buClr>
              <a:buFont typeface="Wingdings" panose="05000000000000000000" pitchFamily="2" charset="2"/>
              <a:buChar char="q"/>
              <a:defRPr/>
            </a:pPr>
            <a:endParaRPr lang="en-US" sz="1600" dirty="0"/>
          </a:p>
          <a:p>
            <a:pPr marL="342900" indent="-342900">
              <a:buClr>
                <a:srgbClr val="C00000"/>
              </a:buClr>
              <a:buFont typeface="Wingdings" panose="05000000000000000000" pitchFamily="2" charset="2"/>
              <a:buChar char="q"/>
              <a:defRPr/>
            </a:pPr>
            <a:endParaRPr lang="en-US" sz="1600" dirty="0"/>
          </a:p>
          <a:p>
            <a:pPr marL="342900" indent="-342900">
              <a:buClr>
                <a:srgbClr val="C00000"/>
              </a:buClr>
              <a:buFont typeface="Wingdings" panose="05000000000000000000" pitchFamily="2" charset="2"/>
              <a:buChar char="q"/>
              <a:defRPr/>
            </a:pPr>
            <a:endParaRPr lang="en-US" sz="1600" dirty="0"/>
          </a:p>
          <a:p>
            <a:pPr marL="342900" indent="-342900">
              <a:buClr>
                <a:srgbClr val="C00000"/>
              </a:buClr>
              <a:buFont typeface="Wingdings" panose="05000000000000000000" pitchFamily="2" charset="2"/>
              <a:buChar char="q"/>
              <a:defRPr/>
            </a:pPr>
            <a:endParaRPr lang="en-US" altLang="en-US" sz="1800" dirty="0"/>
          </a:p>
          <a:p>
            <a:pPr marL="342900" indent="-342900">
              <a:buClr>
                <a:srgbClr val="C00000"/>
              </a:buClr>
              <a:buFont typeface="Wingdings" panose="05000000000000000000" pitchFamily="2" charset="2"/>
              <a:buChar char="q"/>
              <a:defRPr/>
            </a:pPr>
            <a:endParaRPr lang="en-US" altLang="en-US" sz="2000" b="1" dirty="0"/>
          </a:p>
          <a:p>
            <a:pPr marL="342900" indent="-342900">
              <a:buClr>
                <a:srgbClr val="C00000"/>
              </a:buClr>
              <a:buFont typeface="Wingdings" panose="05000000000000000000" pitchFamily="2" charset="2"/>
              <a:buChar char="q"/>
              <a:defRPr/>
            </a:pPr>
            <a:endParaRPr lang="en-US" sz="2000" dirty="0"/>
          </a:p>
          <a:p>
            <a:pPr marL="0" indent="0">
              <a:buNone/>
            </a:pPr>
            <a:endParaRPr lang="en-US" b="1" dirty="0"/>
          </a:p>
        </p:txBody>
      </p:sp>
    </p:spTree>
    <p:extLst>
      <p:ext uri="{BB962C8B-B14F-4D97-AF65-F5344CB8AC3E}">
        <p14:creationId xmlns:p14="http://schemas.microsoft.com/office/powerpoint/2010/main" val="2303005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Arrow: Up 44">
            <a:extLst>
              <a:ext uri="{FF2B5EF4-FFF2-40B4-BE49-F238E27FC236}">
                <a16:creationId xmlns:a16="http://schemas.microsoft.com/office/drawing/2014/main" id="{FEC86428-3340-4281-8EB3-0EC9FC90ED3E}"/>
              </a:ext>
            </a:extLst>
          </p:cNvPr>
          <p:cNvSpPr/>
          <p:nvPr/>
        </p:nvSpPr>
        <p:spPr>
          <a:xfrm>
            <a:off x="3876879" y="5395506"/>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27" name="Arrow: Up 44">
            <a:extLst>
              <a:ext uri="{FF2B5EF4-FFF2-40B4-BE49-F238E27FC236}">
                <a16:creationId xmlns:a16="http://schemas.microsoft.com/office/drawing/2014/main" id="{AE3A3887-C9F8-4AB3-A95D-5C9FD570CA7B}"/>
              </a:ext>
            </a:extLst>
          </p:cNvPr>
          <p:cNvSpPr/>
          <p:nvPr/>
        </p:nvSpPr>
        <p:spPr>
          <a:xfrm>
            <a:off x="3628838" y="1601896"/>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28" name="Rectangle 127">
            <a:extLst>
              <a:ext uri="{FF2B5EF4-FFF2-40B4-BE49-F238E27FC236}">
                <a16:creationId xmlns:a16="http://schemas.microsoft.com/office/drawing/2014/main" id="{CCABF0AB-0752-463A-8C38-11EC3F4B856F}"/>
              </a:ext>
            </a:extLst>
          </p:cNvPr>
          <p:cNvSpPr/>
          <p:nvPr/>
        </p:nvSpPr>
        <p:spPr>
          <a:xfrm>
            <a:off x="3814092" y="1750653"/>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29" name="Rectangle 128">
            <a:extLst>
              <a:ext uri="{FF2B5EF4-FFF2-40B4-BE49-F238E27FC236}">
                <a16:creationId xmlns:a16="http://schemas.microsoft.com/office/drawing/2014/main" id="{1B8C4E6C-F84B-4EE5-A8A8-61AB7769204D}"/>
              </a:ext>
            </a:extLst>
          </p:cNvPr>
          <p:cNvSpPr/>
          <p:nvPr/>
        </p:nvSpPr>
        <p:spPr>
          <a:xfrm>
            <a:off x="3713043" y="1746172"/>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4" name="TextBox 3">
            <a:extLst>
              <a:ext uri="{FF2B5EF4-FFF2-40B4-BE49-F238E27FC236}">
                <a16:creationId xmlns:a16="http://schemas.microsoft.com/office/drawing/2014/main" id="{961823E9-4188-4EC2-96D0-38A8E383B6C1}"/>
              </a:ext>
            </a:extLst>
          </p:cNvPr>
          <p:cNvSpPr txBox="1"/>
          <p:nvPr/>
        </p:nvSpPr>
        <p:spPr>
          <a:xfrm>
            <a:off x="2262896" y="6415808"/>
            <a:ext cx="2553690" cy="461545"/>
          </a:xfrm>
          <a:prstGeom prst="rect">
            <a:avLst/>
          </a:prstGeom>
          <a:noFill/>
        </p:spPr>
        <p:txBody>
          <a:bodyPr wrap="square" rtlCol="0">
            <a:spAutoFit/>
          </a:bodyPr>
          <a:lstStyle/>
          <a:p>
            <a:r>
              <a:rPr lang="en-US" sz="2399" dirty="0"/>
              <a:t>2018 - 2019</a:t>
            </a:r>
            <a:endParaRPr lang="en-KE" sz="2399" dirty="0"/>
          </a:p>
        </p:txBody>
      </p:sp>
      <p:sp>
        <p:nvSpPr>
          <p:cNvPr id="5" name="TextBox 4">
            <a:extLst>
              <a:ext uri="{FF2B5EF4-FFF2-40B4-BE49-F238E27FC236}">
                <a16:creationId xmlns:a16="http://schemas.microsoft.com/office/drawing/2014/main" id="{06A2E8BA-B431-4F88-A68B-50AFCD0BF68A}"/>
              </a:ext>
            </a:extLst>
          </p:cNvPr>
          <p:cNvSpPr txBox="1"/>
          <p:nvPr/>
        </p:nvSpPr>
        <p:spPr>
          <a:xfrm>
            <a:off x="8337536" y="6408269"/>
            <a:ext cx="2553690" cy="461545"/>
          </a:xfrm>
          <a:prstGeom prst="rect">
            <a:avLst/>
          </a:prstGeom>
          <a:noFill/>
        </p:spPr>
        <p:txBody>
          <a:bodyPr wrap="square" rtlCol="0">
            <a:spAutoFit/>
          </a:bodyPr>
          <a:lstStyle/>
          <a:p>
            <a:r>
              <a:rPr lang="en-US" sz="2399" dirty="0"/>
              <a:t>2020…. </a:t>
            </a:r>
            <a:endParaRPr lang="en-KE" sz="2399" dirty="0"/>
          </a:p>
        </p:txBody>
      </p:sp>
      <p:sp>
        <p:nvSpPr>
          <p:cNvPr id="6" name="TextBox 5">
            <a:extLst>
              <a:ext uri="{FF2B5EF4-FFF2-40B4-BE49-F238E27FC236}">
                <a16:creationId xmlns:a16="http://schemas.microsoft.com/office/drawing/2014/main" id="{D3CEEFB7-16AF-43CD-B781-2CBC3927C813}"/>
              </a:ext>
            </a:extLst>
          </p:cNvPr>
          <p:cNvSpPr txBox="1"/>
          <p:nvPr/>
        </p:nvSpPr>
        <p:spPr>
          <a:xfrm>
            <a:off x="1297110" y="2232289"/>
            <a:ext cx="1112892" cy="369236"/>
          </a:xfrm>
          <a:prstGeom prst="rect">
            <a:avLst/>
          </a:prstGeom>
          <a:noFill/>
          <a:ln w="25400">
            <a:solidFill>
              <a:schemeClr val="accent1"/>
            </a:solidFill>
          </a:ln>
        </p:spPr>
        <p:txBody>
          <a:bodyPr wrap="square" rtlCol="0">
            <a:spAutoFit/>
          </a:bodyPr>
          <a:lstStyle/>
          <a:p>
            <a:pPr algn="ctr"/>
            <a:r>
              <a:rPr lang="en-US" sz="1799" dirty="0" err="1"/>
              <a:t>HoSO</a:t>
            </a:r>
            <a:endParaRPr lang="en-KE" sz="1799" dirty="0"/>
          </a:p>
        </p:txBody>
      </p:sp>
      <p:sp>
        <p:nvSpPr>
          <p:cNvPr id="7" name="TextBox 6">
            <a:extLst>
              <a:ext uri="{FF2B5EF4-FFF2-40B4-BE49-F238E27FC236}">
                <a16:creationId xmlns:a16="http://schemas.microsoft.com/office/drawing/2014/main" id="{7F9F93B6-ABF9-40C8-B373-FD22D7C89A32}"/>
              </a:ext>
            </a:extLst>
          </p:cNvPr>
          <p:cNvSpPr txBox="1"/>
          <p:nvPr/>
        </p:nvSpPr>
        <p:spPr>
          <a:xfrm>
            <a:off x="1196034" y="2602944"/>
            <a:ext cx="1315047" cy="367816"/>
          </a:xfrm>
          <a:prstGeom prst="rect">
            <a:avLst/>
          </a:prstGeom>
          <a:noFill/>
          <a:ln w="25400">
            <a:solidFill>
              <a:schemeClr val="accent1"/>
            </a:solidFill>
          </a:ln>
        </p:spPr>
        <p:txBody>
          <a:bodyPr wrap="square" rtlCol="0">
            <a:spAutoFit/>
          </a:bodyPr>
          <a:lstStyle/>
          <a:p>
            <a:pPr algn="ctr"/>
            <a:r>
              <a:rPr lang="en-US" sz="1799" dirty="0"/>
              <a:t>Protection</a:t>
            </a:r>
            <a:endParaRPr lang="en-KE" sz="1799" dirty="0"/>
          </a:p>
        </p:txBody>
      </p:sp>
      <p:sp>
        <p:nvSpPr>
          <p:cNvPr id="8" name="TextBox 7">
            <a:extLst>
              <a:ext uri="{FF2B5EF4-FFF2-40B4-BE49-F238E27FC236}">
                <a16:creationId xmlns:a16="http://schemas.microsoft.com/office/drawing/2014/main" id="{FD954C3C-90F0-4201-9287-938279992D2D}"/>
              </a:ext>
            </a:extLst>
          </p:cNvPr>
          <p:cNvSpPr txBox="1"/>
          <p:nvPr/>
        </p:nvSpPr>
        <p:spPr>
          <a:xfrm>
            <a:off x="1196033" y="2972180"/>
            <a:ext cx="1315048" cy="369236"/>
          </a:xfrm>
          <a:prstGeom prst="rect">
            <a:avLst/>
          </a:prstGeom>
          <a:noFill/>
          <a:ln w="25400">
            <a:solidFill>
              <a:schemeClr val="accent1"/>
            </a:solidFill>
          </a:ln>
        </p:spPr>
        <p:txBody>
          <a:bodyPr wrap="square" rtlCol="0">
            <a:spAutoFit/>
          </a:bodyPr>
          <a:lstStyle/>
          <a:p>
            <a:pPr algn="ctr"/>
            <a:r>
              <a:rPr lang="en-US" sz="1799" dirty="0"/>
              <a:t>Programme</a:t>
            </a:r>
            <a:endParaRPr lang="en-KE" sz="1799" dirty="0"/>
          </a:p>
        </p:txBody>
      </p:sp>
      <p:sp>
        <p:nvSpPr>
          <p:cNvPr id="9" name="TextBox 8">
            <a:extLst>
              <a:ext uri="{FF2B5EF4-FFF2-40B4-BE49-F238E27FC236}">
                <a16:creationId xmlns:a16="http://schemas.microsoft.com/office/drawing/2014/main" id="{AAC9A6EF-9925-4A97-A3BA-0C452FD34AB0}"/>
              </a:ext>
            </a:extLst>
          </p:cNvPr>
          <p:cNvSpPr txBox="1"/>
          <p:nvPr/>
        </p:nvSpPr>
        <p:spPr>
          <a:xfrm>
            <a:off x="1196033" y="3341416"/>
            <a:ext cx="1315048" cy="369236"/>
          </a:xfrm>
          <a:prstGeom prst="rect">
            <a:avLst/>
          </a:prstGeom>
          <a:noFill/>
          <a:ln w="25400">
            <a:solidFill>
              <a:schemeClr val="accent1"/>
            </a:solidFill>
          </a:ln>
        </p:spPr>
        <p:txBody>
          <a:bodyPr wrap="square" rtlCol="0">
            <a:spAutoFit/>
          </a:bodyPr>
          <a:lstStyle/>
          <a:p>
            <a:pPr algn="ctr"/>
            <a:r>
              <a:rPr lang="en-US" sz="1799" dirty="0"/>
              <a:t>Admin/Fin.</a:t>
            </a:r>
            <a:endParaRPr lang="en-KE" sz="1799" dirty="0"/>
          </a:p>
        </p:txBody>
      </p:sp>
      <p:sp>
        <p:nvSpPr>
          <p:cNvPr id="10" name="TextBox 9">
            <a:extLst>
              <a:ext uri="{FF2B5EF4-FFF2-40B4-BE49-F238E27FC236}">
                <a16:creationId xmlns:a16="http://schemas.microsoft.com/office/drawing/2014/main" id="{D82CC219-65E8-48D9-8C1F-AC5565A5154D}"/>
              </a:ext>
            </a:extLst>
          </p:cNvPr>
          <p:cNvSpPr txBox="1"/>
          <p:nvPr/>
        </p:nvSpPr>
        <p:spPr>
          <a:xfrm>
            <a:off x="2744600" y="2879872"/>
            <a:ext cx="1112892" cy="646163"/>
          </a:xfrm>
          <a:prstGeom prst="rect">
            <a:avLst/>
          </a:prstGeom>
          <a:noFill/>
          <a:ln w="25400">
            <a:solidFill>
              <a:schemeClr val="accent1"/>
            </a:solidFill>
          </a:ln>
        </p:spPr>
        <p:txBody>
          <a:bodyPr wrap="square" rtlCol="0">
            <a:spAutoFit/>
          </a:bodyPr>
          <a:lstStyle/>
          <a:p>
            <a:pPr algn="ctr"/>
            <a:r>
              <a:rPr lang="en-US" sz="1799" dirty="0"/>
              <a:t>CRRF Officer</a:t>
            </a:r>
            <a:endParaRPr lang="en-KE" sz="1799" dirty="0"/>
          </a:p>
        </p:txBody>
      </p:sp>
      <p:sp>
        <p:nvSpPr>
          <p:cNvPr id="11" name="Isosceles Triangle 10">
            <a:extLst>
              <a:ext uri="{FF2B5EF4-FFF2-40B4-BE49-F238E27FC236}">
                <a16:creationId xmlns:a16="http://schemas.microsoft.com/office/drawing/2014/main" id="{2554D579-5D52-4840-B61A-4435C3B5B8F6}"/>
              </a:ext>
            </a:extLst>
          </p:cNvPr>
          <p:cNvSpPr/>
          <p:nvPr/>
        </p:nvSpPr>
        <p:spPr>
          <a:xfrm>
            <a:off x="985880" y="3977126"/>
            <a:ext cx="420304" cy="3678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2" name="Isosceles Triangle 11">
            <a:extLst>
              <a:ext uri="{FF2B5EF4-FFF2-40B4-BE49-F238E27FC236}">
                <a16:creationId xmlns:a16="http://schemas.microsoft.com/office/drawing/2014/main" id="{B42EF2F6-9AF3-4D4B-B3AC-6C7E68E00FD8}"/>
              </a:ext>
            </a:extLst>
          </p:cNvPr>
          <p:cNvSpPr/>
          <p:nvPr/>
        </p:nvSpPr>
        <p:spPr>
          <a:xfrm>
            <a:off x="2022597" y="4431292"/>
            <a:ext cx="420304" cy="3678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3" name="Oval 12">
            <a:extLst>
              <a:ext uri="{FF2B5EF4-FFF2-40B4-BE49-F238E27FC236}">
                <a16:creationId xmlns:a16="http://schemas.microsoft.com/office/drawing/2014/main" id="{54F9CCC3-99BF-4203-BC0E-78EF7C89D4A4}"/>
              </a:ext>
            </a:extLst>
          </p:cNvPr>
          <p:cNvSpPr/>
          <p:nvPr/>
        </p:nvSpPr>
        <p:spPr>
          <a:xfrm>
            <a:off x="747633" y="1597998"/>
            <a:ext cx="2143552" cy="4213600"/>
          </a:xfrm>
          <a:prstGeom prst="ellipse">
            <a:avLst/>
          </a:prstGeom>
          <a:noFill/>
          <a:ln>
            <a:solidFill>
              <a:srgbClr val="A6A6A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4" name="Oval 13">
            <a:extLst>
              <a:ext uri="{FF2B5EF4-FFF2-40B4-BE49-F238E27FC236}">
                <a16:creationId xmlns:a16="http://schemas.microsoft.com/office/drawing/2014/main" id="{AE60AF5B-519A-44EB-80F8-9AE0885F948F}"/>
              </a:ext>
            </a:extLst>
          </p:cNvPr>
          <p:cNvSpPr/>
          <p:nvPr/>
        </p:nvSpPr>
        <p:spPr>
          <a:xfrm>
            <a:off x="175874" y="1098939"/>
            <a:ext cx="5468981" cy="5340517"/>
          </a:xfrm>
          <a:prstGeom prst="ellipse">
            <a:avLst/>
          </a:prstGeom>
          <a:noFill/>
          <a:ln>
            <a:solidFill>
              <a:srgbClr val="40404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5" name="TextBox 14">
            <a:extLst>
              <a:ext uri="{FF2B5EF4-FFF2-40B4-BE49-F238E27FC236}">
                <a16:creationId xmlns:a16="http://schemas.microsoft.com/office/drawing/2014/main" id="{90709EFD-3943-485A-879E-F42A5FC47298}"/>
              </a:ext>
            </a:extLst>
          </p:cNvPr>
          <p:cNvSpPr txBox="1"/>
          <p:nvPr/>
        </p:nvSpPr>
        <p:spPr>
          <a:xfrm>
            <a:off x="1251999" y="3831135"/>
            <a:ext cx="1639187" cy="369236"/>
          </a:xfrm>
          <a:prstGeom prst="rect">
            <a:avLst/>
          </a:prstGeom>
          <a:noFill/>
        </p:spPr>
        <p:txBody>
          <a:bodyPr wrap="square" rtlCol="0">
            <a:spAutoFit/>
          </a:bodyPr>
          <a:lstStyle/>
          <a:p>
            <a:r>
              <a:rPr lang="en-US" sz="1799" b="1" dirty="0"/>
              <a:t>Refugee Camps</a:t>
            </a:r>
            <a:endParaRPr lang="en-KE" sz="1799" b="1" dirty="0"/>
          </a:p>
        </p:txBody>
      </p:sp>
      <p:sp>
        <p:nvSpPr>
          <p:cNvPr id="16" name="Isosceles Triangle 15">
            <a:extLst>
              <a:ext uri="{FF2B5EF4-FFF2-40B4-BE49-F238E27FC236}">
                <a16:creationId xmlns:a16="http://schemas.microsoft.com/office/drawing/2014/main" id="{F1ADC293-967B-46D8-B7B7-3871E0212DAD}"/>
              </a:ext>
            </a:extLst>
          </p:cNvPr>
          <p:cNvSpPr/>
          <p:nvPr/>
        </p:nvSpPr>
        <p:spPr>
          <a:xfrm>
            <a:off x="1232234" y="4796745"/>
            <a:ext cx="420304" cy="3678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7" name="TextBox 16">
            <a:extLst>
              <a:ext uri="{FF2B5EF4-FFF2-40B4-BE49-F238E27FC236}">
                <a16:creationId xmlns:a16="http://schemas.microsoft.com/office/drawing/2014/main" id="{73C48CDF-367C-46DB-ABD2-2E0918114C3E}"/>
              </a:ext>
            </a:extLst>
          </p:cNvPr>
          <p:cNvSpPr txBox="1"/>
          <p:nvPr/>
        </p:nvSpPr>
        <p:spPr>
          <a:xfrm>
            <a:off x="2826082" y="3539721"/>
            <a:ext cx="2970931" cy="1815409"/>
          </a:xfrm>
          <a:prstGeom prst="rect">
            <a:avLst/>
          </a:prstGeom>
          <a:noFill/>
        </p:spPr>
        <p:txBody>
          <a:bodyPr wrap="square" rtlCol="0">
            <a:spAutoFit/>
          </a:bodyPr>
          <a:lstStyle/>
          <a:p>
            <a:pPr marL="179334" indent="-179334">
              <a:buFont typeface="Arial" panose="020B0604020202020204" pitchFamily="34" charset="0"/>
              <a:buChar char="•"/>
            </a:pPr>
            <a:r>
              <a:rPr lang="en-US" sz="1600" dirty="0" err="1"/>
              <a:t>Endeavours</a:t>
            </a:r>
            <a:r>
              <a:rPr lang="en-US" sz="1600" dirty="0"/>
              <a:t> to put in place </a:t>
            </a:r>
            <a:r>
              <a:rPr lang="en-US" sz="1600" dirty="0" err="1"/>
              <a:t>coord</a:t>
            </a:r>
            <a:r>
              <a:rPr lang="en-US" sz="1600" dirty="0"/>
              <a:t>. mechanisms / meetings</a:t>
            </a:r>
          </a:p>
          <a:p>
            <a:pPr marL="179334" indent="-179334">
              <a:buFont typeface="Arial" panose="020B0604020202020204" pitchFamily="34" charset="0"/>
              <a:buChar char="•"/>
            </a:pPr>
            <a:r>
              <a:rPr lang="en-US" sz="1600" dirty="0"/>
              <a:t>Data on host communities</a:t>
            </a:r>
          </a:p>
          <a:p>
            <a:pPr marL="179334" indent="-179334">
              <a:buFont typeface="Arial" panose="020B0604020202020204" pitchFamily="34" charset="0"/>
              <a:buChar char="•"/>
            </a:pPr>
            <a:r>
              <a:rPr lang="en-US" sz="1600" dirty="0"/>
              <a:t>Capacity of local authorities</a:t>
            </a:r>
          </a:p>
          <a:p>
            <a:pPr marL="179334" indent="-179334">
              <a:buFont typeface="Arial" panose="020B0604020202020204" pitchFamily="34" charset="0"/>
              <a:buChar char="•"/>
            </a:pPr>
            <a:r>
              <a:rPr lang="en-US" sz="1600" dirty="0"/>
              <a:t>Supports partner missions</a:t>
            </a:r>
          </a:p>
          <a:p>
            <a:pPr marL="179334" indent="-179334">
              <a:buFont typeface="Arial" panose="020B0604020202020204" pitchFamily="34" charset="0"/>
              <a:buChar char="•"/>
            </a:pPr>
            <a:r>
              <a:rPr lang="en-US" sz="1600" dirty="0"/>
              <a:t>CRRF / Pledge reports</a:t>
            </a:r>
          </a:p>
          <a:p>
            <a:pPr marL="179334" indent="-179334">
              <a:buFont typeface="Arial" panose="020B0604020202020204" pitchFamily="34" charset="0"/>
              <a:buChar char="•"/>
            </a:pPr>
            <a:r>
              <a:rPr lang="en-US" sz="1600" dirty="0"/>
              <a:t>Updates to Addis </a:t>
            </a:r>
            <a:endParaRPr lang="en-KE" sz="1600" dirty="0"/>
          </a:p>
        </p:txBody>
      </p:sp>
      <p:sp>
        <p:nvSpPr>
          <p:cNvPr id="18" name="TextBox 17">
            <a:extLst>
              <a:ext uri="{FF2B5EF4-FFF2-40B4-BE49-F238E27FC236}">
                <a16:creationId xmlns:a16="http://schemas.microsoft.com/office/drawing/2014/main" id="{A3142B22-4371-4D09-93E8-6E5828B8BCE4}"/>
              </a:ext>
            </a:extLst>
          </p:cNvPr>
          <p:cNvSpPr txBox="1"/>
          <p:nvPr/>
        </p:nvSpPr>
        <p:spPr>
          <a:xfrm>
            <a:off x="3002776" y="2450394"/>
            <a:ext cx="2143552" cy="369236"/>
          </a:xfrm>
          <a:prstGeom prst="rect">
            <a:avLst/>
          </a:prstGeom>
          <a:noFill/>
        </p:spPr>
        <p:txBody>
          <a:bodyPr wrap="square" rtlCol="0">
            <a:spAutoFit/>
          </a:bodyPr>
          <a:lstStyle/>
          <a:p>
            <a:r>
              <a:rPr lang="en-US" sz="1799" b="1" dirty="0"/>
              <a:t>Host Communities</a:t>
            </a:r>
            <a:endParaRPr lang="en-KE" sz="1799" b="1" dirty="0"/>
          </a:p>
        </p:txBody>
      </p:sp>
      <p:sp>
        <p:nvSpPr>
          <p:cNvPr id="19" name="TextBox 18">
            <a:extLst>
              <a:ext uri="{FF2B5EF4-FFF2-40B4-BE49-F238E27FC236}">
                <a16:creationId xmlns:a16="http://schemas.microsoft.com/office/drawing/2014/main" id="{E9456D09-A1BD-4CA6-AE26-FFD96CD0A54A}"/>
              </a:ext>
            </a:extLst>
          </p:cNvPr>
          <p:cNvSpPr txBox="1"/>
          <p:nvPr/>
        </p:nvSpPr>
        <p:spPr>
          <a:xfrm>
            <a:off x="8153430" y="1325558"/>
            <a:ext cx="1112892" cy="369236"/>
          </a:xfrm>
          <a:prstGeom prst="rect">
            <a:avLst/>
          </a:prstGeom>
          <a:noFill/>
          <a:ln w="25400">
            <a:solidFill>
              <a:schemeClr val="accent1"/>
            </a:solidFill>
          </a:ln>
        </p:spPr>
        <p:txBody>
          <a:bodyPr wrap="square" rtlCol="0">
            <a:spAutoFit/>
          </a:bodyPr>
          <a:lstStyle/>
          <a:p>
            <a:pPr algn="ctr"/>
            <a:r>
              <a:rPr lang="en-US" sz="1799" dirty="0" err="1"/>
              <a:t>HoSO</a:t>
            </a:r>
            <a:endParaRPr lang="en-KE" sz="1799" dirty="0"/>
          </a:p>
        </p:txBody>
      </p:sp>
      <p:sp>
        <p:nvSpPr>
          <p:cNvPr id="20" name="TextBox 19">
            <a:extLst>
              <a:ext uri="{FF2B5EF4-FFF2-40B4-BE49-F238E27FC236}">
                <a16:creationId xmlns:a16="http://schemas.microsoft.com/office/drawing/2014/main" id="{79FB3025-1BD2-48BA-9181-E1517E5318D7}"/>
              </a:ext>
            </a:extLst>
          </p:cNvPr>
          <p:cNvSpPr txBox="1"/>
          <p:nvPr/>
        </p:nvSpPr>
        <p:spPr>
          <a:xfrm>
            <a:off x="6983929" y="1759274"/>
            <a:ext cx="1201155" cy="338466"/>
          </a:xfrm>
          <a:prstGeom prst="rect">
            <a:avLst/>
          </a:prstGeom>
          <a:noFill/>
          <a:ln w="25400">
            <a:solidFill>
              <a:schemeClr val="accent1"/>
            </a:solidFill>
          </a:ln>
        </p:spPr>
        <p:txBody>
          <a:bodyPr wrap="square" rtlCol="0">
            <a:spAutoFit/>
          </a:bodyPr>
          <a:lstStyle/>
          <a:p>
            <a:pPr algn="ctr"/>
            <a:r>
              <a:rPr lang="en-US" sz="1600" dirty="0"/>
              <a:t>Protection</a:t>
            </a:r>
            <a:endParaRPr lang="en-KE" sz="1600" dirty="0"/>
          </a:p>
        </p:txBody>
      </p:sp>
      <p:sp>
        <p:nvSpPr>
          <p:cNvPr id="21" name="TextBox 20">
            <a:extLst>
              <a:ext uri="{FF2B5EF4-FFF2-40B4-BE49-F238E27FC236}">
                <a16:creationId xmlns:a16="http://schemas.microsoft.com/office/drawing/2014/main" id="{8276016B-2832-4911-8A67-E188AF3B213D}"/>
              </a:ext>
            </a:extLst>
          </p:cNvPr>
          <p:cNvSpPr txBox="1"/>
          <p:nvPr/>
        </p:nvSpPr>
        <p:spPr>
          <a:xfrm>
            <a:off x="8215795" y="1759274"/>
            <a:ext cx="1201155" cy="338466"/>
          </a:xfrm>
          <a:prstGeom prst="rect">
            <a:avLst/>
          </a:prstGeom>
          <a:noFill/>
          <a:ln w="25400">
            <a:solidFill>
              <a:schemeClr val="accent1"/>
            </a:solidFill>
          </a:ln>
        </p:spPr>
        <p:txBody>
          <a:bodyPr wrap="square" rtlCol="0">
            <a:spAutoFit/>
          </a:bodyPr>
          <a:lstStyle/>
          <a:p>
            <a:pPr algn="ctr"/>
            <a:r>
              <a:rPr lang="en-US" sz="1600" dirty="0"/>
              <a:t>Programme</a:t>
            </a:r>
            <a:endParaRPr lang="en-KE" sz="1600" dirty="0"/>
          </a:p>
        </p:txBody>
      </p:sp>
      <p:sp>
        <p:nvSpPr>
          <p:cNvPr id="22" name="TextBox 21">
            <a:extLst>
              <a:ext uri="{FF2B5EF4-FFF2-40B4-BE49-F238E27FC236}">
                <a16:creationId xmlns:a16="http://schemas.microsoft.com/office/drawing/2014/main" id="{569BF24F-6018-423C-BEEF-8945A9598695}"/>
              </a:ext>
            </a:extLst>
          </p:cNvPr>
          <p:cNvSpPr txBox="1"/>
          <p:nvPr/>
        </p:nvSpPr>
        <p:spPr>
          <a:xfrm>
            <a:off x="9447660" y="1751554"/>
            <a:ext cx="1079860" cy="338466"/>
          </a:xfrm>
          <a:prstGeom prst="rect">
            <a:avLst/>
          </a:prstGeom>
          <a:noFill/>
          <a:ln w="25400">
            <a:solidFill>
              <a:schemeClr val="accent1"/>
            </a:solidFill>
          </a:ln>
        </p:spPr>
        <p:txBody>
          <a:bodyPr wrap="square" rtlCol="0">
            <a:spAutoFit/>
          </a:bodyPr>
          <a:lstStyle/>
          <a:p>
            <a:pPr algn="ctr"/>
            <a:r>
              <a:rPr lang="en-US" sz="1600" dirty="0"/>
              <a:t>Admin/Fin</a:t>
            </a:r>
            <a:endParaRPr lang="en-KE" sz="1600" dirty="0"/>
          </a:p>
        </p:txBody>
      </p:sp>
      <p:sp>
        <p:nvSpPr>
          <p:cNvPr id="23" name="TextBox 22">
            <a:extLst>
              <a:ext uri="{FF2B5EF4-FFF2-40B4-BE49-F238E27FC236}">
                <a16:creationId xmlns:a16="http://schemas.microsoft.com/office/drawing/2014/main" id="{61DE6B70-4CCE-4707-BE69-E8423D9A171B}"/>
              </a:ext>
            </a:extLst>
          </p:cNvPr>
          <p:cNvSpPr txBox="1"/>
          <p:nvPr/>
        </p:nvSpPr>
        <p:spPr>
          <a:xfrm>
            <a:off x="6485366" y="2291611"/>
            <a:ext cx="4543593" cy="369236"/>
          </a:xfrm>
          <a:prstGeom prst="rect">
            <a:avLst/>
          </a:prstGeom>
          <a:noFill/>
          <a:ln w="25400">
            <a:solidFill>
              <a:schemeClr val="accent1"/>
            </a:solidFill>
          </a:ln>
        </p:spPr>
        <p:txBody>
          <a:bodyPr wrap="square" rtlCol="0">
            <a:spAutoFit/>
          </a:bodyPr>
          <a:lstStyle/>
          <a:p>
            <a:pPr algn="ctr"/>
            <a:r>
              <a:rPr lang="en-US" sz="1799" dirty="0"/>
              <a:t>Data (SDGs), monitoring, partnership support </a:t>
            </a:r>
            <a:endParaRPr lang="en-KE" sz="1799" dirty="0"/>
          </a:p>
        </p:txBody>
      </p:sp>
      <p:sp>
        <p:nvSpPr>
          <p:cNvPr id="24" name="Isosceles Triangle 23">
            <a:extLst>
              <a:ext uri="{FF2B5EF4-FFF2-40B4-BE49-F238E27FC236}">
                <a16:creationId xmlns:a16="http://schemas.microsoft.com/office/drawing/2014/main" id="{B5E49C11-7C0C-4806-9FB5-96238F6B2F08}"/>
              </a:ext>
            </a:extLst>
          </p:cNvPr>
          <p:cNvSpPr/>
          <p:nvPr/>
        </p:nvSpPr>
        <p:spPr>
          <a:xfrm>
            <a:off x="8493794" y="5078692"/>
            <a:ext cx="420304" cy="3678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25" name="Isosceles Triangle 24">
            <a:extLst>
              <a:ext uri="{FF2B5EF4-FFF2-40B4-BE49-F238E27FC236}">
                <a16:creationId xmlns:a16="http://schemas.microsoft.com/office/drawing/2014/main" id="{E22204CB-6FAF-4318-8963-BE0A3F554673}"/>
              </a:ext>
            </a:extLst>
          </p:cNvPr>
          <p:cNvSpPr/>
          <p:nvPr/>
        </p:nvSpPr>
        <p:spPr>
          <a:xfrm>
            <a:off x="10012747" y="3745563"/>
            <a:ext cx="420304" cy="3678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27" name="Oval 26">
            <a:extLst>
              <a:ext uri="{FF2B5EF4-FFF2-40B4-BE49-F238E27FC236}">
                <a16:creationId xmlns:a16="http://schemas.microsoft.com/office/drawing/2014/main" id="{60461AA7-DF72-4D58-96F7-84A6B1CFE754}"/>
              </a:ext>
            </a:extLst>
          </p:cNvPr>
          <p:cNvSpPr/>
          <p:nvPr/>
        </p:nvSpPr>
        <p:spPr>
          <a:xfrm>
            <a:off x="5975385" y="978455"/>
            <a:ext cx="5563556" cy="5462586"/>
          </a:xfrm>
          <a:prstGeom prst="ellipse">
            <a:avLst/>
          </a:prstGeom>
          <a:noFill/>
          <a:ln>
            <a:solidFill>
              <a:srgbClr val="40404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29" name="Isosceles Triangle 28">
            <a:extLst>
              <a:ext uri="{FF2B5EF4-FFF2-40B4-BE49-F238E27FC236}">
                <a16:creationId xmlns:a16="http://schemas.microsoft.com/office/drawing/2014/main" id="{5D2EEFC1-4F88-482A-B321-CE44DEFBFB88}"/>
              </a:ext>
            </a:extLst>
          </p:cNvPr>
          <p:cNvSpPr/>
          <p:nvPr/>
        </p:nvSpPr>
        <p:spPr>
          <a:xfrm>
            <a:off x="6890709" y="4144698"/>
            <a:ext cx="420304" cy="3678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30" name="TextBox 29">
            <a:extLst>
              <a:ext uri="{FF2B5EF4-FFF2-40B4-BE49-F238E27FC236}">
                <a16:creationId xmlns:a16="http://schemas.microsoft.com/office/drawing/2014/main" id="{1F2F2E74-A289-4F6C-BC80-9C5373982AA8}"/>
              </a:ext>
            </a:extLst>
          </p:cNvPr>
          <p:cNvSpPr txBox="1"/>
          <p:nvPr/>
        </p:nvSpPr>
        <p:spPr>
          <a:xfrm>
            <a:off x="9266324" y="888534"/>
            <a:ext cx="2739679" cy="830781"/>
          </a:xfrm>
          <a:prstGeom prst="rect">
            <a:avLst/>
          </a:prstGeom>
          <a:noFill/>
        </p:spPr>
        <p:txBody>
          <a:bodyPr wrap="square" rtlCol="0">
            <a:spAutoFit/>
          </a:bodyPr>
          <a:lstStyle/>
          <a:p>
            <a:pPr marL="179334" indent="-179334">
              <a:buFont typeface="Arial" panose="020B0604020202020204" pitchFamily="34" charset="0"/>
              <a:buChar char="•"/>
            </a:pPr>
            <a:r>
              <a:rPr lang="en-US" sz="1600" dirty="0"/>
              <a:t>Coordinator in chief</a:t>
            </a:r>
          </a:p>
          <a:p>
            <a:pPr marL="179334" indent="-179334">
              <a:buFont typeface="Arial" panose="020B0604020202020204" pitchFamily="34" charset="0"/>
              <a:buChar char="•"/>
            </a:pPr>
            <a:r>
              <a:rPr lang="en-US" sz="1600" dirty="0"/>
              <a:t>Embraces one operational area (comprehensively)</a:t>
            </a:r>
            <a:endParaRPr lang="en-KE" sz="1600" dirty="0"/>
          </a:p>
        </p:txBody>
      </p:sp>
      <p:sp>
        <p:nvSpPr>
          <p:cNvPr id="31" name="TextBox 30">
            <a:extLst>
              <a:ext uri="{FF2B5EF4-FFF2-40B4-BE49-F238E27FC236}">
                <a16:creationId xmlns:a16="http://schemas.microsoft.com/office/drawing/2014/main" id="{68C201AA-29F8-4B1B-907E-F9F913C4BFF0}"/>
              </a:ext>
            </a:extLst>
          </p:cNvPr>
          <p:cNvSpPr txBox="1"/>
          <p:nvPr/>
        </p:nvSpPr>
        <p:spPr>
          <a:xfrm>
            <a:off x="6339220" y="2809143"/>
            <a:ext cx="4954303" cy="369236"/>
          </a:xfrm>
          <a:prstGeom prst="rect">
            <a:avLst/>
          </a:prstGeom>
          <a:noFill/>
        </p:spPr>
        <p:txBody>
          <a:bodyPr wrap="square" rtlCol="0">
            <a:spAutoFit/>
          </a:bodyPr>
          <a:lstStyle/>
          <a:p>
            <a:r>
              <a:rPr lang="en-US" sz="1799" b="1" dirty="0"/>
              <a:t>Refugee and Host Communities:  One Eco-system</a:t>
            </a:r>
            <a:endParaRPr lang="en-KE" sz="1799" b="1" dirty="0"/>
          </a:p>
        </p:txBody>
      </p:sp>
      <p:sp>
        <p:nvSpPr>
          <p:cNvPr id="45" name="Arrow: Up 44">
            <a:extLst>
              <a:ext uri="{FF2B5EF4-FFF2-40B4-BE49-F238E27FC236}">
                <a16:creationId xmlns:a16="http://schemas.microsoft.com/office/drawing/2014/main" id="{18932388-79E8-4F75-B9CD-53D34B75F9B3}"/>
              </a:ext>
            </a:extLst>
          </p:cNvPr>
          <p:cNvSpPr/>
          <p:nvPr/>
        </p:nvSpPr>
        <p:spPr>
          <a:xfrm>
            <a:off x="3075706" y="1759275"/>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46" name="Arrow: Up 44">
            <a:extLst>
              <a:ext uri="{FF2B5EF4-FFF2-40B4-BE49-F238E27FC236}">
                <a16:creationId xmlns:a16="http://schemas.microsoft.com/office/drawing/2014/main" id="{9EBEAB54-4E14-4F72-90DE-91543FA0A2A5}"/>
              </a:ext>
            </a:extLst>
          </p:cNvPr>
          <p:cNvSpPr/>
          <p:nvPr/>
        </p:nvSpPr>
        <p:spPr>
          <a:xfrm>
            <a:off x="3397814" y="1678221"/>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47" name="Arrow: Up 44">
            <a:extLst>
              <a:ext uri="{FF2B5EF4-FFF2-40B4-BE49-F238E27FC236}">
                <a16:creationId xmlns:a16="http://schemas.microsoft.com/office/drawing/2014/main" id="{9A704380-E059-4D9B-8DD5-85DD7D9C8C72}"/>
              </a:ext>
            </a:extLst>
          </p:cNvPr>
          <p:cNvSpPr/>
          <p:nvPr/>
        </p:nvSpPr>
        <p:spPr>
          <a:xfrm>
            <a:off x="3320597" y="1849107"/>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48" name="Arrow: Up 44">
            <a:extLst>
              <a:ext uri="{FF2B5EF4-FFF2-40B4-BE49-F238E27FC236}">
                <a16:creationId xmlns:a16="http://schemas.microsoft.com/office/drawing/2014/main" id="{8CD84DC6-3DD7-485C-A5CE-A98174711899}"/>
              </a:ext>
            </a:extLst>
          </p:cNvPr>
          <p:cNvSpPr/>
          <p:nvPr/>
        </p:nvSpPr>
        <p:spPr>
          <a:xfrm>
            <a:off x="3642705" y="176805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49" name="Arrow: Up 44">
            <a:extLst>
              <a:ext uri="{FF2B5EF4-FFF2-40B4-BE49-F238E27FC236}">
                <a16:creationId xmlns:a16="http://schemas.microsoft.com/office/drawing/2014/main" id="{3EBA7108-C858-4BDB-9B6A-AE92AD5282AF}"/>
              </a:ext>
            </a:extLst>
          </p:cNvPr>
          <p:cNvSpPr/>
          <p:nvPr/>
        </p:nvSpPr>
        <p:spPr>
          <a:xfrm>
            <a:off x="2802636" y="1991898"/>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50" name="Arrow: Up 44">
            <a:extLst>
              <a:ext uri="{FF2B5EF4-FFF2-40B4-BE49-F238E27FC236}">
                <a16:creationId xmlns:a16="http://schemas.microsoft.com/office/drawing/2014/main" id="{60CF7B7A-1D80-4E38-8AB9-89B7BCAF72C7}"/>
              </a:ext>
            </a:extLst>
          </p:cNvPr>
          <p:cNvSpPr/>
          <p:nvPr/>
        </p:nvSpPr>
        <p:spPr>
          <a:xfrm>
            <a:off x="3124744" y="191084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51" name="Rectangle 50">
            <a:extLst>
              <a:ext uri="{FF2B5EF4-FFF2-40B4-BE49-F238E27FC236}">
                <a16:creationId xmlns:a16="http://schemas.microsoft.com/office/drawing/2014/main" id="{0175CDB5-63A6-4856-BDF3-CBB14FDA8FD8}"/>
              </a:ext>
            </a:extLst>
          </p:cNvPr>
          <p:cNvSpPr/>
          <p:nvPr/>
        </p:nvSpPr>
        <p:spPr>
          <a:xfrm>
            <a:off x="3210271" y="2061012"/>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54" name="Rectangle 53">
            <a:extLst>
              <a:ext uri="{FF2B5EF4-FFF2-40B4-BE49-F238E27FC236}">
                <a16:creationId xmlns:a16="http://schemas.microsoft.com/office/drawing/2014/main" id="{B23887ED-BC1E-4F45-8701-5358EBFAA65A}"/>
              </a:ext>
            </a:extLst>
          </p:cNvPr>
          <p:cNvSpPr/>
          <p:nvPr/>
        </p:nvSpPr>
        <p:spPr>
          <a:xfrm>
            <a:off x="3566288" y="1817172"/>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55" name="Rectangle 54">
            <a:extLst>
              <a:ext uri="{FF2B5EF4-FFF2-40B4-BE49-F238E27FC236}">
                <a16:creationId xmlns:a16="http://schemas.microsoft.com/office/drawing/2014/main" id="{47B0A270-B1E0-4018-AE2B-A7517C08594B}"/>
              </a:ext>
            </a:extLst>
          </p:cNvPr>
          <p:cNvSpPr/>
          <p:nvPr/>
        </p:nvSpPr>
        <p:spPr>
          <a:xfrm>
            <a:off x="2987890" y="2140656"/>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56" name="Rectangle 55">
            <a:extLst>
              <a:ext uri="{FF2B5EF4-FFF2-40B4-BE49-F238E27FC236}">
                <a16:creationId xmlns:a16="http://schemas.microsoft.com/office/drawing/2014/main" id="{D15CE11E-D238-4EEB-9487-687A1EA198DD}"/>
              </a:ext>
            </a:extLst>
          </p:cNvPr>
          <p:cNvSpPr/>
          <p:nvPr/>
        </p:nvSpPr>
        <p:spPr>
          <a:xfrm>
            <a:off x="3478274" y="1997313"/>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57" name="Rectangle 56">
            <a:extLst>
              <a:ext uri="{FF2B5EF4-FFF2-40B4-BE49-F238E27FC236}">
                <a16:creationId xmlns:a16="http://schemas.microsoft.com/office/drawing/2014/main" id="{41759453-4027-4C71-A23D-B1370700F4DC}"/>
              </a:ext>
            </a:extLst>
          </p:cNvPr>
          <p:cNvSpPr/>
          <p:nvPr/>
        </p:nvSpPr>
        <p:spPr>
          <a:xfrm>
            <a:off x="3829553" y="1910167"/>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58" name="Rectangle 57">
            <a:extLst>
              <a:ext uri="{FF2B5EF4-FFF2-40B4-BE49-F238E27FC236}">
                <a16:creationId xmlns:a16="http://schemas.microsoft.com/office/drawing/2014/main" id="{C6FCE07B-D02F-47A7-BD54-51CAD025F5AD}"/>
              </a:ext>
            </a:extLst>
          </p:cNvPr>
          <p:cNvSpPr/>
          <p:nvPr/>
        </p:nvSpPr>
        <p:spPr>
          <a:xfrm>
            <a:off x="3309203" y="2063517"/>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59" name="Rectangle 58">
            <a:extLst>
              <a:ext uri="{FF2B5EF4-FFF2-40B4-BE49-F238E27FC236}">
                <a16:creationId xmlns:a16="http://schemas.microsoft.com/office/drawing/2014/main" id="{FE5B8579-A140-44C7-BCEC-5CB5D2C52ECA}"/>
              </a:ext>
            </a:extLst>
          </p:cNvPr>
          <p:cNvSpPr/>
          <p:nvPr/>
        </p:nvSpPr>
        <p:spPr>
          <a:xfrm>
            <a:off x="3736395" y="1910168"/>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60" name="Rectangle 59">
            <a:extLst>
              <a:ext uri="{FF2B5EF4-FFF2-40B4-BE49-F238E27FC236}">
                <a16:creationId xmlns:a16="http://schemas.microsoft.com/office/drawing/2014/main" id="{0D066ACD-8FF8-44A7-B3E2-0DADC35FB9D5}"/>
              </a:ext>
            </a:extLst>
          </p:cNvPr>
          <p:cNvSpPr/>
          <p:nvPr/>
        </p:nvSpPr>
        <p:spPr>
          <a:xfrm>
            <a:off x="3163453" y="1901099"/>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61" name="Rectangle 60">
            <a:extLst>
              <a:ext uri="{FF2B5EF4-FFF2-40B4-BE49-F238E27FC236}">
                <a16:creationId xmlns:a16="http://schemas.microsoft.com/office/drawing/2014/main" id="{CD3BE069-9F6A-430A-9EEA-6AFC5302E8B1}"/>
              </a:ext>
            </a:extLst>
          </p:cNvPr>
          <p:cNvSpPr/>
          <p:nvPr/>
        </p:nvSpPr>
        <p:spPr>
          <a:xfrm>
            <a:off x="2886841" y="2136174"/>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62" name="Arrow: Up 44">
            <a:extLst>
              <a:ext uri="{FF2B5EF4-FFF2-40B4-BE49-F238E27FC236}">
                <a16:creationId xmlns:a16="http://schemas.microsoft.com/office/drawing/2014/main" id="{8E93BB3A-824F-4205-9C72-8E10880CD17C}"/>
              </a:ext>
            </a:extLst>
          </p:cNvPr>
          <p:cNvSpPr/>
          <p:nvPr/>
        </p:nvSpPr>
        <p:spPr>
          <a:xfrm>
            <a:off x="9935148" y="331193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63" name="Arrow: Up 44">
            <a:extLst>
              <a:ext uri="{FF2B5EF4-FFF2-40B4-BE49-F238E27FC236}">
                <a16:creationId xmlns:a16="http://schemas.microsoft.com/office/drawing/2014/main" id="{3B0EE59E-535D-4AEE-BE43-CA7ED679ACF2}"/>
              </a:ext>
            </a:extLst>
          </p:cNvPr>
          <p:cNvSpPr/>
          <p:nvPr/>
        </p:nvSpPr>
        <p:spPr>
          <a:xfrm>
            <a:off x="10257256" y="3230881"/>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64" name="Arrow: Up 44">
            <a:extLst>
              <a:ext uri="{FF2B5EF4-FFF2-40B4-BE49-F238E27FC236}">
                <a16:creationId xmlns:a16="http://schemas.microsoft.com/office/drawing/2014/main" id="{AAA9ADB5-5ABA-4E62-914A-8E79B9F9F16B}"/>
              </a:ext>
            </a:extLst>
          </p:cNvPr>
          <p:cNvSpPr/>
          <p:nvPr/>
        </p:nvSpPr>
        <p:spPr>
          <a:xfrm>
            <a:off x="10180039" y="3401767"/>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65" name="Arrow: Up 44">
            <a:extLst>
              <a:ext uri="{FF2B5EF4-FFF2-40B4-BE49-F238E27FC236}">
                <a16:creationId xmlns:a16="http://schemas.microsoft.com/office/drawing/2014/main" id="{98E01ED0-669D-4973-82B5-844C03FBCAF1}"/>
              </a:ext>
            </a:extLst>
          </p:cNvPr>
          <p:cNvSpPr/>
          <p:nvPr/>
        </p:nvSpPr>
        <p:spPr>
          <a:xfrm>
            <a:off x="10502147" y="3320713"/>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66" name="Arrow: Up 44">
            <a:extLst>
              <a:ext uri="{FF2B5EF4-FFF2-40B4-BE49-F238E27FC236}">
                <a16:creationId xmlns:a16="http://schemas.microsoft.com/office/drawing/2014/main" id="{92BD3D5B-88CF-4334-A5D2-4777B41FC924}"/>
              </a:ext>
            </a:extLst>
          </p:cNvPr>
          <p:cNvSpPr/>
          <p:nvPr/>
        </p:nvSpPr>
        <p:spPr>
          <a:xfrm>
            <a:off x="9662078" y="3544558"/>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67" name="Arrow: Up 44">
            <a:extLst>
              <a:ext uri="{FF2B5EF4-FFF2-40B4-BE49-F238E27FC236}">
                <a16:creationId xmlns:a16="http://schemas.microsoft.com/office/drawing/2014/main" id="{72C561DE-D355-4324-A031-5461D353C703}"/>
              </a:ext>
            </a:extLst>
          </p:cNvPr>
          <p:cNvSpPr/>
          <p:nvPr/>
        </p:nvSpPr>
        <p:spPr>
          <a:xfrm>
            <a:off x="9984186" y="346350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68" name="Rectangle 67">
            <a:extLst>
              <a:ext uri="{FF2B5EF4-FFF2-40B4-BE49-F238E27FC236}">
                <a16:creationId xmlns:a16="http://schemas.microsoft.com/office/drawing/2014/main" id="{E9ED22A5-6314-4567-9130-E0901E086FFE}"/>
              </a:ext>
            </a:extLst>
          </p:cNvPr>
          <p:cNvSpPr/>
          <p:nvPr/>
        </p:nvSpPr>
        <p:spPr>
          <a:xfrm>
            <a:off x="10069713" y="3613672"/>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69" name="Rectangle 68">
            <a:extLst>
              <a:ext uri="{FF2B5EF4-FFF2-40B4-BE49-F238E27FC236}">
                <a16:creationId xmlns:a16="http://schemas.microsoft.com/office/drawing/2014/main" id="{800BD160-56AE-4761-81C7-C3C02F6F7696}"/>
              </a:ext>
            </a:extLst>
          </p:cNvPr>
          <p:cNvSpPr/>
          <p:nvPr/>
        </p:nvSpPr>
        <p:spPr>
          <a:xfrm>
            <a:off x="10425731" y="3369831"/>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70" name="Rectangle 69">
            <a:extLst>
              <a:ext uri="{FF2B5EF4-FFF2-40B4-BE49-F238E27FC236}">
                <a16:creationId xmlns:a16="http://schemas.microsoft.com/office/drawing/2014/main" id="{CAC57299-F837-46DF-9E46-6A03D59DFBA7}"/>
              </a:ext>
            </a:extLst>
          </p:cNvPr>
          <p:cNvSpPr/>
          <p:nvPr/>
        </p:nvSpPr>
        <p:spPr>
          <a:xfrm>
            <a:off x="9847332" y="3693315"/>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71" name="Rectangle 70">
            <a:extLst>
              <a:ext uri="{FF2B5EF4-FFF2-40B4-BE49-F238E27FC236}">
                <a16:creationId xmlns:a16="http://schemas.microsoft.com/office/drawing/2014/main" id="{B99FE269-C37A-45CE-98FC-0396DD743F8C}"/>
              </a:ext>
            </a:extLst>
          </p:cNvPr>
          <p:cNvSpPr/>
          <p:nvPr/>
        </p:nvSpPr>
        <p:spPr>
          <a:xfrm>
            <a:off x="10337717" y="3549973"/>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72" name="Rectangle 71">
            <a:extLst>
              <a:ext uri="{FF2B5EF4-FFF2-40B4-BE49-F238E27FC236}">
                <a16:creationId xmlns:a16="http://schemas.microsoft.com/office/drawing/2014/main" id="{737C9E33-A1DA-43C1-85C9-CC526F61371C}"/>
              </a:ext>
            </a:extLst>
          </p:cNvPr>
          <p:cNvSpPr/>
          <p:nvPr/>
        </p:nvSpPr>
        <p:spPr>
          <a:xfrm>
            <a:off x="10688995" y="3462826"/>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73" name="Rectangle 72">
            <a:extLst>
              <a:ext uri="{FF2B5EF4-FFF2-40B4-BE49-F238E27FC236}">
                <a16:creationId xmlns:a16="http://schemas.microsoft.com/office/drawing/2014/main" id="{90DBE4BB-F3E1-49C2-A945-52CFCF44C74C}"/>
              </a:ext>
            </a:extLst>
          </p:cNvPr>
          <p:cNvSpPr/>
          <p:nvPr/>
        </p:nvSpPr>
        <p:spPr>
          <a:xfrm>
            <a:off x="10168646" y="3616177"/>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74" name="Rectangle 73">
            <a:extLst>
              <a:ext uri="{FF2B5EF4-FFF2-40B4-BE49-F238E27FC236}">
                <a16:creationId xmlns:a16="http://schemas.microsoft.com/office/drawing/2014/main" id="{2B71C651-504F-4696-8758-3C95C703BDF9}"/>
              </a:ext>
            </a:extLst>
          </p:cNvPr>
          <p:cNvSpPr/>
          <p:nvPr/>
        </p:nvSpPr>
        <p:spPr>
          <a:xfrm>
            <a:off x="10595837" y="3462828"/>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75" name="Rectangle 74">
            <a:extLst>
              <a:ext uri="{FF2B5EF4-FFF2-40B4-BE49-F238E27FC236}">
                <a16:creationId xmlns:a16="http://schemas.microsoft.com/office/drawing/2014/main" id="{12A1366D-853B-4296-8DDA-090913BEEF02}"/>
              </a:ext>
            </a:extLst>
          </p:cNvPr>
          <p:cNvSpPr/>
          <p:nvPr/>
        </p:nvSpPr>
        <p:spPr>
          <a:xfrm>
            <a:off x="10022896" y="3453758"/>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76" name="Rectangle 75">
            <a:extLst>
              <a:ext uri="{FF2B5EF4-FFF2-40B4-BE49-F238E27FC236}">
                <a16:creationId xmlns:a16="http://schemas.microsoft.com/office/drawing/2014/main" id="{CBA9D1F8-C281-4E26-8411-641FB1622F46}"/>
              </a:ext>
            </a:extLst>
          </p:cNvPr>
          <p:cNvSpPr/>
          <p:nvPr/>
        </p:nvSpPr>
        <p:spPr>
          <a:xfrm>
            <a:off x="9746284" y="3688834"/>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77" name="Arrow: Up 44">
            <a:extLst>
              <a:ext uri="{FF2B5EF4-FFF2-40B4-BE49-F238E27FC236}">
                <a16:creationId xmlns:a16="http://schemas.microsoft.com/office/drawing/2014/main" id="{B6276EBB-5D58-4E50-9A0E-9B471AADBF87}"/>
              </a:ext>
            </a:extLst>
          </p:cNvPr>
          <p:cNvSpPr/>
          <p:nvPr/>
        </p:nvSpPr>
        <p:spPr>
          <a:xfrm>
            <a:off x="7485335" y="502827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78" name="Arrow: Up 44">
            <a:extLst>
              <a:ext uri="{FF2B5EF4-FFF2-40B4-BE49-F238E27FC236}">
                <a16:creationId xmlns:a16="http://schemas.microsoft.com/office/drawing/2014/main" id="{FE8E6ACC-7FB7-4AEC-9D3F-D2B9C7C70D39}"/>
              </a:ext>
            </a:extLst>
          </p:cNvPr>
          <p:cNvSpPr/>
          <p:nvPr/>
        </p:nvSpPr>
        <p:spPr>
          <a:xfrm>
            <a:off x="7807443" y="4947220"/>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79" name="Arrow: Up 44">
            <a:extLst>
              <a:ext uri="{FF2B5EF4-FFF2-40B4-BE49-F238E27FC236}">
                <a16:creationId xmlns:a16="http://schemas.microsoft.com/office/drawing/2014/main" id="{EEE75F35-F404-4543-80FB-78F9B7F355F3}"/>
              </a:ext>
            </a:extLst>
          </p:cNvPr>
          <p:cNvSpPr/>
          <p:nvPr/>
        </p:nvSpPr>
        <p:spPr>
          <a:xfrm>
            <a:off x="7730226" y="5118107"/>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80" name="Arrow: Up 44">
            <a:extLst>
              <a:ext uri="{FF2B5EF4-FFF2-40B4-BE49-F238E27FC236}">
                <a16:creationId xmlns:a16="http://schemas.microsoft.com/office/drawing/2014/main" id="{006D4EF8-6A1C-4278-B90F-0E615E2FC1BF}"/>
              </a:ext>
            </a:extLst>
          </p:cNvPr>
          <p:cNvSpPr/>
          <p:nvPr/>
        </p:nvSpPr>
        <p:spPr>
          <a:xfrm>
            <a:off x="8052335" y="5037053"/>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81" name="Arrow: Up 44">
            <a:extLst>
              <a:ext uri="{FF2B5EF4-FFF2-40B4-BE49-F238E27FC236}">
                <a16:creationId xmlns:a16="http://schemas.microsoft.com/office/drawing/2014/main" id="{92CEB938-6EEE-4B21-A6F8-8E3C3F8A953D}"/>
              </a:ext>
            </a:extLst>
          </p:cNvPr>
          <p:cNvSpPr/>
          <p:nvPr/>
        </p:nvSpPr>
        <p:spPr>
          <a:xfrm>
            <a:off x="7212265" y="5260898"/>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82" name="Arrow: Up 44">
            <a:extLst>
              <a:ext uri="{FF2B5EF4-FFF2-40B4-BE49-F238E27FC236}">
                <a16:creationId xmlns:a16="http://schemas.microsoft.com/office/drawing/2014/main" id="{AF8C683F-4149-4F14-A937-AE94F82E9299}"/>
              </a:ext>
            </a:extLst>
          </p:cNvPr>
          <p:cNvSpPr/>
          <p:nvPr/>
        </p:nvSpPr>
        <p:spPr>
          <a:xfrm>
            <a:off x="7534373" y="517984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83" name="Rectangle 82">
            <a:extLst>
              <a:ext uri="{FF2B5EF4-FFF2-40B4-BE49-F238E27FC236}">
                <a16:creationId xmlns:a16="http://schemas.microsoft.com/office/drawing/2014/main" id="{DAC3DE1A-54C9-4E5A-8512-129A99252174}"/>
              </a:ext>
            </a:extLst>
          </p:cNvPr>
          <p:cNvSpPr/>
          <p:nvPr/>
        </p:nvSpPr>
        <p:spPr>
          <a:xfrm>
            <a:off x="7619901" y="5330012"/>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84" name="Rectangle 83">
            <a:extLst>
              <a:ext uri="{FF2B5EF4-FFF2-40B4-BE49-F238E27FC236}">
                <a16:creationId xmlns:a16="http://schemas.microsoft.com/office/drawing/2014/main" id="{DBBE0D33-B712-45B3-9BD7-DD716D45AC08}"/>
              </a:ext>
            </a:extLst>
          </p:cNvPr>
          <p:cNvSpPr/>
          <p:nvPr/>
        </p:nvSpPr>
        <p:spPr>
          <a:xfrm>
            <a:off x="7975918" y="5086171"/>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85" name="Rectangle 84">
            <a:extLst>
              <a:ext uri="{FF2B5EF4-FFF2-40B4-BE49-F238E27FC236}">
                <a16:creationId xmlns:a16="http://schemas.microsoft.com/office/drawing/2014/main" id="{7B6C5589-EFB5-4D1D-A5AF-44C8BEEB6165}"/>
              </a:ext>
            </a:extLst>
          </p:cNvPr>
          <p:cNvSpPr/>
          <p:nvPr/>
        </p:nvSpPr>
        <p:spPr>
          <a:xfrm>
            <a:off x="7397520" y="5409655"/>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86" name="Rectangle 85">
            <a:extLst>
              <a:ext uri="{FF2B5EF4-FFF2-40B4-BE49-F238E27FC236}">
                <a16:creationId xmlns:a16="http://schemas.microsoft.com/office/drawing/2014/main" id="{8CF08EE8-3ECF-47FB-BBB8-A2C17F8BE7BC}"/>
              </a:ext>
            </a:extLst>
          </p:cNvPr>
          <p:cNvSpPr/>
          <p:nvPr/>
        </p:nvSpPr>
        <p:spPr>
          <a:xfrm>
            <a:off x="7887904" y="5266312"/>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87" name="Rectangle 86">
            <a:extLst>
              <a:ext uri="{FF2B5EF4-FFF2-40B4-BE49-F238E27FC236}">
                <a16:creationId xmlns:a16="http://schemas.microsoft.com/office/drawing/2014/main" id="{022CCB34-49D4-481C-AF6B-7CB41E31A2B3}"/>
              </a:ext>
            </a:extLst>
          </p:cNvPr>
          <p:cNvSpPr/>
          <p:nvPr/>
        </p:nvSpPr>
        <p:spPr>
          <a:xfrm>
            <a:off x="8239182" y="5179166"/>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88" name="Rectangle 87">
            <a:extLst>
              <a:ext uri="{FF2B5EF4-FFF2-40B4-BE49-F238E27FC236}">
                <a16:creationId xmlns:a16="http://schemas.microsoft.com/office/drawing/2014/main" id="{1C5EAC00-505B-49B3-9AD8-D5460E444962}"/>
              </a:ext>
            </a:extLst>
          </p:cNvPr>
          <p:cNvSpPr/>
          <p:nvPr/>
        </p:nvSpPr>
        <p:spPr>
          <a:xfrm>
            <a:off x="7718833" y="5332517"/>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89" name="Rectangle 88">
            <a:extLst>
              <a:ext uri="{FF2B5EF4-FFF2-40B4-BE49-F238E27FC236}">
                <a16:creationId xmlns:a16="http://schemas.microsoft.com/office/drawing/2014/main" id="{AA2F1E87-72A4-4396-9B4E-3C63EA0AA885}"/>
              </a:ext>
            </a:extLst>
          </p:cNvPr>
          <p:cNvSpPr/>
          <p:nvPr/>
        </p:nvSpPr>
        <p:spPr>
          <a:xfrm>
            <a:off x="8146025" y="5179168"/>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90" name="Rectangle 89">
            <a:extLst>
              <a:ext uri="{FF2B5EF4-FFF2-40B4-BE49-F238E27FC236}">
                <a16:creationId xmlns:a16="http://schemas.microsoft.com/office/drawing/2014/main" id="{B6775B91-6F65-4DBC-A0F1-B5F8DE00ED89}"/>
              </a:ext>
            </a:extLst>
          </p:cNvPr>
          <p:cNvSpPr/>
          <p:nvPr/>
        </p:nvSpPr>
        <p:spPr>
          <a:xfrm>
            <a:off x="7573083" y="5170098"/>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91" name="Rectangle 90">
            <a:extLst>
              <a:ext uri="{FF2B5EF4-FFF2-40B4-BE49-F238E27FC236}">
                <a16:creationId xmlns:a16="http://schemas.microsoft.com/office/drawing/2014/main" id="{3D46A3F8-9E21-4F46-8E36-D81B1C37D7F6}"/>
              </a:ext>
            </a:extLst>
          </p:cNvPr>
          <p:cNvSpPr/>
          <p:nvPr/>
        </p:nvSpPr>
        <p:spPr>
          <a:xfrm>
            <a:off x="7296471" y="5405174"/>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grpSp>
        <p:nvGrpSpPr>
          <p:cNvPr id="107" name="Group 106">
            <a:extLst>
              <a:ext uri="{FF2B5EF4-FFF2-40B4-BE49-F238E27FC236}">
                <a16:creationId xmlns:a16="http://schemas.microsoft.com/office/drawing/2014/main" id="{1D63436C-DD90-4454-B9F9-656B28A78AFD}"/>
              </a:ext>
            </a:extLst>
          </p:cNvPr>
          <p:cNvGrpSpPr/>
          <p:nvPr/>
        </p:nvGrpSpPr>
        <p:grpSpPr>
          <a:xfrm flipH="1">
            <a:off x="6806025" y="3627877"/>
            <a:ext cx="1347406" cy="548328"/>
            <a:chOff x="7491385" y="3757886"/>
            <a:chExt cx="1154056" cy="548471"/>
          </a:xfrm>
        </p:grpSpPr>
        <p:sp>
          <p:nvSpPr>
            <p:cNvPr id="92" name="Arrow: Up 44">
              <a:extLst>
                <a:ext uri="{FF2B5EF4-FFF2-40B4-BE49-F238E27FC236}">
                  <a16:creationId xmlns:a16="http://schemas.microsoft.com/office/drawing/2014/main" id="{8AFA87EE-17E0-4A64-ACD6-9C343E6832E9}"/>
                </a:ext>
              </a:extLst>
            </p:cNvPr>
            <p:cNvSpPr/>
            <p:nvPr/>
          </p:nvSpPr>
          <p:spPr>
            <a:xfrm>
              <a:off x="7764526" y="3838961"/>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93" name="Arrow: Up 44">
              <a:extLst>
                <a:ext uri="{FF2B5EF4-FFF2-40B4-BE49-F238E27FC236}">
                  <a16:creationId xmlns:a16="http://schemas.microsoft.com/office/drawing/2014/main" id="{426F269D-EDB0-4A9F-9041-ED8B345D40A8}"/>
                </a:ext>
              </a:extLst>
            </p:cNvPr>
            <p:cNvSpPr/>
            <p:nvPr/>
          </p:nvSpPr>
          <p:spPr>
            <a:xfrm>
              <a:off x="8086718" y="3757886"/>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94" name="Arrow: Up 44">
              <a:extLst>
                <a:ext uri="{FF2B5EF4-FFF2-40B4-BE49-F238E27FC236}">
                  <a16:creationId xmlns:a16="http://schemas.microsoft.com/office/drawing/2014/main" id="{59F1B181-E413-4889-BABF-E260AD585395}"/>
                </a:ext>
              </a:extLst>
            </p:cNvPr>
            <p:cNvSpPr/>
            <p:nvPr/>
          </p:nvSpPr>
          <p:spPr>
            <a:xfrm>
              <a:off x="8009481" y="3928817"/>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95" name="Arrow: Up 44">
              <a:extLst>
                <a:ext uri="{FF2B5EF4-FFF2-40B4-BE49-F238E27FC236}">
                  <a16:creationId xmlns:a16="http://schemas.microsoft.com/office/drawing/2014/main" id="{C6E7FCDE-D9C8-45F6-AF58-82EBA9A9E627}"/>
                </a:ext>
              </a:extLst>
            </p:cNvPr>
            <p:cNvSpPr/>
            <p:nvPr/>
          </p:nvSpPr>
          <p:spPr>
            <a:xfrm>
              <a:off x="8331673" y="3847742"/>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96" name="Arrow: Up 44">
              <a:extLst>
                <a:ext uri="{FF2B5EF4-FFF2-40B4-BE49-F238E27FC236}">
                  <a16:creationId xmlns:a16="http://schemas.microsoft.com/office/drawing/2014/main" id="{21564E5C-0379-45BE-B6B0-41EECC05F774}"/>
                </a:ext>
              </a:extLst>
            </p:cNvPr>
            <p:cNvSpPr/>
            <p:nvPr/>
          </p:nvSpPr>
          <p:spPr>
            <a:xfrm>
              <a:off x="7491385" y="4071645"/>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97" name="Arrow: Up 44">
              <a:extLst>
                <a:ext uri="{FF2B5EF4-FFF2-40B4-BE49-F238E27FC236}">
                  <a16:creationId xmlns:a16="http://schemas.microsoft.com/office/drawing/2014/main" id="{D78C49FD-3BC3-4534-AD35-8FC2BB2DD45C}"/>
                </a:ext>
              </a:extLst>
            </p:cNvPr>
            <p:cNvSpPr/>
            <p:nvPr/>
          </p:nvSpPr>
          <p:spPr>
            <a:xfrm>
              <a:off x="7813577" y="3990570"/>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98" name="Rectangle 97">
              <a:extLst>
                <a:ext uri="{FF2B5EF4-FFF2-40B4-BE49-F238E27FC236}">
                  <a16:creationId xmlns:a16="http://schemas.microsoft.com/office/drawing/2014/main" id="{E3F7106F-3CB9-4737-9D67-D488D66F1208}"/>
                </a:ext>
              </a:extLst>
            </p:cNvPr>
            <p:cNvSpPr/>
            <p:nvPr/>
          </p:nvSpPr>
          <p:spPr>
            <a:xfrm>
              <a:off x="7899125" y="4140778"/>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99" name="Rectangle 98">
              <a:extLst>
                <a:ext uri="{FF2B5EF4-FFF2-40B4-BE49-F238E27FC236}">
                  <a16:creationId xmlns:a16="http://schemas.microsoft.com/office/drawing/2014/main" id="{122DA2A3-64EC-499A-B817-5A9544C12A29}"/>
                </a:ext>
              </a:extLst>
            </p:cNvPr>
            <p:cNvSpPr/>
            <p:nvPr/>
          </p:nvSpPr>
          <p:spPr>
            <a:xfrm>
              <a:off x="8255235" y="3896874"/>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00" name="Rectangle 99">
              <a:extLst>
                <a:ext uri="{FF2B5EF4-FFF2-40B4-BE49-F238E27FC236}">
                  <a16:creationId xmlns:a16="http://schemas.microsoft.com/office/drawing/2014/main" id="{E8201AAE-9ABC-47CE-BD37-ACA9F3F2D9E0}"/>
                </a:ext>
              </a:extLst>
            </p:cNvPr>
            <p:cNvSpPr/>
            <p:nvPr/>
          </p:nvSpPr>
          <p:spPr>
            <a:xfrm>
              <a:off x="7676686" y="4220442"/>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01" name="Rectangle 100">
              <a:extLst>
                <a:ext uri="{FF2B5EF4-FFF2-40B4-BE49-F238E27FC236}">
                  <a16:creationId xmlns:a16="http://schemas.microsoft.com/office/drawing/2014/main" id="{F372C09C-6D5E-457C-8DC3-70DB0D8F69E3}"/>
                </a:ext>
              </a:extLst>
            </p:cNvPr>
            <p:cNvSpPr/>
            <p:nvPr/>
          </p:nvSpPr>
          <p:spPr>
            <a:xfrm>
              <a:off x="8167198" y="4077062"/>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02" name="Rectangle 101">
              <a:extLst>
                <a:ext uri="{FF2B5EF4-FFF2-40B4-BE49-F238E27FC236}">
                  <a16:creationId xmlns:a16="http://schemas.microsoft.com/office/drawing/2014/main" id="{50B250F0-ECFC-464E-90C3-0F7D11F75163}"/>
                </a:ext>
              </a:extLst>
            </p:cNvPr>
            <p:cNvSpPr/>
            <p:nvPr/>
          </p:nvSpPr>
          <p:spPr>
            <a:xfrm>
              <a:off x="8518568" y="3989893"/>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03" name="Rectangle 102">
              <a:extLst>
                <a:ext uri="{FF2B5EF4-FFF2-40B4-BE49-F238E27FC236}">
                  <a16:creationId xmlns:a16="http://schemas.microsoft.com/office/drawing/2014/main" id="{339E430D-A6C8-4298-8157-877543C55A32}"/>
                </a:ext>
              </a:extLst>
            </p:cNvPr>
            <p:cNvSpPr/>
            <p:nvPr/>
          </p:nvSpPr>
          <p:spPr>
            <a:xfrm>
              <a:off x="7998083" y="4143282"/>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04" name="Rectangle 103">
              <a:extLst>
                <a:ext uri="{FF2B5EF4-FFF2-40B4-BE49-F238E27FC236}">
                  <a16:creationId xmlns:a16="http://schemas.microsoft.com/office/drawing/2014/main" id="{06AB463D-7601-45CE-B933-2A2D896186F7}"/>
                </a:ext>
              </a:extLst>
            </p:cNvPr>
            <p:cNvSpPr/>
            <p:nvPr/>
          </p:nvSpPr>
          <p:spPr>
            <a:xfrm>
              <a:off x="8425386" y="3989893"/>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05" name="Rectangle 104">
              <a:extLst>
                <a:ext uri="{FF2B5EF4-FFF2-40B4-BE49-F238E27FC236}">
                  <a16:creationId xmlns:a16="http://schemas.microsoft.com/office/drawing/2014/main" id="{6FCEFB23-CB91-41B5-9B3F-01410AF331D0}"/>
                </a:ext>
              </a:extLst>
            </p:cNvPr>
            <p:cNvSpPr/>
            <p:nvPr/>
          </p:nvSpPr>
          <p:spPr>
            <a:xfrm>
              <a:off x="7852295" y="3980821"/>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06" name="Rectangle 105">
              <a:extLst>
                <a:ext uri="{FF2B5EF4-FFF2-40B4-BE49-F238E27FC236}">
                  <a16:creationId xmlns:a16="http://schemas.microsoft.com/office/drawing/2014/main" id="{6E0C1FC8-1E55-447D-8099-7A1F9110637A}"/>
                </a:ext>
              </a:extLst>
            </p:cNvPr>
            <p:cNvSpPr/>
            <p:nvPr/>
          </p:nvSpPr>
          <p:spPr>
            <a:xfrm>
              <a:off x="7575611" y="4215958"/>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grpSp>
      <p:grpSp>
        <p:nvGrpSpPr>
          <p:cNvPr id="108" name="Group 107">
            <a:extLst>
              <a:ext uri="{FF2B5EF4-FFF2-40B4-BE49-F238E27FC236}">
                <a16:creationId xmlns:a16="http://schemas.microsoft.com/office/drawing/2014/main" id="{5A875D5E-5681-47EB-B609-407E73717D8A}"/>
              </a:ext>
            </a:extLst>
          </p:cNvPr>
          <p:cNvGrpSpPr/>
          <p:nvPr/>
        </p:nvGrpSpPr>
        <p:grpSpPr>
          <a:xfrm flipH="1">
            <a:off x="9145218" y="5163559"/>
            <a:ext cx="1347406" cy="548328"/>
            <a:chOff x="7491385" y="3757886"/>
            <a:chExt cx="1154056" cy="548471"/>
          </a:xfrm>
        </p:grpSpPr>
        <p:sp>
          <p:nvSpPr>
            <p:cNvPr id="109" name="Arrow: Up 44">
              <a:extLst>
                <a:ext uri="{FF2B5EF4-FFF2-40B4-BE49-F238E27FC236}">
                  <a16:creationId xmlns:a16="http://schemas.microsoft.com/office/drawing/2014/main" id="{D9AC2042-C4DD-48C1-AD04-E90B9C7A7BB9}"/>
                </a:ext>
              </a:extLst>
            </p:cNvPr>
            <p:cNvSpPr/>
            <p:nvPr/>
          </p:nvSpPr>
          <p:spPr>
            <a:xfrm>
              <a:off x="7764526" y="3838961"/>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10" name="Arrow: Up 44">
              <a:extLst>
                <a:ext uri="{FF2B5EF4-FFF2-40B4-BE49-F238E27FC236}">
                  <a16:creationId xmlns:a16="http://schemas.microsoft.com/office/drawing/2014/main" id="{020CBADF-607D-4D45-9270-BF45D3B56D3C}"/>
                </a:ext>
              </a:extLst>
            </p:cNvPr>
            <p:cNvSpPr/>
            <p:nvPr/>
          </p:nvSpPr>
          <p:spPr>
            <a:xfrm>
              <a:off x="8086718" y="3757886"/>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11" name="Arrow: Up 44">
              <a:extLst>
                <a:ext uri="{FF2B5EF4-FFF2-40B4-BE49-F238E27FC236}">
                  <a16:creationId xmlns:a16="http://schemas.microsoft.com/office/drawing/2014/main" id="{9AB612AD-D2A0-450D-8C22-EC2730D09908}"/>
                </a:ext>
              </a:extLst>
            </p:cNvPr>
            <p:cNvSpPr/>
            <p:nvPr/>
          </p:nvSpPr>
          <p:spPr>
            <a:xfrm>
              <a:off x="8009481" y="3928817"/>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12" name="Arrow: Up 44">
              <a:extLst>
                <a:ext uri="{FF2B5EF4-FFF2-40B4-BE49-F238E27FC236}">
                  <a16:creationId xmlns:a16="http://schemas.microsoft.com/office/drawing/2014/main" id="{8E8E2CB2-840C-4E21-86DD-1BBD832D8CF3}"/>
                </a:ext>
              </a:extLst>
            </p:cNvPr>
            <p:cNvSpPr/>
            <p:nvPr/>
          </p:nvSpPr>
          <p:spPr>
            <a:xfrm>
              <a:off x="8331673" y="3847742"/>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13" name="Arrow: Up 44">
              <a:extLst>
                <a:ext uri="{FF2B5EF4-FFF2-40B4-BE49-F238E27FC236}">
                  <a16:creationId xmlns:a16="http://schemas.microsoft.com/office/drawing/2014/main" id="{3BE35553-02A7-4A89-87B7-AD33C0A0FBE8}"/>
                </a:ext>
              </a:extLst>
            </p:cNvPr>
            <p:cNvSpPr/>
            <p:nvPr/>
          </p:nvSpPr>
          <p:spPr>
            <a:xfrm>
              <a:off x="7491385" y="4071645"/>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14" name="Arrow: Up 44">
              <a:extLst>
                <a:ext uri="{FF2B5EF4-FFF2-40B4-BE49-F238E27FC236}">
                  <a16:creationId xmlns:a16="http://schemas.microsoft.com/office/drawing/2014/main" id="{C3E1B286-AC5A-4813-9A14-02D94B5E8AC2}"/>
                </a:ext>
              </a:extLst>
            </p:cNvPr>
            <p:cNvSpPr/>
            <p:nvPr/>
          </p:nvSpPr>
          <p:spPr>
            <a:xfrm>
              <a:off x="7813577" y="3990570"/>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15" name="Rectangle 114">
              <a:extLst>
                <a:ext uri="{FF2B5EF4-FFF2-40B4-BE49-F238E27FC236}">
                  <a16:creationId xmlns:a16="http://schemas.microsoft.com/office/drawing/2014/main" id="{D734BFA8-96DA-4800-972E-0E75A8BE9749}"/>
                </a:ext>
              </a:extLst>
            </p:cNvPr>
            <p:cNvSpPr/>
            <p:nvPr/>
          </p:nvSpPr>
          <p:spPr>
            <a:xfrm>
              <a:off x="7899125" y="4140778"/>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16" name="Rectangle 115">
              <a:extLst>
                <a:ext uri="{FF2B5EF4-FFF2-40B4-BE49-F238E27FC236}">
                  <a16:creationId xmlns:a16="http://schemas.microsoft.com/office/drawing/2014/main" id="{3E9EF39D-8D93-4EA3-BD1C-DF6278B4C894}"/>
                </a:ext>
              </a:extLst>
            </p:cNvPr>
            <p:cNvSpPr/>
            <p:nvPr/>
          </p:nvSpPr>
          <p:spPr>
            <a:xfrm>
              <a:off x="8255235" y="3896874"/>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17" name="Rectangle 116">
              <a:extLst>
                <a:ext uri="{FF2B5EF4-FFF2-40B4-BE49-F238E27FC236}">
                  <a16:creationId xmlns:a16="http://schemas.microsoft.com/office/drawing/2014/main" id="{661A9A38-0571-4DA6-8AF7-C54E8F965DD4}"/>
                </a:ext>
              </a:extLst>
            </p:cNvPr>
            <p:cNvSpPr/>
            <p:nvPr/>
          </p:nvSpPr>
          <p:spPr>
            <a:xfrm>
              <a:off x="7676686" y="4220442"/>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18" name="Rectangle 117">
              <a:extLst>
                <a:ext uri="{FF2B5EF4-FFF2-40B4-BE49-F238E27FC236}">
                  <a16:creationId xmlns:a16="http://schemas.microsoft.com/office/drawing/2014/main" id="{9C54C4C3-E1EE-41FA-9515-FC1700EEFB63}"/>
                </a:ext>
              </a:extLst>
            </p:cNvPr>
            <p:cNvSpPr/>
            <p:nvPr/>
          </p:nvSpPr>
          <p:spPr>
            <a:xfrm>
              <a:off x="8167198" y="4077062"/>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19" name="Rectangle 118">
              <a:extLst>
                <a:ext uri="{FF2B5EF4-FFF2-40B4-BE49-F238E27FC236}">
                  <a16:creationId xmlns:a16="http://schemas.microsoft.com/office/drawing/2014/main" id="{5B1134F8-2B74-4FF1-9614-FE3263EA1E2F}"/>
                </a:ext>
              </a:extLst>
            </p:cNvPr>
            <p:cNvSpPr/>
            <p:nvPr/>
          </p:nvSpPr>
          <p:spPr>
            <a:xfrm>
              <a:off x="8518568" y="3989893"/>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20" name="Rectangle 119">
              <a:extLst>
                <a:ext uri="{FF2B5EF4-FFF2-40B4-BE49-F238E27FC236}">
                  <a16:creationId xmlns:a16="http://schemas.microsoft.com/office/drawing/2014/main" id="{D56C4F76-5995-45D4-AF00-B6D147405F8B}"/>
                </a:ext>
              </a:extLst>
            </p:cNvPr>
            <p:cNvSpPr/>
            <p:nvPr/>
          </p:nvSpPr>
          <p:spPr>
            <a:xfrm>
              <a:off x="7998083" y="4143282"/>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21" name="Rectangle 120">
              <a:extLst>
                <a:ext uri="{FF2B5EF4-FFF2-40B4-BE49-F238E27FC236}">
                  <a16:creationId xmlns:a16="http://schemas.microsoft.com/office/drawing/2014/main" id="{1AFE42E5-10E2-414F-A28C-145E2EBA7608}"/>
                </a:ext>
              </a:extLst>
            </p:cNvPr>
            <p:cNvSpPr/>
            <p:nvPr/>
          </p:nvSpPr>
          <p:spPr>
            <a:xfrm>
              <a:off x="8425386" y="3989893"/>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22" name="Rectangle 121">
              <a:extLst>
                <a:ext uri="{FF2B5EF4-FFF2-40B4-BE49-F238E27FC236}">
                  <a16:creationId xmlns:a16="http://schemas.microsoft.com/office/drawing/2014/main" id="{FDDC7DB7-74E3-4351-BEAC-7DB0A625CFA9}"/>
                </a:ext>
              </a:extLst>
            </p:cNvPr>
            <p:cNvSpPr/>
            <p:nvPr/>
          </p:nvSpPr>
          <p:spPr>
            <a:xfrm>
              <a:off x="7852295" y="3980821"/>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23" name="Rectangle 122">
              <a:extLst>
                <a:ext uri="{FF2B5EF4-FFF2-40B4-BE49-F238E27FC236}">
                  <a16:creationId xmlns:a16="http://schemas.microsoft.com/office/drawing/2014/main" id="{AC30C326-B7A1-4D66-A860-D5244B0C2539}"/>
                </a:ext>
              </a:extLst>
            </p:cNvPr>
            <p:cNvSpPr/>
            <p:nvPr/>
          </p:nvSpPr>
          <p:spPr>
            <a:xfrm>
              <a:off x="7575611" y="4215958"/>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grpSp>
      <p:sp>
        <p:nvSpPr>
          <p:cNvPr id="130" name="Arrow: Up 44">
            <a:extLst>
              <a:ext uri="{FF2B5EF4-FFF2-40B4-BE49-F238E27FC236}">
                <a16:creationId xmlns:a16="http://schemas.microsoft.com/office/drawing/2014/main" id="{B18B35A2-E663-4741-A3DD-44414CA4E653}"/>
              </a:ext>
            </a:extLst>
          </p:cNvPr>
          <p:cNvSpPr/>
          <p:nvPr/>
        </p:nvSpPr>
        <p:spPr>
          <a:xfrm>
            <a:off x="4641617" y="319090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31" name="Rectangle 130">
            <a:extLst>
              <a:ext uri="{FF2B5EF4-FFF2-40B4-BE49-F238E27FC236}">
                <a16:creationId xmlns:a16="http://schemas.microsoft.com/office/drawing/2014/main" id="{6EDB689E-1F1E-4127-8BC8-709E25FDF2AE}"/>
              </a:ext>
            </a:extLst>
          </p:cNvPr>
          <p:cNvSpPr/>
          <p:nvPr/>
        </p:nvSpPr>
        <p:spPr>
          <a:xfrm>
            <a:off x="4826871" y="3339661"/>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32" name="Rectangle 131">
            <a:extLst>
              <a:ext uri="{FF2B5EF4-FFF2-40B4-BE49-F238E27FC236}">
                <a16:creationId xmlns:a16="http://schemas.microsoft.com/office/drawing/2014/main" id="{C2C09166-DD04-4664-AB95-13EB4375FC0D}"/>
              </a:ext>
            </a:extLst>
          </p:cNvPr>
          <p:cNvSpPr/>
          <p:nvPr/>
        </p:nvSpPr>
        <p:spPr>
          <a:xfrm>
            <a:off x="4725822" y="3335180"/>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33" name="Arrow: Up 44">
            <a:extLst>
              <a:ext uri="{FF2B5EF4-FFF2-40B4-BE49-F238E27FC236}">
                <a16:creationId xmlns:a16="http://schemas.microsoft.com/office/drawing/2014/main" id="{8B34FF70-5E84-4C75-B0C6-371D19263FE6}"/>
              </a:ext>
            </a:extLst>
          </p:cNvPr>
          <p:cNvSpPr/>
          <p:nvPr/>
        </p:nvSpPr>
        <p:spPr>
          <a:xfrm>
            <a:off x="4412135" y="3244468"/>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34" name="Rectangle 133">
            <a:extLst>
              <a:ext uri="{FF2B5EF4-FFF2-40B4-BE49-F238E27FC236}">
                <a16:creationId xmlns:a16="http://schemas.microsoft.com/office/drawing/2014/main" id="{AF11762A-55C3-4FA7-BBCB-3E804577388B}"/>
              </a:ext>
            </a:extLst>
          </p:cNvPr>
          <p:cNvSpPr/>
          <p:nvPr/>
        </p:nvSpPr>
        <p:spPr>
          <a:xfrm>
            <a:off x="4597389" y="3393225"/>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35" name="Rectangle 134">
            <a:extLst>
              <a:ext uri="{FF2B5EF4-FFF2-40B4-BE49-F238E27FC236}">
                <a16:creationId xmlns:a16="http://schemas.microsoft.com/office/drawing/2014/main" id="{62BC39C6-5041-4D68-8DA6-7B64CAFF6B16}"/>
              </a:ext>
            </a:extLst>
          </p:cNvPr>
          <p:cNvSpPr/>
          <p:nvPr/>
        </p:nvSpPr>
        <p:spPr>
          <a:xfrm>
            <a:off x="4496340" y="3388744"/>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36" name="Arrow: Up 44">
            <a:extLst>
              <a:ext uri="{FF2B5EF4-FFF2-40B4-BE49-F238E27FC236}">
                <a16:creationId xmlns:a16="http://schemas.microsoft.com/office/drawing/2014/main" id="{BC2923BB-ED33-47B0-84EA-050968792B23}"/>
              </a:ext>
            </a:extLst>
          </p:cNvPr>
          <p:cNvSpPr/>
          <p:nvPr/>
        </p:nvSpPr>
        <p:spPr>
          <a:xfrm>
            <a:off x="4164436" y="329138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37" name="Rectangle 136">
            <a:extLst>
              <a:ext uri="{FF2B5EF4-FFF2-40B4-BE49-F238E27FC236}">
                <a16:creationId xmlns:a16="http://schemas.microsoft.com/office/drawing/2014/main" id="{54D67D80-CCA4-42AB-BFE9-BDBDBFC23EF4}"/>
              </a:ext>
            </a:extLst>
          </p:cNvPr>
          <p:cNvSpPr/>
          <p:nvPr/>
        </p:nvSpPr>
        <p:spPr>
          <a:xfrm>
            <a:off x="4349690" y="3440141"/>
            <a:ext cx="45707" cy="84280"/>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38" name="Rectangle 137">
            <a:extLst>
              <a:ext uri="{FF2B5EF4-FFF2-40B4-BE49-F238E27FC236}">
                <a16:creationId xmlns:a16="http://schemas.microsoft.com/office/drawing/2014/main" id="{76BF8707-E75F-417B-9352-A840CC8106F2}"/>
              </a:ext>
            </a:extLst>
          </p:cNvPr>
          <p:cNvSpPr/>
          <p:nvPr/>
        </p:nvSpPr>
        <p:spPr>
          <a:xfrm>
            <a:off x="4248642" y="3435660"/>
            <a:ext cx="45707" cy="45707"/>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39" name="Arrow: Up 44">
            <a:extLst>
              <a:ext uri="{FF2B5EF4-FFF2-40B4-BE49-F238E27FC236}">
                <a16:creationId xmlns:a16="http://schemas.microsoft.com/office/drawing/2014/main" id="{34F000FF-453B-4A43-8C03-EBBC12EAB4B1}"/>
              </a:ext>
            </a:extLst>
          </p:cNvPr>
          <p:cNvSpPr/>
          <p:nvPr/>
        </p:nvSpPr>
        <p:spPr>
          <a:xfrm>
            <a:off x="3078448" y="5370612"/>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40" name="Rectangle 139">
            <a:extLst>
              <a:ext uri="{FF2B5EF4-FFF2-40B4-BE49-F238E27FC236}">
                <a16:creationId xmlns:a16="http://schemas.microsoft.com/office/drawing/2014/main" id="{97BDCC69-9568-4DBC-945B-600630C4503D}"/>
              </a:ext>
            </a:extLst>
          </p:cNvPr>
          <p:cNvSpPr/>
          <p:nvPr/>
        </p:nvSpPr>
        <p:spPr>
          <a:xfrm>
            <a:off x="3263702" y="5519370"/>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41" name="Rectangle 140">
            <a:extLst>
              <a:ext uri="{FF2B5EF4-FFF2-40B4-BE49-F238E27FC236}">
                <a16:creationId xmlns:a16="http://schemas.microsoft.com/office/drawing/2014/main" id="{E150F7CE-623F-43A3-8162-2C1FD2421C65}"/>
              </a:ext>
            </a:extLst>
          </p:cNvPr>
          <p:cNvSpPr/>
          <p:nvPr/>
        </p:nvSpPr>
        <p:spPr>
          <a:xfrm>
            <a:off x="3162654" y="5514888"/>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42" name="Arrow: Up 44">
            <a:extLst>
              <a:ext uri="{FF2B5EF4-FFF2-40B4-BE49-F238E27FC236}">
                <a16:creationId xmlns:a16="http://schemas.microsoft.com/office/drawing/2014/main" id="{4E9B029F-97BA-4240-8895-78E00BC674BF}"/>
              </a:ext>
            </a:extLst>
          </p:cNvPr>
          <p:cNvSpPr/>
          <p:nvPr/>
        </p:nvSpPr>
        <p:spPr>
          <a:xfrm>
            <a:off x="2525316" y="5527991"/>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43" name="Arrow: Up 44">
            <a:extLst>
              <a:ext uri="{FF2B5EF4-FFF2-40B4-BE49-F238E27FC236}">
                <a16:creationId xmlns:a16="http://schemas.microsoft.com/office/drawing/2014/main" id="{AD7798B1-477F-4B8F-8D00-495E98040F97}"/>
              </a:ext>
            </a:extLst>
          </p:cNvPr>
          <p:cNvSpPr/>
          <p:nvPr/>
        </p:nvSpPr>
        <p:spPr>
          <a:xfrm>
            <a:off x="2847424" y="5446937"/>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44" name="Arrow: Up 44">
            <a:extLst>
              <a:ext uri="{FF2B5EF4-FFF2-40B4-BE49-F238E27FC236}">
                <a16:creationId xmlns:a16="http://schemas.microsoft.com/office/drawing/2014/main" id="{F4C8B1D5-6F04-485C-83FD-9C0E18E1905D}"/>
              </a:ext>
            </a:extLst>
          </p:cNvPr>
          <p:cNvSpPr/>
          <p:nvPr/>
        </p:nvSpPr>
        <p:spPr>
          <a:xfrm>
            <a:off x="2770207" y="5617824"/>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45" name="Arrow: Up 44">
            <a:extLst>
              <a:ext uri="{FF2B5EF4-FFF2-40B4-BE49-F238E27FC236}">
                <a16:creationId xmlns:a16="http://schemas.microsoft.com/office/drawing/2014/main" id="{6BA8A5C2-5CA6-4A48-8BA5-3CA112835189}"/>
              </a:ext>
            </a:extLst>
          </p:cNvPr>
          <p:cNvSpPr/>
          <p:nvPr/>
        </p:nvSpPr>
        <p:spPr>
          <a:xfrm>
            <a:off x="3092316" y="5536770"/>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46" name="Arrow: Up 44">
            <a:extLst>
              <a:ext uri="{FF2B5EF4-FFF2-40B4-BE49-F238E27FC236}">
                <a16:creationId xmlns:a16="http://schemas.microsoft.com/office/drawing/2014/main" id="{A08FF1D9-C04E-4FE3-B02A-9805115FC6B4}"/>
              </a:ext>
            </a:extLst>
          </p:cNvPr>
          <p:cNvSpPr/>
          <p:nvPr/>
        </p:nvSpPr>
        <p:spPr>
          <a:xfrm>
            <a:off x="2252246" y="5760615"/>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47" name="Arrow: Up 44">
            <a:extLst>
              <a:ext uri="{FF2B5EF4-FFF2-40B4-BE49-F238E27FC236}">
                <a16:creationId xmlns:a16="http://schemas.microsoft.com/office/drawing/2014/main" id="{86A294B8-C110-44F4-A852-E4A8ECB1652B}"/>
              </a:ext>
            </a:extLst>
          </p:cNvPr>
          <p:cNvSpPr/>
          <p:nvPr/>
        </p:nvSpPr>
        <p:spPr>
          <a:xfrm>
            <a:off x="2574354" y="5679561"/>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48" name="Rectangle 147">
            <a:extLst>
              <a:ext uri="{FF2B5EF4-FFF2-40B4-BE49-F238E27FC236}">
                <a16:creationId xmlns:a16="http://schemas.microsoft.com/office/drawing/2014/main" id="{527E5E42-F2CA-43ED-8363-9F60542F0428}"/>
              </a:ext>
            </a:extLst>
          </p:cNvPr>
          <p:cNvSpPr/>
          <p:nvPr/>
        </p:nvSpPr>
        <p:spPr>
          <a:xfrm>
            <a:off x="2659882" y="5829729"/>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49" name="Rectangle 148">
            <a:extLst>
              <a:ext uri="{FF2B5EF4-FFF2-40B4-BE49-F238E27FC236}">
                <a16:creationId xmlns:a16="http://schemas.microsoft.com/office/drawing/2014/main" id="{6C4E138D-4CDC-4225-8677-157F3888A6BE}"/>
              </a:ext>
            </a:extLst>
          </p:cNvPr>
          <p:cNvSpPr/>
          <p:nvPr/>
        </p:nvSpPr>
        <p:spPr>
          <a:xfrm>
            <a:off x="3015899" y="5585888"/>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50" name="Rectangle 149">
            <a:extLst>
              <a:ext uri="{FF2B5EF4-FFF2-40B4-BE49-F238E27FC236}">
                <a16:creationId xmlns:a16="http://schemas.microsoft.com/office/drawing/2014/main" id="{E612AAE7-A0E2-4CA4-805F-99EB1E37750A}"/>
              </a:ext>
            </a:extLst>
          </p:cNvPr>
          <p:cNvSpPr/>
          <p:nvPr/>
        </p:nvSpPr>
        <p:spPr>
          <a:xfrm>
            <a:off x="2437501" y="5909372"/>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51" name="Rectangle 150">
            <a:extLst>
              <a:ext uri="{FF2B5EF4-FFF2-40B4-BE49-F238E27FC236}">
                <a16:creationId xmlns:a16="http://schemas.microsoft.com/office/drawing/2014/main" id="{5436DEE2-159C-4EAB-9EE3-C4AE90286A1F}"/>
              </a:ext>
            </a:extLst>
          </p:cNvPr>
          <p:cNvSpPr/>
          <p:nvPr/>
        </p:nvSpPr>
        <p:spPr>
          <a:xfrm>
            <a:off x="2927885" y="5766029"/>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52" name="Rectangle 151">
            <a:extLst>
              <a:ext uri="{FF2B5EF4-FFF2-40B4-BE49-F238E27FC236}">
                <a16:creationId xmlns:a16="http://schemas.microsoft.com/office/drawing/2014/main" id="{9F7A8E7D-C7A4-412C-85F8-340A90A331E6}"/>
              </a:ext>
            </a:extLst>
          </p:cNvPr>
          <p:cNvSpPr/>
          <p:nvPr/>
        </p:nvSpPr>
        <p:spPr>
          <a:xfrm>
            <a:off x="3279163" y="5678883"/>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53" name="Rectangle 152">
            <a:extLst>
              <a:ext uri="{FF2B5EF4-FFF2-40B4-BE49-F238E27FC236}">
                <a16:creationId xmlns:a16="http://schemas.microsoft.com/office/drawing/2014/main" id="{8212DE99-8828-4782-9516-B68A63826D6D}"/>
              </a:ext>
            </a:extLst>
          </p:cNvPr>
          <p:cNvSpPr/>
          <p:nvPr/>
        </p:nvSpPr>
        <p:spPr>
          <a:xfrm>
            <a:off x="2758814" y="5832234"/>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54" name="Rectangle 153">
            <a:extLst>
              <a:ext uri="{FF2B5EF4-FFF2-40B4-BE49-F238E27FC236}">
                <a16:creationId xmlns:a16="http://schemas.microsoft.com/office/drawing/2014/main" id="{68876144-D8EA-4EB0-9C77-56D341991E81}"/>
              </a:ext>
            </a:extLst>
          </p:cNvPr>
          <p:cNvSpPr/>
          <p:nvPr/>
        </p:nvSpPr>
        <p:spPr>
          <a:xfrm>
            <a:off x="3186006" y="5678884"/>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55" name="Rectangle 154">
            <a:extLst>
              <a:ext uri="{FF2B5EF4-FFF2-40B4-BE49-F238E27FC236}">
                <a16:creationId xmlns:a16="http://schemas.microsoft.com/office/drawing/2014/main" id="{DE023545-F569-41EC-996C-16EE6E0AA7E8}"/>
              </a:ext>
            </a:extLst>
          </p:cNvPr>
          <p:cNvSpPr/>
          <p:nvPr/>
        </p:nvSpPr>
        <p:spPr>
          <a:xfrm>
            <a:off x="2613064" y="5669815"/>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56" name="Rectangle 155">
            <a:extLst>
              <a:ext uri="{FF2B5EF4-FFF2-40B4-BE49-F238E27FC236}">
                <a16:creationId xmlns:a16="http://schemas.microsoft.com/office/drawing/2014/main" id="{EFA28CAC-3746-4BF6-A6D7-639638FD24DB}"/>
              </a:ext>
            </a:extLst>
          </p:cNvPr>
          <p:cNvSpPr/>
          <p:nvPr/>
        </p:nvSpPr>
        <p:spPr>
          <a:xfrm>
            <a:off x="2336452" y="5904891"/>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57" name="Arrow: Up 44">
            <a:extLst>
              <a:ext uri="{FF2B5EF4-FFF2-40B4-BE49-F238E27FC236}">
                <a16:creationId xmlns:a16="http://schemas.microsoft.com/office/drawing/2014/main" id="{8F78A325-CA63-4B71-9768-5745CE294648}"/>
              </a:ext>
            </a:extLst>
          </p:cNvPr>
          <p:cNvSpPr/>
          <p:nvPr/>
        </p:nvSpPr>
        <p:spPr>
          <a:xfrm>
            <a:off x="4502899" y="5348977"/>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58" name="Rectangle 157">
            <a:extLst>
              <a:ext uri="{FF2B5EF4-FFF2-40B4-BE49-F238E27FC236}">
                <a16:creationId xmlns:a16="http://schemas.microsoft.com/office/drawing/2014/main" id="{0D578B58-88E6-4486-B3EE-68041544A94B}"/>
              </a:ext>
            </a:extLst>
          </p:cNvPr>
          <p:cNvSpPr/>
          <p:nvPr/>
        </p:nvSpPr>
        <p:spPr>
          <a:xfrm>
            <a:off x="4688153" y="5497734"/>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59" name="Rectangle 158">
            <a:extLst>
              <a:ext uri="{FF2B5EF4-FFF2-40B4-BE49-F238E27FC236}">
                <a16:creationId xmlns:a16="http://schemas.microsoft.com/office/drawing/2014/main" id="{58116143-DD93-43AD-9811-BC5FB90A3367}"/>
              </a:ext>
            </a:extLst>
          </p:cNvPr>
          <p:cNvSpPr/>
          <p:nvPr/>
        </p:nvSpPr>
        <p:spPr>
          <a:xfrm>
            <a:off x="4587105" y="5493253"/>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60" name="Arrow: Up 44">
            <a:extLst>
              <a:ext uri="{FF2B5EF4-FFF2-40B4-BE49-F238E27FC236}">
                <a16:creationId xmlns:a16="http://schemas.microsoft.com/office/drawing/2014/main" id="{25BB6FBF-1A1A-4717-B814-C1C36872C8E1}"/>
              </a:ext>
            </a:extLst>
          </p:cNvPr>
          <p:cNvSpPr/>
          <p:nvPr/>
        </p:nvSpPr>
        <p:spPr>
          <a:xfrm>
            <a:off x="4273417" y="5402541"/>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61" name="Rectangle 160">
            <a:extLst>
              <a:ext uri="{FF2B5EF4-FFF2-40B4-BE49-F238E27FC236}">
                <a16:creationId xmlns:a16="http://schemas.microsoft.com/office/drawing/2014/main" id="{43F0C4C2-ACB9-4DD9-A48C-E59E147BAB27}"/>
              </a:ext>
            </a:extLst>
          </p:cNvPr>
          <p:cNvSpPr/>
          <p:nvPr/>
        </p:nvSpPr>
        <p:spPr>
          <a:xfrm>
            <a:off x="4458671" y="5551298"/>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62" name="Rectangle 161">
            <a:extLst>
              <a:ext uri="{FF2B5EF4-FFF2-40B4-BE49-F238E27FC236}">
                <a16:creationId xmlns:a16="http://schemas.microsoft.com/office/drawing/2014/main" id="{8DEB9882-EC43-4430-99F0-D22702DCC197}"/>
              </a:ext>
            </a:extLst>
          </p:cNvPr>
          <p:cNvSpPr/>
          <p:nvPr/>
        </p:nvSpPr>
        <p:spPr>
          <a:xfrm>
            <a:off x="4357622" y="5546817"/>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63" name="Arrow: Up 44">
            <a:extLst>
              <a:ext uri="{FF2B5EF4-FFF2-40B4-BE49-F238E27FC236}">
                <a16:creationId xmlns:a16="http://schemas.microsoft.com/office/drawing/2014/main" id="{53E55A84-819A-467F-9A49-5FD7DAC691A5}"/>
              </a:ext>
            </a:extLst>
          </p:cNvPr>
          <p:cNvSpPr/>
          <p:nvPr/>
        </p:nvSpPr>
        <p:spPr>
          <a:xfrm>
            <a:off x="4025718" y="5449457"/>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64" name="Rectangle 163">
            <a:extLst>
              <a:ext uri="{FF2B5EF4-FFF2-40B4-BE49-F238E27FC236}">
                <a16:creationId xmlns:a16="http://schemas.microsoft.com/office/drawing/2014/main" id="{810E83D9-2B8F-4B94-8C74-071EFAEFE9AE}"/>
              </a:ext>
            </a:extLst>
          </p:cNvPr>
          <p:cNvSpPr/>
          <p:nvPr/>
        </p:nvSpPr>
        <p:spPr>
          <a:xfrm>
            <a:off x="4210973" y="5598214"/>
            <a:ext cx="45707" cy="84280"/>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65" name="Rectangle 164">
            <a:extLst>
              <a:ext uri="{FF2B5EF4-FFF2-40B4-BE49-F238E27FC236}">
                <a16:creationId xmlns:a16="http://schemas.microsoft.com/office/drawing/2014/main" id="{17E2EE72-7E65-4761-A67E-2B85BE9C1FA2}"/>
              </a:ext>
            </a:extLst>
          </p:cNvPr>
          <p:cNvSpPr/>
          <p:nvPr/>
        </p:nvSpPr>
        <p:spPr>
          <a:xfrm>
            <a:off x="4109924" y="5593733"/>
            <a:ext cx="45707" cy="45707"/>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67" name="Rectangle 166">
            <a:extLst>
              <a:ext uri="{FF2B5EF4-FFF2-40B4-BE49-F238E27FC236}">
                <a16:creationId xmlns:a16="http://schemas.microsoft.com/office/drawing/2014/main" id="{C031A661-50C3-4E28-9278-7EEFE9E8B9FF}"/>
              </a:ext>
            </a:extLst>
          </p:cNvPr>
          <p:cNvSpPr/>
          <p:nvPr/>
        </p:nvSpPr>
        <p:spPr>
          <a:xfrm>
            <a:off x="3983399" y="5530833"/>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68" name="Arrow: Up 44">
            <a:extLst>
              <a:ext uri="{FF2B5EF4-FFF2-40B4-BE49-F238E27FC236}">
                <a16:creationId xmlns:a16="http://schemas.microsoft.com/office/drawing/2014/main" id="{8D02DD69-DD8C-469B-8F6E-68134ABA9D8A}"/>
              </a:ext>
            </a:extLst>
          </p:cNvPr>
          <p:cNvSpPr/>
          <p:nvPr/>
        </p:nvSpPr>
        <p:spPr>
          <a:xfrm>
            <a:off x="7933407" y="4341625"/>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69" name="Rectangle 168">
            <a:extLst>
              <a:ext uri="{FF2B5EF4-FFF2-40B4-BE49-F238E27FC236}">
                <a16:creationId xmlns:a16="http://schemas.microsoft.com/office/drawing/2014/main" id="{6A19352D-5222-4057-883D-F7387CDE1C19}"/>
              </a:ext>
            </a:extLst>
          </p:cNvPr>
          <p:cNvSpPr/>
          <p:nvPr/>
        </p:nvSpPr>
        <p:spPr>
          <a:xfrm>
            <a:off x="8118661" y="4490383"/>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70" name="Rectangle 169">
            <a:extLst>
              <a:ext uri="{FF2B5EF4-FFF2-40B4-BE49-F238E27FC236}">
                <a16:creationId xmlns:a16="http://schemas.microsoft.com/office/drawing/2014/main" id="{246D1F7E-8C08-4D3E-8E79-DE59A571239B}"/>
              </a:ext>
            </a:extLst>
          </p:cNvPr>
          <p:cNvSpPr/>
          <p:nvPr/>
        </p:nvSpPr>
        <p:spPr>
          <a:xfrm>
            <a:off x="8017612" y="4485901"/>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71" name="Arrow: Up 44">
            <a:extLst>
              <a:ext uri="{FF2B5EF4-FFF2-40B4-BE49-F238E27FC236}">
                <a16:creationId xmlns:a16="http://schemas.microsoft.com/office/drawing/2014/main" id="{18372D61-6DF8-46D7-890A-1D98301E39A3}"/>
              </a:ext>
            </a:extLst>
          </p:cNvPr>
          <p:cNvSpPr/>
          <p:nvPr/>
        </p:nvSpPr>
        <p:spPr>
          <a:xfrm>
            <a:off x="7703924" y="4395189"/>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72" name="Rectangle 171">
            <a:extLst>
              <a:ext uri="{FF2B5EF4-FFF2-40B4-BE49-F238E27FC236}">
                <a16:creationId xmlns:a16="http://schemas.microsoft.com/office/drawing/2014/main" id="{3CBD1C32-3F61-49C0-914F-27DC37161685}"/>
              </a:ext>
            </a:extLst>
          </p:cNvPr>
          <p:cNvSpPr/>
          <p:nvPr/>
        </p:nvSpPr>
        <p:spPr>
          <a:xfrm>
            <a:off x="7889178" y="4543947"/>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73" name="Rectangle 172">
            <a:extLst>
              <a:ext uri="{FF2B5EF4-FFF2-40B4-BE49-F238E27FC236}">
                <a16:creationId xmlns:a16="http://schemas.microsoft.com/office/drawing/2014/main" id="{E66E0885-C2B8-41F0-BF10-EFB9578B3E82}"/>
              </a:ext>
            </a:extLst>
          </p:cNvPr>
          <p:cNvSpPr/>
          <p:nvPr/>
        </p:nvSpPr>
        <p:spPr>
          <a:xfrm>
            <a:off x="7788130" y="4539465"/>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74" name="Arrow: Up 44">
            <a:extLst>
              <a:ext uri="{FF2B5EF4-FFF2-40B4-BE49-F238E27FC236}">
                <a16:creationId xmlns:a16="http://schemas.microsoft.com/office/drawing/2014/main" id="{7E7B463D-302E-4695-8A1D-4234F5AC73AC}"/>
              </a:ext>
            </a:extLst>
          </p:cNvPr>
          <p:cNvSpPr/>
          <p:nvPr/>
        </p:nvSpPr>
        <p:spPr>
          <a:xfrm>
            <a:off x="7456226" y="4442105"/>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75" name="Rectangle 174">
            <a:extLst>
              <a:ext uri="{FF2B5EF4-FFF2-40B4-BE49-F238E27FC236}">
                <a16:creationId xmlns:a16="http://schemas.microsoft.com/office/drawing/2014/main" id="{FF437D2B-7E21-42C8-B316-D5C27825A44A}"/>
              </a:ext>
            </a:extLst>
          </p:cNvPr>
          <p:cNvSpPr/>
          <p:nvPr/>
        </p:nvSpPr>
        <p:spPr>
          <a:xfrm>
            <a:off x="7641480" y="4590862"/>
            <a:ext cx="45707" cy="84280"/>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76" name="Rectangle 175">
            <a:extLst>
              <a:ext uri="{FF2B5EF4-FFF2-40B4-BE49-F238E27FC236}">
                <a16:creationId xmlns:a16="http://schemas.microsoft.com/office/drawing/2014/main" id="{E1C3CD7F-C84C-43E0-B30A-7D24F0B5F3DC}"/>
              </a:ext>
            </a:extLst>
          </p:cNvPr>
          <p:cNvSpPr/>
          <p:nvPr/>
        </p:nvSpPr>
        <p:spPr>
          <a:xfrm>
            <a:off x="7540431" y="4586381"/>
            <a:ext cx="45707" cy="45707"/>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77" name="Arrow: Up 44">
            <a:extLst>
              <a:ext uri="{FF2B5EF4-FFF2-40B4-BE49-F238E27FC236}">
                <a16:creationId xmlns:a16="http://schemas.microsoft.com/office/drawing/2014/main" id="{D9E3A592-36FA-452B-98EC-13D973A8A1CE}"/>
              </a:ext>
            </a:extLst>
          </p:cNvPr>
          <p:cNvSpPr/>
          <p:nvPr/>
        </p:nvSpPr>
        <p:spPr>
          <a:xfrm>
            <a:off x="10795169" y="3461913"/>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78" name="Rectangle 177">
            <a:extLst>
              <a:ext uri="{FF2B5EF4-FFF2-40B4-BE49-F238E27FC236}">
                <a16:creationId xmlns:a16="http://schemas.microsoft.com/office/drawing/2014/main" id="{F0D503E0-1991-4585-8A26-E59D817CC15E}"/>
              </a:ext>
            </a:extLst>
          </p:cNvPr>
          <p:cNvSpPr/>
          <p:nvPr/>
        </p:nvSpPr>
        <p:spPr>
          <a:xfrm>
            <a:off x="10980423" y="3610671"/>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79" name="Rectangle 178">
            <a:extLst>
              <a:ext uri="{FF2B5EF4-FFF2-40B4-BE49-F238E27FC236}">
                <a16:creationId xmlns:a16="http://schemas.microsoft.com/office/drawing/2014/main" id="{209CC8F4-1444-45BC-8B46-E8E708510EDD}"/>
              </a:ext>
            </a:extLst>
          </p:cNvPr>
          <p:cNvSpPr/>
          <p:nvPr/>
        </p:nvSpPr>
        <p:spPr>
          <a:xfrm>
            <a:off x="10879375" y="3606189"/>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80" name="Arrow: Up 44">
            <a:extLst>
              <a:ext uri="{FF2B5EF4-FFF2-40B4-BE49-F238E27FC236}">
                <a16:creationId xmlns:a16="http://schemas.microsoft.com/office/drawing/2014/main" id="{62ECCFEE-F660-43D7-B8B0-87EC5BAA505A}"/>
              </a:ext>
            </a:extLst>
          </p:cNvPr>
          <p:cNvSpPr/>
          <p:nvPr/>
        </p:nvSpPr>
        <p:spPr>
          <a:xfrm>
            <a:off x="10565687" y="3515477"/>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81" name="Rectangle 180">
            <a:extLst>
              <a:ext uri="{FF2B5EF4-FFF2-40B4-BE49-F238E27FC236}">
                <a16:creationId xmlns:a16="http://schemas.microsoft.com/office/drawing/2014/main" id="{87A37EDF-A8B0-4C86-BEA1-7B8719F133FF}"/>
              </a:ext>
            </a:extLst>
          </p:cNvPr>
          <p:cNvSpPr/>
          <p:nvPr/>
        </p:nvSpPr>
        <p:spPr>
          <a:xfrm>
            <a:off x="10750941" y="3664235"/>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82" name="Rectangle 181">
            <a:extLst>
              <a:ext uri="{FF2B5EF4-FFF2-40B4-BE49-F238E27FC236}">
                <a16:creationId xmlns:a16="http://schemas.microsoft.com/office/drawing/2014/main" id="{845BD40D-B195-4491-8F1A-15E44CC74317}"/>
              </a:ext>
            </a:extLst>
          </p:cNvPr>
          <p:cNvSpPr/>
          <p:nvPr/>
        </p:nvSpPr>
        <p:spPr>
          <a:xfrm>
            <a:off x="10649892" y="3659753"/>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83" name="Arrow: Up 44">
            <a:extLst>
              <a:ext uri="{FF2B5EF4-FFF2-40B4-BE49-F238E27FC236}">
                <a16:creationId xmlns:a16="http://schemas.microsoft.com/office/drawing/2014/main" id="{363D2DBB-7A98-4BB2-B7EB-0DC727CEA3E8}"/>
              </a:ext>
            </a:extLst>
          </p:cNvPr>
          <p:cNvSpPr/>
          <p:nvPr/>
        </p:nvSpPr>
        <p:spPr>
          <a:xfrm>
            <a:off x="10317988" y="3562393"/>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84" name="Rectangle 183">
            <a:extLst>
              <a:ext uri="{FF2B5EF4-FFF2-40B4-BE49-F238E27FC236}">
                <a16:creationId xmlns:a16="http://schemas.microsoft.com/office/drawing/2014/main" id="{FF6B201A-0FEC-4110-B90C-DE379CD2214A}"/>
              </a:ext>
            </a:extLst>
          </p:cNvPr>
          <p:cNvSpPr/>
          <p:nvPr/>
        </p:nvSpPr>
        <p:spPr>
          <a:xfrm>
            <a:off x="10503243" y="3711151"/>
            <a:ext cx="45707" cy="84280"/>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85" name="Rectangle 184">
            <a:extLst>
              <a:ext uri="{FF2B5EF4-FFF2-40B4-BE49-F238E27FC236}">
                <a16:creationId xmlns:a16="http://schemas.microsoft.com/office/drawing/2014/main" id="{4D41316D-2C0D-4610-BCCA-6695743BD5AC}"/>
              </a:ext>
            </a:extLst>
          </p:cNvPr>
          <p:cNvSpPr/>
          <p:nvPr/>
        </p:nvSpPr>
        <p:spPr>
          <a:xfrm>
            <a:off x="10402194" y="3706669"/>
            <a:ext cx="45707" cy="45707"/>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86" name="Arrow: Up 44">
            <a:extLst>
              <a:ext uri="{FF2B5EF4-FFF2-40B4-BE49-F238E27FC236}">
                <a16:creationId xmlns:a16="http://schemas.microsoft.com/office/drawing/2014/main" id="{17F1C21C-9DFC-48D5-AEB4-ED2F07457C89}"/>
              </a:ext>
            </a:extLst>
          </p:cNvPr>
          <p:cNvSpPr/>
          <p:nvPr/>
        </p:nvSpPr>
        <p:spPr>
          <a:xfrm>
            <a:off x="9774292" y="4428378"/>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87" name="Rectangle 186">
            <a:extLst>
              <a:ext uri="{FF2B5EF4-FFF2-40B4-BE49-F238E27FC236}">
                <a16:creationId xmlns:a16="http://schemas.microsoft.com/office/drawing/2014/main" id="{D160A6BB-0671-4D0A-9831-06BB907C54D6}"/>
              </a:ext>
            </a:extLst>
          </p:cNvPr>
          <p:cNvSpPr/>
          <p:nvPr/>
        </p:nvSpPr>
        <p:spPr>
          <a:xfrm>
            <a:off x="9959546" y="4577135"/>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88" name="Rectangle 187">
            <a:extLst>
              <a:ext uri="{FF2B5EF4-FFF2-40B4-BE49-F238E27FC236}">
                <a16:creationId xmlns:a16="http://schemas.microsoft.com/office/drawing/2014/main" id="{8EDD9872-DDB4-4F5A-97D3-84B8951439D5}"/>
              </a:ext>
            </a:extLst>
          </p:cNvPr>
          <p:cNvSpPr/>
          <p:nvPr/>
        </p:nvSpPr>
        <p:spPr>
          <a:xfrm>
            <a:off x="9858497" y="4572654"/>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89" name="Arrow: Up 44">
            <a:extLst>
              <a:ext uri="{FF2B5EF4-FFF2-40B4-BE49-F238E27FC236}">
                <a16:creationId xmlns:a16="http://schemas.microsoft.com/office/drawing/2014/main" id="{24BF2485-8499-4CBF-8FA0-CD1102129DC1}"/>
              </a:ext>
            </a:extLst>
          </p:cNvPr>
          <p:cNvSpPr/>
          <p:nvPr/>
        </p:nvSpPr>
        <p:spPr>
          <a:xfrm>
            <a:off x="9221160" y="4585757"/>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90" name="Arrow: Up 44">
            <a:extLst>
              <a:ext uri="{FF2B5EF4-FFF2-40B4-BE49-F238E27FC236}">
                <a16:creationId xmlns:a16="http://schemas.microsoft.com/office/drawing/2014/main" id="{B6B62173-ED2C-4347-AA3D-008FE09A4C9E}"/>
              </a:ext>
            </a:extLst>
          </p:cNvPr>
          <p:cNvSpPr/>
          <p:nvPr/>
        </p:nvSpPr>
        <p:spPr>
          <a:xfrm>
            <a:off x="9543268" y="4504703"/>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91" name="Arrow: Up 44">
            <a:extLst>
              <a:ext uri="{FF2B5EF4-FFF2-40B4-BE49-F238E27FC236}">
                <a16:creationId xmlns:a16="http://schemas.microsoft.com/office/drawing/2014/main" id="{13A7400E-1C6B-4329-A118-C55427B1AE4C}"/>
              </a:ext>
            </a:extLst>
          </p:cNvPr>
          <p:cNvSpPr/>
          <p:nvPr/>
        </p:nvSpPr>
        <p:spPr>
          <a:xfrm>
            <a:off x="9466051" y="4675589"/>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92" name="Arrow: Up 44">
            <a:extLst>
              <a:ext uri="{FF2B5EF4-FFF2-40B4-BE49-F238E27FC236}">
                <a16:creationId xmlns:a16="http://schemas.microsoft.com/office/drawing/2014/main" id="{268898E9-35D9-4AF3-94EF-3D6DF2213041}"/>
              </a:ext>
            </a:extLst>
          </p:cNvPr>
          <p:cNvSpPr/>
          <p:nvPr/>
        </p:nvSpPr>
        <p:spPr>
          <a:xfrm>
            <a:off x="9788159" y="4594535"/>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93" name="Arrow: Up 44">
            <a:extLst>
              <a:ext uri="{FF2B5EF4-FFF2-40B4-BE49-F238E27FC236}">
                <a16:creationId xmlns:a16="http://schemas.microsoft.com/office/drawing/2014/main" id="{7A9DE18F-7AFE-40E0-94E3-614F0F6558A0}"/>
              </a:ext>
            </a:extLst>
          </p:cNvPr>
          <p:cNvSpPr/>
          <p:nvPr/>
        </p:nvSpPr>
        <p:spPr>
          <a:xfrm>
            <a:off x="8948090" y="4818380"/>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94" name="Arrow: Up 44">
            <a:extLst>
              <a:ext uri="{FF2B5EF4-FFF2-40B4-BE49-F238E27FC236}">
                <a16:creationId xmlns:a16="http://schemas.microsoft.com/office/drawing/2014/main" id="{FBB0A59C-109B-404E-A399-932794A54B74}"/>
              </a:ext>
            </a:extLst>
          </p:cNvPr>
          <p:cNvSpPr/>
          <p:nvPr/>
        </p:nvSpPr>
        <p:spPr>
          <a:xfrm>
            <a:off x="9270198" y="4737326"/>
            <a:ext cx="313686" cy="234651"/>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sz="1799"/>
          </a:p>
        </p:txBody>
      </p:sp>
      <p:sp>
        <p:nvSpPr>
          <p:cNvPr id="195" name="Rectangle 194">
            <a:extLst>
              <a:ext uri="{FF2B5EF4-FFF2-40B4-BE49-F238E27FC236}">
                <a16:creationId xmlns:a16="http://schemas.microsoft.com/office/drawing/2014/main" id="{ECC72FBA-C3A2-4AD7-B2C9-28F5132B04D8}"/>
              </a:ext>
            </a:extLst>
          </p:cNvPr>
          <p:cNvSpPr/>
          <p:nvPr/>
        </p:nvSpPr>
        <p:spPr>
          <a:xfrm>
            <a:off x="9355725" y="4887494"/>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96" name="Rectangle 195">
            <a:extLst>
              <a:ext uri="{FF2B5EF4-FFF2-40B4-BE49-F238E27FC236}">
                <a16:creationId xmlns:a16="http://schemas.microsoft.com/office/drawing/2014/main" id="{8B17D5CA-7488-4765-B1C1-977B9E8EBCBF}"/>
              </a:ext>
            </a:extLst>
          </p:cNvPr>
          <p:cNvSpPr/>
          <p:nvPr/>
        </p:nvSpPr>
        <p:spPr>
          <a:xfrm>
            <a:off x="9711743" y="4643654"/>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97" name="Rectangle 196">
            <a:extLst>
              <a:ext uri="{FF2B5EF4-FFF2-40B4-BE49-F238E27FC236}">
                <a16:creationId xmlns:a16="http://schemas.microsoft.com/office/drawing/2014/main" id="{FE4EEB87-0C21-4868-A89B-7E55934A26E4}"/>
              </a:ext>
            </a:extLst>
          </p:cNvPr>
          <p:cNvSpPr/>
          <p:nvPr/>
        </p:nvSpPr>
        <p:spPr>
          <a:xfrm>
            <a:off x="9133344" y="4967137"/>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98" name="Rectangle 197">
            <a:extLst>
              <a:ext uri="{FF2B5EF4-FFF2-40B4-BE49-F238E27FC236}">
                <a16:creationId xmlns:a16="http://schemas.microsoft.com/office/drawing/2014/main" id="{EB14A494-6ED8-4311-895C-EFA18DDC2A17}"/>
              </a:ext>
            </a:extLst>
          </p:cNvPr>
          <p:cNvSpPr/>
          <p:nvPr/>
        </p:nvSpPr>
        <p:spPr>
          <a:xfrm>
            <a:off x="9623729" y="4823795"/>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199" name="Rectangle 198">
            <a:extLst>
              <a:ext uri="{FF2B5EF4-FFF2-40B4-BE49-F238E27FC236}">
                <a16:creationId xmlns:a16="http://schemas.microsoft.com/office/drawing/2014/main" id="{BB85AAFE-A8CB-4689-8C92-4D551FB773B9}"/>
              </a:ext>
            </a:extLst>
          </p:cNvPr>
          <p:cNvSpPr/>
          <p:nvPr/>
        </p:nvSpPr>
        <p:spPr>
          <a:xfrm>
            <a:off x="9975007" y="4736648"/>
            <a:ext cx="45707" cy="842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200" name="Rectangle 199">
            <a:extLst>
              <a:ext uri="{FF2B5EF4-FFF2-40B4-BE49-F238E27FC236}">
                <a16:creationId xmlns:a16="http://schemas.microsoft.com/office/drawing/2014/main" id="{8DBF188F-B0EE-470E-9849-B36E68979D4F}"/>
              </a:ext>
            </a:extLst>
          </p:cNvPr>
          <p:cNvSpPr/>
          <p:nvPr/>
        </p:nvSpPr>
        <p:spPr>
          <a:xfrm>
            <a:off x="9454658" y="4889999"/>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201" name="Rectangle 200">
            <a:extLst>
              <a:ext uri="{FF2B5EF4-FFF2-40B4-BE49-F238E27FC236}">
                <a16:creationId xmlns:a16="http://schemas.microsoft.com/office/drawing/2014/main" id="{A2966BBD-DA83-4665-968D-8B6689C6E9D7}"/>
              </a:ext>
            </a:extLst>
          </p:cNvPr>
          <p:cNvSpPr/>
          <p:nvPr/>
        </p:nvSpPr>
        <p:spPr>
          <a:xfrm>
            <a:off x="9881849" y="4736650"/>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202" name="Rectangle 201">
            <a:extLst>
              <a:ext uri="{FF2B5EF4-FFF2-40B4-BE49-F238E27FC236}">
                <a16:creationId xmlns:a16="http://schemas.microsoft.com/office/drawing/2014/main" id="{A2127B26-1F7D-4B9B-8029-5EA0E241F71C}"/>
              </a:ext>
            </a:extLst>
          </p:cNvPr>
          <p:cNvSpPr/>
          <p:nvPr/>
        </p:nvSpPr>
        <p:spPr>
          <a:xfrm>
            <a:off x="9308908" y="4727580"/>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203" name="Rectangle 202">
            <a:extLst>
              <a:ext uri="{FF2B5EF4-FFF2-40B4-BE49-F238E27FC236}">
                <a16:creationId xmlns:a16="http://schemas.microsoft.com/office/drawing/2014/main" id="{18C566C4-27F9-4926-A9E4-64737A80351D}"/>
              </a:ext>
            </a:extLst>
          </p:cNvPr>
          <p:cNvSpPr/>
          <p:nvPr/>
        </p:nvSpPr>
        <p:spPr>
          <a:xfrm>
            <a:off x="9032296" y="4962656"/>
            <a:ext cx="45707" cy="457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sz="1799"/>
          </a:p>
        </p:txBody>
      </p:sp>
      <p:sp>
        <p:nvSpPr>
          <p:cNvPr id="204" name="Title 1">
            <a:extLst>
              <a:ext uri="{FF2B5EF4-FFF2-40B4-BE49-F238E27FC236}">
                <a16:creationId xmlns:a16="http://schemas.microsoft.com/office/drawing/2014/main" id="{3936DF94-ED55-468B-A270-1E095D07B9EF}"/>
              </a:ext>
            </a:extLst>
          </p:cNvPr>
          <p:cNvSpPr txBox="1">
            <a:spLocks/>
          </p:cNvSpPr>
          <p:nvPr/>
        </p:nvSpPr>
        <p:spPr>
          <a:xfrm>
            <a:off x="107760" y="113021"/>
            <a:ext cx="9438221" cy="508041"/>
          </a:xfrm>
          <a:prstGeom prst="rect">
            <a:avLst/>
          </a:prstGeom>
          <a:solidFill>
            <a:srgbClr val="BA122B"/>
          </a:solidFill>
        </p:spPr>
        <p:txBody>
          <a:bodyPr vert="horz" lIns="91416" tIns="45708" rIns="91416" bIns="45708" rtlCol="0" anchor="b">
            <a:normAutofit fontScale="92500"/>
          </a:bodyPr>
          <a:lst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a:lstStyle>
          <a:p>
            <a:r>
              <a:rPr lang="en-US" sz="2699" cap="none" dirty="0">
                <a:solidFill>
                  <a:prstClr val="white"/>
                </a:solidFill>
                <a:latin typeface="Lato" panose="020F0502020204030203"/>
              </a:rPr>
              <a:t>Schematic:  UNHCR  conceptualizing  </a:t>
            </a:r>
            <a:r>
              <a:rPr lang="en-US" sz="2699" cap="none">
                <a:solidFill>
                  <a:prstClr val="white"/>
                </a:solidFill>
                <a:latin typeface="Lato" panose="020F0502020204030203"/>
              </a:rPr>
              <a:t>the  area  </a:t>
            </a:r>
            <a:r>
              <a:rPr lang="en-US" sz="2699" cap="none" dirty="0">
                <a:solidFill>
                  <a:prstClr val="white"/>
                </a:solidFill>
                <a:latin typeface="Lato" panose="020F0502020204030203"/>
              </a:rPr>
              <a:t>of  operations</a:t>
            </a:r>
            <a:endParaRPr lang="en-GB" sz="2699" cap="none" dirty="0">
              <a:solidFill>
                <a:prstClr val="white"/>
              </a:solidFill>
              <a:latin typeface="Lato" panose="020F0502020204030203"/>
            </a:endParaRPr>
          </a:p>
        </p:txBody>
      </p:sp>
      <p:sp>
        <p:nvSpPr>
          <p:cNvPr id="205" name="TextBox 204">
            <a:extLst>
              <a:ext uri="{FF2B5EF4-FFF2-40B4-BE49-F238E27FC236}">
                <a16:creationId xmlns:a16="http://schemas.microsoft.com/office/drawing/2014/main" id="{F57D0299-D0D9-451E-91A0-F58A36654E31}"/>
              </a:ext>
            </a:extLst>
          </p:cNvPr>
          <p:cNvSpPr txBox="1"/>
          <p:nvPr/>
        </p:nvSpPr>
        <p:spPr>
          <a:xfrm>
            <a:off x="27154" y="6439455"/>
            <a:ext cx="958726" cy="369236"/>
          </a:xfrm>
          <a:prstGeom prst="rect">
            <a:avLst/>
          </a:prstGeom>
          <a:noFill/>
        </p:spPr>
        <p:txBody>
          <a:bodyPr wrap="square" rtlCol="0">
            <a:spAutoFit/>
          </a:bodyPr>
          <a:lstStyle/>
          <a:p>
            <a:r>
              <a:rPr lang="en-US" sz="1799" dirty="0"/>
              <a:t>Fig. 1</a:t>
            </a:r>
            <a:endParaRPr lang="en-KE" sz="1799" dirty="0"/>
          </a:p>
        </p:txBody>
      </p:sp>
      <p:sp>
        <p:nvSpPr>
          <p:cNvPr id="2" name="TextBox 1">
            <a:extLst>
              <a:ext uri="{FF2B5EF4-FFF2-40B4-BE49-F238E27FC236}">
                <a16:creationId xmlns:a16="http://schemas.microsoft.com/office/drawing/2014/main" id="{AA639657-E613-4AAE-A405-EC1303A9C15D}"/>
              </a:ext>
            </a:extLst>
          </p:cNvPr>
          <p:cNvSpPr txBox="1"/>
          <p:nvPr/>
        </p:nvSpPr>
        <p:spPr>
          <a:xfrm>
            <a:off x="9450480" y="5781478"/>
            <a:ext cx="1294167" cy="523220"/>
          </a:xfrm>
          <a:prstGeom prst="rect">
            <a:avLst/>
          </a:prstGeom>
          <a:noFill/>
        </p:spPr>
        <p:txBody>
          <a:bodyPr wrap="square" rtlCol="0">
            <a:spAutoFit/>
          </a:bodyPr>
          <a:lstStyle/>
          <a:p>
            <a:r>
              <a:rPr lang="en-US" sz="2800" dirty="0">
                <a:solidFill>
                  <a:srgbClr val="FF0000"/>
                </a:solidFill>
              </a:rPr>
              <a:t>SDGs</a:t>
            </a:r>
            <a:endParaRPr lang="en-KE" sz="2800" dirty="0">
              <a:solidFill>
                <a:srgbClr val="FF0000"/>
              </a:solidFill>
            </a:endParaRPr>
          </a:p>
        </p:txBody>
      </p:sp>
    </p:spTree>
    <p:extLst>
      <p:ext uri="{BB962C8B-B14F-4D97-AF65-F5344CB8AC3E}">
        <p14:creationId xmlns:p14="http://schemas.microsoft.com/office/powerpoint/2010/main" val="2638461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72E03D5-B837-4686-A352-BAF0986AA4E3}"/>
              </a:ext>
            </a:extLst>
          </p:cNvPr>
          <p:cNvSpPr txBox="1">
            <a:spLocks/>
          </p:cNvSpPr>
          <p:nvPr/>
        </p:nvSpPr>
        <p:spPr>
          <a:xfrm>
            <a:off x="9522" y="225468"/>
            <a:ext cx="6038632" cy="569899"/>
          </a:xfrm>
          <a:prstGeom prst="rect">
            <a:avLst/>
          </a:prstGeom>
          <a:solidFill>
            <a:srgbClr val="BA122B"/>
          </a:solidFill>
          <a:ln>
            <a:noFill/>
          </a:ln>
        </p:spPr>
        <p:txBody>
          <a:bodyPr vert="horz" lIns="91392" tIns="45696" rIns="91392" bIns="45696" rtlCol="0" anchor="b">
            <a:normAutofit fontScale="97500"/>
          </a:bodyPr>
          <a:lst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a:lstStyle>
          <a:p>
            <a:r>
              <a:rPr lang="en-US" sz="3200" b="1" cap="none" dirty="0">
                <a:solidFill>
                  <a:prstClr val="white"/>
                </a:solidFill>
                <a:latin typeface="Calibri Light" panose="020F0302020204030204"/>
              </a:rPr>
              <a:t>'Four system’ CHALLENGES</a:t>
            </a:r>
            <a:endParaRPr lang="en-US" sz="3200" cap="none" dirty="0">
              <a:solidFill>
                <a:prstClr val="white"/>
              </a:solidFill>
              <a:latin typeface="Lato" panose="020F0502020204030203" pitchFamily="34" charset="0"/>
              <a:ea typeface="Lato" panose="020F0502020204030203" pitchFamily="34" charset="0"/>
              <a:cs typeface="Lato" panose="020F0502020204030203" pitchFamily="34" charset="0"/>
            </a:endParaRPr>
          </a:p>
        </p:txBody>
      </p:sp>
      <p:sp>
        <p:nvSpPr>
          <p:cNvPr id="7" name="Rectangle 6">
            <a:extLst>
              <a:ext uri="{FF2B5EF4-FFF2-40B4-BE49-F238E27FC236}">
                <a16:creationId xmlns:a16="http://schemas.microsoft.com/office/drawing/2014/main" id="{E8938DB5-C192-40FB-B685-1E0D52F407E5}"/>
              </a:ext>
            </a:extLst>
          </p:cNvPr>
          <p:cNvSpPr/>
          <p:nvPr/>
        </p:nvSpPr>
        <p:spPr>
          <a:xfrm>
            <a:off x="1860698" y="3968018"/>
            <a:ext cx="4187456" cy="2457591"/>
          </a:xfrm>
          <a:prstGeom prst="rect">
            <a:avLst/>
          </a:prstGeom>
          <a:solidFill>
            <a:srgbClr val="A6A6A6">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dirty="0"/>
          </a:p>
        </p:txBody>
      </p:sp>
      <p:sp>
        <p:nvSpPr>
          <p:cNvPr id="8" name="Rectangle 7">
            <a:extLst>
              <a:ext uri="{FF2B5EF4-FFF2-40B4-BE49-F238E27FC236}">
                <a16:creationId xmlns:a16="http://schemas.microsoft.com/office/drawing/2014/main" id="{01249C06-752A-4C11-83F4-0D979F5481FF}"/>
              </a:ext>
            </a:extLst>
          </p:cNvPr>
          <p:cNvSpPr/>
          <p:nvPr/>
        </p:nvSpPr>
        <p:spPr>
          <a:xfrm>
            <a:off x="1855018" y="1237958"/>
            <a:ext cx="4187456" cy="2559260"/>
          </a:xfrm>
          <a:prstGeom prst="rect">
            <a:avLst/>
          </a:prstGeom>
          <a:solidFill>
            <a:srgbClr val="BA122B">
              <a:alpha val="6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dirty="0"/>
          </a:p>
        </p:txBody>
      </p:sp>
      <p:sp>
        <p:nvSpPr>
          <p:cNvPr id="9" name="Rectangle 8">
            <a:extLst>
              <a:ext uri="{FF2B5EF4-FFF2-40B4-BE49-F238E27FC236}">
                <a16:creationId xmlns:a16="http://schemas.microsoft.com/office/drawing/2014/main" id="{BAD4D07F-E98F-4E7A-B968-0933D280F7C7}"/>
              </a:ext>
            </a:extLst>
          </p:cNvPr>
          <p:cNvSpPr/>
          <p:nvPr/>
        </p:nvSpPr>
        <p:spPr>
          <a:xfrm>
            <a:off x="6485504" y="1263398"/>
            <a:ext cx="4023361" cy="2508379"/>
          </a:xfrm>
          <a:prstGeom prst="rect">
            <a:avLst/>
          </a:prstGeom>
          <a:solidFill>
            <a:srgbClr val="A6A6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dirty="0"/>
          </a:p>
        </p:txBody>
      </p:sp>
      <p:sp>
        <p:nvSpPr>
          <p:cNvPr id="10" name="Rectangle 9">
            <a:extLst>
              <a:ext uri="{FF2B5EF4-FFF2-40B4-BE49-F238E27FC236}">
                <a16:creationId xmlns:a16="http://schemas.microsoft.com/office/drawing/2014/main" id="{2FA42D5B-F5D4-4540-8511-0B6323290B60}"/>
              </a:ext>
            </a:extLst>
          </p:cNvPr>
          <p:cNvSpPr/>
          <p:nvPr/>
        </p:nvSpPr>
        <p:spPr>
          <a:xfrm>
            <a:off x="6485504" y="3968018"/>
            <a:ext cx="4034207" cy="2457591"/>
          </a:xfrm>
          <a:prstGeom prst="rect">
            <a:avLst/>
          </a:prstGeom>
          <a:solidFill>
            <a:srgbClr val="E7E6E6">
              <a:alpha val="2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dirty="0"/>
          </a:p>
        </p:txBody>
      </p:sp>
      <p:sp>
        <p:nvSpPr>
          <p:cNvPr id="11" name="TextBox 10">
            <a:extLst>
              <a:ext uri="{FF2B5EF4-FFF2-40B4-BE49-F238E27FC236}">
                <a16:creationId xmlns:a16="http://schemas.microsoft.com/office/drawing/2014/main" id="{0D6E57AD-FFA6-44C9-B4DD-8D5870B693B7}"/>
              </a:ext>
            </a:extLst>
          </p:cNvPr>
          <p:cNvSpPr txBox="1"/>
          <p:nvPr/>
        </p:nvSpPr>
        <p:spPr>
          <a:xfrm>
            <a:off x="1952882" y="1263398"/>
            <a:ext cx="4187456" cy="2308324"/>
          </a:xfrm>
          <a:prstGeom prst="rect">
            <a:avLst/>
          </a:prstGeom>
          <a:noFill/>
        </p:spPr>
        <p:txBody>
          <a:bodyPr wrap="square" rtlCol="0">
            <a:spAutoFit/>
          </a:bodyPr>
          <a:lstStyle/>
          <a:p>
            <a:r>
              <a:rPr lang="en-US" sz="2400" u="sng" dirty="0"/>
              <a:t>UN</a:t>
            </a:r>
          </a:p>
          <a:p>
            <a:pPr marL="342900" indent="-342900">
              <a:buFont typeface="Calibri" panose="020F0502020204030204" pitchFamily="34" charset="0"/>
              <a:buChar char="⁻"/>
            </a:pPr>
            <a:r>
              <a:rPr lang="en-US" sz="2000" dirty="0"/>
              <a:t>UNHCR internal (HR, prog. cycle / financial, priorities)</a:t>
            </a:r>
          </a:p>
          <a:p>
            <a:pPr marL="342900" indent="-342900">
              <a:buFont typeface="Calibri" panose="020F0502020204030204" pitchFamily="34" charset="0"/>
              <a:buChar char="⁻"/>
            </a:pPr>
            <a:r>
              <a:rPr lang="en-US" sz="2000" dirty="0"/>
              <a:t>UN agencies – capacities / ways of working</a:t>
            </a:r>
          </a:p>
          <a:p>
            <a:pPr marL="342900" indent="-342900">
              <a:buFont typeface="Calibri" panose="020F0502020204030204" pitchFamily="34" charset="0"/>
              <a:buChar char="⁻"/>
            </a:pPr>
            <a:r>
              <a:rPr lang="en-US" sz="2000" dirty="0"/>
              <a:t>UNHCR / RCO (unexplored opportunities)</a:t>
            </a:r>
            <a:endParaRPr lang="en-KE" sz="2000" dirty="0"/>
          </a:p>
        </p:txBody>
      </p:sp>
      <p:sp>
        <p:nvSpPr>
          <p:cNvPr id="12" name="TextBox 11">
            <a:extLst>
              <a:ext uri="{FF2B5EF4-FFF2-40B4-BE49-F238E27FC236}">
                <a16:creationId xmlns:a16="http://schemas.microsoft.com/office/drawing/2014/main" id="{C387703B-ED5A-4221-8E75-050E865DD212}"/>
              </a:ext>
            </a:extLst>
          </p:cNvPr>
          <p:cNvSpPr txBox="1"/>
          <p:nvPr/>
        </p:nvSpPr>
        <p:spPr>
          <a:xfrm>
            <a:off x="6663069" y="1292626"/>
            <a:ext cx="3668233" cy="1692771"/>
          </a:xfrm>
          <a:prstGeom prst="rect">
            <a:avLst/>
          </a:prstGeom>
          <a:noFill/>
        </p:spPr>
        <p:txBody>
          <a:bodyPr wrap="square" rtlCol="0">
            <a:spAutoFit/>
          </a:bodyPr>
          <a:lstStyle/>
          <a:p>
            <a:r>
              <a:rPr lang="en-US" sz="2400" u="sng" dirty="0"/>
              <a:t>Government</a:t>
            </a:r>
          </a:p>
          <a:p>
            <a:pPr marL="342900" indent="-342900">
              <a:buFontTx/>
              <a:buChar char="-"/>
            </a:pPr>
            <a:r>
              <a:rPr lang="en-US" sz="2000" dirty="0"/>
              <a:t>Ongoing public sector reform</a:t>
            </a:r>
          </a:p>
          <a:p>
            <a:pPr marL="342900" indent="-342900">
              <a:buFontTx/>
              <a:buChar char="-"/>
            </a:pPr>
            <a:r>
              <a:rPr lang="en-US" sz="2000" dirty="0"/>
              <a:t>Change in actors</a:t>
            </a:r>
          </a:p>
          <a:p>
            <a:pPr marL="342900" indent="-342900">
              <a:buFontTx/>
              <a:buChar char="-"/>
            </a:pPr>
            <a:r>
              <a:rPr lang="en-US" sz="2000" dirty="0"/>
              <a:t>Capacities and roles</a:t>
            </a:r>
          </a:p>
          <a:p>
            <a:pPr marL="342900" indent="-342900">
              <a:buFontTx/>
              <a:buChar char="-"/>
            </a:pPr>
            <a:r>
              <a:rPr lang="en-US" sz="2000" dirty="0"/>
              <a:t>Plans and strategies</a:t>
            </a:r>
            <a:endParaRPr lang="en-KE" dirty="0"/>
          </a:p>
        </p:txBody>
      </p:sp>
      <p:sp>
        <p:nvSpPr>
          <p:cNvPr id="14" name="TextBox 13">
            <a:extLst>
              <a:ext uri="{FF2B5EF4-FFF2-40B4-BE49-F238E27FC236}">
                <a16:creationId xmlns:a16="http://schemas.microsoft.com/office/drawing/2014/main" id="{DE2EB0E5-8520-4D82-980E-BDBDEF005928}"/>
              </a:ext>
            </a:extLst>
          </p:cNvPr>
          <p:cNvSpPr txBox="1"/>
          <p:nvPr/>
        </p:nvSpPr>
        <p:spPr>
          <a:xfrm>
            <a:off x="1956392" y="3957251"/>
            <a:ext cx="4187456" cy="2000548"/>
          </a:xfrm>
          <a:prstGeom prst="rect">
            <a:avLst/>
          </a:prstGeom>
          <a:noFill/>
        </p:spPr>
        <p:txBody>
          <a:bodyPr wrap="square" rtlCol="0">
            <a:spAutoFit/>
          </a:bodyPr>
          <a:lstStyle/>
          <a:p>
            <a:r>
              <a:rPr lang="en-US" sz="2400" u="sng" dirty="0"/>
              <a:t>Funding:  Donors / partners</a:t>
            </a:r>
          </a:p>
          <a:p>
            <a:pPr marL="342900" indent="-342900">
              <a:buFontTx/>
              <a:buChar char="-"/>
            </a:pPr>
            <a:r>
              <a:rPr lang="en-US" sz="2000" dirty="0"/>
              <a:t>Traditionally-driven agenda (project-style)</a:t>
            </a:r>
          </a:p>
          <a:p>
            <a:pPr marL="342900" indent="-342900">
              <a:buFontTx/>
              <a:buChar char="-"/>
            </a:pPr>
            <a:r>
              <a:rPr lang="en-US" sz="2000" dirty="0"/>
              <a:t>No ‘nexus’ funding platform</a:t>
            </a:r>
          </a:p>
          <a:p>
            <a:pPr marL="342900" indent="-342900">
              <a:buFontTx/>
              <a:buChar char="-"/>
            </a:pPr>
            <a:r>
              <a:rPr lang="en-US" sz="2000" dirty="0"/>
              <a:t>Development funds – subtracted from humanitarian resources</a:t>
            </a:r>
            <a:endParaRPr lang="en-KE" dirty="0"/>
          </a:p>
        </p:txBody>
      </p:sp>
      <p:sp>
        <p:nvSpPr>
          <p:cNvPr id="15" name="TextBox 14">
            <a:extLst>
              <a:ext uri="{FF2B5EF4-FFF2-40B4-BE49-F238E27FC236}">
                <a16:creationId xmlns:a16="http://schemas.microsoft.com/office/drawing/2014/main" id="{99A8FADD-264C-4135-8A6D-899E901CF96E}"/>
              </a:ext>
            </a:extLst>
          </p:cNvPr>
          <p:cNvSpPr txBox="1"/>
          <p:nvPr/>
        </p:nvSpPr>
        <p:spPr>
          <a:xfrm>
            <a:off x="6669147" y="4042651"/>
            <a:ext cx="3763926" cy="1692771"/>
          </a:xfrm>
          <a:prstGeom prst="rect">
            <a:avLst/>
          </a:prstGeom>
          <a:noFill/>
        </p:spPr>
        <p:txBody>
          <a:bodyPr wrap="square" rtlCol="0">
            <a:spAutoFit/>
          </a:bodyPr>
          <a:lstStyle/>
          <a:p>
            <a:r>
              <a:rPr lang="en-US" sz="2400" u="sng" dirty="0"/>
              <a:t>Society</a:t>
            </a:r>
          </a:p>
          <a:p>
            <a:pPr marL="342900" indent="-342900">
              <a:buFontTx/>
              <a:buChar char="-"/>
            </a:pPr>
            <a:r>
              <a:rPr lang="en-US" sz="2000" dirty="0"/>
              <a:t>Some efforts – </a:t>
            </a:r>
            <a:r>
              <a:rPr lang="en-US" sz="2000" dirty="0" err="1"/>
              <a:t>eg.</a:t>
            </a:r>
            <a:r>
              <a:rPr lang="en-US" sz="2000" dirty="0"/>
              <a:t> WB CDD</a:t>
            </a:r>
          </a:p>
          <a:p>
            <a:pPr marL="342900" indent="-342900">
              <a:buFontTx/>
              <a:buChar char="-"/>
            </a:pPr>
            <a:r>
              <a:rPr lang="en-US" sz="2000" dirty="0"/>
              <a:t>No formalized engagement</a:t>
            </a:r>
          </a:p>
          <a:p>
            <a:pPr marL="342900" indent="-342900">
              <a:buFontTx/>
              <a:buChar char="-"/>
            </a:pPr>
            <a:r>
              <a:rPr lang="en-US" sz="2000" dirty="0"/>
              <a:t>Community / refugee dialogue separate and minimal</a:t>
            </a:r>
            <a:endParaRPr lang="en-KE" dirty="0"/>
          </a:p>
        </p:txBody>
      </p:sp>
    </p:spTree>
    <p:extLst>
      <p:ext uri="{BB962C8B-B14F-4D97-AF65-F5344CB8AC3E}">
        <p14:creationId xmlns:p14="http://schemas.microsoft.com/office/powerpoint/2010/main" val="2641172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8568C4-1B90-4210-AC7E-4949A36AFC1E}"/>
              </a:ext>
            </a:extLst>
          </p:cNvPr>
          <p:cNvSpPr/>
          <p:nvPr/>
        </p:nvSpPr>
        <p:spPr>
          <a:xfrm>
            <a:off x="6746628" y="1783959"/>
            <a:ext cx="4645250" cy="2889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a:bodyPr>
          <a:lstStyle/>
          <a:p>
            <a:pPr defTabSz="914400" fontAlgn="auto">
              <a:lnSpc>
                <a:spcPct val="90000"/>
              </a:lnSpc>
              <a:spcBef>
                <a:spcPct val="0"/>
              </a:spcBef>
              <a:spcAft>
                <a:spcPts val="600"/>
              </a:spcAft>
              <a:defRPr/>
            </a:pPr>
            <a:r>
              <a:rPr lang="en-US" sz="6000" b="1">
                <a:solidFill>
                  <a:schemeClr val="tx1"/>
                </a:solidFill>
                <a:latin typeface="+mj-lt"/>
                <a:ea typeface="+mj-ea"/>
                <a:cs typeface="+mj-cs"/>
              </a:rPr>
              <a:t>Focus on social cohesion </a:t>
            </a:r>
          </a:p>
        </p:txBody>
      </p:sp>
      <p:sp>
        <p:nvSpPr>
          <p:cNvPr id="9" name="Freeform: Shape 8">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group of people around each other&#10;&#10;Description automatically generated">
            <a:extLst>
              <a:ext uri="{FF2B5EF4-FFF2-40B4-BE49-F238E27FC236}">
                <a16:creationId xmlns:a16="http://schemas.microsoft.com/office/drawing/2014/main" id="{4096D9DB-1026-46BB-A96F-58F6DDB6CFAA}"/>
              </a:ext>
            </a:extLst>
          </p:cNvPr>
          <p:cNvPicPr>
            <a:picLocks noChangeAspect="1"/>
          </p:cNvPicPr>
          <p:nvPr/>
        </p:nvPicPr>
        <p:blipFill rotWithShape="1">
          <a:blip r:embed="rId3">
            <a:extLst>
              <a:ext uri="{28A0092B-C50C-407E-A947-70E740481C1C}">
                <a14:useLocalDpi xmlns:a14="http://schemas.microsoft.com/office/drawing/2010/main" val="0"/>
              </a:ext>
            </a:extLst>
          </a:blip>
          <a:srcRect l="41263" r="323"/>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290376237"/>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15A180-F5E5-4BE9-9630-8EAADEBD5E34}"/>
              </a:ext>
            </a:extLst>
          </p:cNvPr>
          <p:cNvSpPr/>
          <p:nvPr/>
        </p:nvSpPr>
        <p:spPr>
          <a:xfrm>
            <a:off x="410308" y="1764495"/>
            <a:ext cx="6096000" cy="3785652"/>
          </a:xfrm>
          <a:prstGeom prst="rect">
            <a:avLst/>
          </a:prstGeom>
        </p:spPr>
        <p:txBody>
          <a:bodyPr>
            <a:spAutoFit/>
          </a:bodyPr>
          <a:lstStyle/>
          <a:p>
            <a:pPr marL="613410" indent="-342900">
              <a:spcAft>
                <a:spcPts val="0"/>
              </a:spcAft>
              <a:buClr>
                <a:srgbClr val="C00000"/>
              </a:buClr>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Strong, positive, integrated relationships and inclusive identities are perceived as indicative of high social cohesion</a:t>
            </a:r>
          </a:p>
          <a:p>
            <a:pPr marL="613410" indent="-342900">
              <a:spcAft>
                <a:spcPts val="0"/>
              </a:spcAft>
              <a:buClr>
                <a:srgbClr val="C00000"/>
              </a:buClr>
              <a:buFont typeface="Arial" panose="020B0604020202020204" pitchFamily="34" charset="0"/>
              <a:buChar char="•"/>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613410" indent="-342900">
              <a:spcAft>
                <a:spcPts val="0"/>
              </a:spcAft>
              <a:buClr>
                <a:srgbClr val="C00000"/>
              </a:buClr>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Weak, negative or fragmented relationships and exclusive identities are taken to mean low social cohesion. </a:t>
            </a:r>
          </a:p>
          <a:p>
            <a:pPr marL="613410" indent="-342900">
              <a:spcAft>
                <a:spcPts val="0"/>
              </a:spcAft>
              <a:buClr>
                <a:srgbClr val="C00000"/>
              </a:buClr>
              <a:buFont typeface="Arial" panose="020B0604020202020204" pitchFamily="34" charset="0"/>
              <a:buChar char="•"/>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613410" indent="-342900">
              <a:spcAft>
                <a:spcPts val="0"/>
              </a:spcAft>
              <a:buClr>
                <a:srgbClr val="C00000"/>
              </a:buClr>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Social cohesion is therefore a multi-faceted, scalar concept. </a:t>
            </a:r>
            <a:endParaRPr lang="fr-FR"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F855C875-D728-432E-BD5C-58333244A9B4}"/>
              </a:ext>
            </a:extLst>
          </p:cNvPr>
          <p:cNvSpPr/>
          <p:nvPr/>
        </p:nvSpPr>
        <p:spPr>
          <a:xfrm>
            <a:off x="0" y="122830"/>
            <a:ext cx="6506308" cy="954408"/>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sz="2400" b="1">
                <a:solidFill>
                  <a:schemeClr val="bg1"/>
                </a:solidFill>
                <a:latin typeface="Arial Black" panose="020B0A04020102020204" pitchFamily="34" charset="0"/>
              </a:rPr>
              <a:t>Social cohesion: what is it? </a:t>
            </a:r>
            <a:endParaRPr lang="en-GB" sz="2400" b="1" dirty="0">
              <a:solidFill>
                <a:schemeClr val="bg1"/>
              </a:solidFill>
              <a:latin typeface="Arial Black" panose="020B0A04020102020204" pitchFamily="34" charset="0"/>
            </a:endParaRPr>
          </a:p>
        </p:txBody>
      </p:sp>
      <p:pic>
        <p:nvPicPr>
          <p:cNvPr id="17" name="Picture 16">
            <a:extLst>
              <a:ext uri="{FF2B5EF4-FFF2-40B4-BE49-F238E27FC236}">
                <a16:creationId xmlns:a16="http://schemas.microsoft.com/office/drawing/2014/main" id="{730243F5-89AD-4C11-B561-4AA4D97B9E52}"/>
              </a:ext>
            </a:extLst>
          </p:cNvPr>
          <p:cNvPicPr>
            <a:picLocks noChangeAspect="1"/>
          </p:cNvPicPr>
          <p:nvPr/>
        </p:nvPicPr>
        <p:blipFill>
          <a:blip r:embed="rId3"/>
          <a:stretch>
            <a:fillRect/>
          </a:stretch>
        </p:blipFill>
        <p:spPr>
          <a:xfrm>
            <a:off x="8012658" y="2529223"/>
            <a:ext cx="2678883" cy="1799554"/>
          </a:xfrm>
          <a:prstGeom prst="rect">
            <a:avLst/>
          </a:prstGeom>
        </p:spPr>
      </p:pic>
    </p:spTree>
    <p:extLst>
      <p:ext uri="{BB962C8B-B14F-4D97-AF65-F5344CB8AC3E}">
        <p14:creationId xmlns:p14="http://schemas.microsoft.com/office/powerpoint/2010/main" val="2261819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8">
            <a:extLst>
              <a:ext uri="{FF2B5EF4-FFF2-40B4-BE49-F238E27FC236}">
                <a16:creationId xmlns:a16="http://schemas.microsoft.com/office/drawing/2014/main" id="{4AEBAE4F-52FB-4E06-AC83-78F626590B1D}"/>
              </a:ext>
            </a:extLst>
          </p:cNvPr>
          <p:cNvGraphicFramePr>
            <a:graphicFrameLocks/>
          </p:cNvGraphicFramePr>
          <p:nvPr>
            <p:extLst>
              <p:ext uri="{D42A27DB-BD31-4B8C-83A1-F6EECF244321}">
                <p14:modId xmlns:p14="http://schemas.microsoft.com/office/powerpoint/2010/main" val="825483245"/>
              </p:ext>
            </p:extLst>
          </p:nvPr>
        </p:nvGraphicFramePr>
        <p:xfrm>
          <a:off x="6230446" y="2342371"/>
          <a:ext cx="5429583" cy="2646876"/>
        </p:xfrm>
        <a:graphic>
          <a:graphicData uri="http://schemas.openxmlformats.org/drawingml/2006/table">
            <a:tbl>
              <a:tblPr bandRow="1">
                <a:tableStyleId>{073A0DAA-6AF3-43AB-8588-CEC1D06C72B9}</a:tableStyleId>
              </a:tblPr>
              <a:tblGrid>
                <a:gridCol w="2653831">
                  <a:extLst>
                    <a:ext uri="{9D8B030D-6E8A-4147-A177-3AD203B41FA5}">
                      <a16:colId xmlns:a16="http://schemas.microsoft.com/office/drawing/2014/main" val="3733041758"/>
                    </a:ext>
                  </a:extLst>
                </a:gridCol>
                <a:gridCol w="2775752">
                  <a:extLst>
                    <a:ext uri="{9D8B030D-6E8A-4147-A177-3AD203B41FA5}">
                      <a16:colId xmlns:a16="http://schemas.microsoft.com/office/drawing/2014/main" val="1390221510"/>
                    </a:ext>
                  </a:extLst>
                </a:gridCol>
              </a:tblGrid>
              <a:tr h="441146">
                <a:tc>
                  <a:txBody>
                    <a:bodyPr/>
                    <a:lstStyle/>
                    <a:p>
                      <a:r>
                        <a:rPr lang="en-US" dirty="0"/>
                        <a:t>Belonging</a:t>
                      </a:r>
                    </a:p>
                  </a:txBody>
                  <a:tcPr/>
                </a:tc>
                <a:tc>
                  <a:txBody>
                    <a:bodyPr/>
                    <a:lstStyle/>
                    <a:p>
                      <a:pPr algn="r"/>
                      <a:r>
                        <a:rPr lang="en-US" dirty="0"/>
                        <a:t>Isolation</a:t>
                      </a:r>
                    </a:p>
                  </a:txBody>
                  <a:tcPr/>
                </a:tc>
                <a:extLst>
                  <a:ext uri="{0D108BD9-81ED-4DB2-BD59-A6C34878D82A}">
                    <a16:rowId xmlns:a16="http://schemas.microsoft.com/office/drawing/2014/main" val="51112981"/>
                  </a:ext>
                </a:extLst>
              </a:tr>
              <a:tr h="441146">
                <a:tc>
                  <a:txBody>
                    <a:bodyPr/>
                    <a:lstStyle/>
                    <a:p>
                      <a:r>
                        <a:rPr lang="en-US" dirty="0"/>
                        <a:t>Inclusion</a:t>
                      </a:r>
                    </a:p>
                  </a:txBody>
                  <a:tcPr/>
                </a:tc>
                <a:tc>
                  <a:txBody>
                    <a:bodyPr/>
                    <a:lstStyle/>
                    <a:p>
                      <a:pPr algn="r"/>
                      <a:r>
                        <a:rPr lang="en-US" dirty="0"/>
                        <a:t>Exclusion</a:t>
                      </a:r>
                    </a:p>
                  </a:txBody>
                  <a:tcPr/>
                </a:tc>
                <a:extLst>
                  <a:ext uri="{0D108BD9-81ED-4DB2-BD59-A6C34878D82A}">
                    <a16:rowId xmlns:a16="http://schemas.microsoft.com/office/drawing/2014/main" val="2086452032"/>
                  </a:ext>
                </a:extLst>
              </a:tr>
              <a:tr h="441146">
                <a:tc>
                  <a:txBody>
                    <a:bodyPr/>
                    <a:lstStyle/>
                    <a:p>
                      <a:r>
                        <a:rPr lang="en-US" dirty="0"/>
                        <a:t>Participation</a:t>
                      </a:r>
                    </a:p>
                  </a:txBody>
                  <a:tcPr/>
                </a:tc>
                <a:tc>
                  <a:txBody>
                    <a:bodyPr/>
                    <a:lstStyle/>
                    <a:p>
                      <a:pPr algn="r"/>
                      <a:r>
                        <a:rPr lang="en-US" dirty="0"/>
                        <a:t>Non-involvement</a:t>
                      </a:r>
                    </a:p>
                  </a:txBody>
                  <a:tcPr/>
                </a:tc>
                <a:extLst>
                  <a:ext uri="{0D108BD9-81ED-4DB2-BD59-A6C34878D82A}">
                    <a16:rowId xmlns:a16="http://schemas.microsoft.com/office/drawing/2014/main" val="1701402576"/>
                  </a:ext>
                </a:extLst>
              </a:tr>
              <a:tr h="441146">
                <a:tc>
                  <a:txBody>
                    <a:bodyPr/>
                    <a:lstStyle/>
                    <a:p>
                      <a:r>
                        <a:rPr lang="en-US" dirty="0"/>
                        <a:t>Recognition</a:t>
                      </a:r>
                    </a:p>
                  </a:txBody>
                  <a:tcPr/>
                </a:tc>
                <a:tc>
                  <a:txBody>
                    <a:bodyPr/>
                    <a:lstStyle/>
                    <a:p>
                      <a:pPr algn="r"/>
                      <a:r>
                        <a:rPr lang="en-US" dirty="0"/>
                        <a:t>Rejection</a:t>
                      </a:r>
                    </a:p>
                  </a:txBody>
                  <a:tcPr/>
                </a:tc>
                <a:extLst>
                  <a:ext uri="{0D108BD9-81ED-4DB2-BD59-A6C34878D82A}">
                    <a16:rowId xmlns:a16="http://schemas.microsoft.com/office/drawing/2014/main" val="1425973223"/>
                  </a:ext>
                </a:extLst>
              </a:tr>
              <a:tr h="441146">
                <a:tc>
                  <a:txBody>
                    <a:bodyPr/>
                    <a:lstStyle/>
                    <a:p>
                      <a:r>
                        <a:rPr lang="en-US" dirty="0"/>
                        <a:t>Legitimacy</a:t>
                      </a:r>
                    </a:p>
                  </a:txBody>
                  <a:tcPr/>
                </a:tc>
                <a:tc>
                  <a:txBody>
                    <a:bodyPr/>
                    <a:lstStyle/>
                    <a:p>
                      <a:pPr algn="r"/>
                      <a:r>
                        <a:rPr lang="en-US" dirty="0"/>
                        <a:t>Illegitimacy</a:t>
                      </a:r>
                    </a:p>
                  </a:txBody>
                  <a:tcPr/>
                </a:tc>
                <a:extLst>
                  <a:ext uri="{0D108BD9-81ED-4DB2-BD59-A6C34878D82A}">
                    <a16:rowId xmlns:a16="http://schemas.microsoft.com/office/drawing/2014/main" val="2454298170"/>
                  </a:ext>
                </a:extLst>
              </a:tr>
              <a:tr h="441146">
                <a:tc>
                  <a:txBody>
                    <a:bodyPr/>
                    <a:lstStyle/>
                    <a:p>
                      <a:r>
                        <a:rPr lang="en-US" dirty="0"/>
                        <a:t>Trust</a:t>
                      </a:r>
                    </a:p>
                  </a:txBody>
                  <a:tcPr/>
                </a:tc>
                <a:tc>
                  <a:txBody>
                    <a:bodyPr/>
                    <a:lstStyle/>
                    <a:p>
                      <a:pPr algn="r"/>
                      <a:r>
                        <a:rPr lang="en-US" dirty="0"/>
                        <a:t>Mistrust</a:t>
                      </a:r>
                    </a:p>
                  </a:txBody>
                  <a:tcPr/>
                </a:tc>
                <a:extLst>
                  <a:ext uri="{0D108BD9-81ED-4DB2-BD59-A6C34878D82A}">
                    <a16:rowId xmlns:a16="http://schemas.microsoft.com/office/drawing/2014/main" val="3560941926"/>
                  </a:ext>
                </a:extLst>
              </a:tr>
            </a:tbl>
          </a:graphicData>
        </a:graphic>
      </p:graphicFrame>
      <p:sp>
        <p:nvSpPr>
          <p:cNvPr id="3" name="Rectangle 2">
            <a:extLst>
              <a:ext uri="{FF2B5EF4-FFF2-40B4-BE49-F238E27FC236}">
                <a16:creationId xmlns:a16="http://schemas.microsoft.com/office/drawing/2014/main" id="{519BAAA2-55C5-4C08-BEFE-260C56AAD12B}"/>
              </a:ext>
            </a:extLst>
          </p:cNvPr>
          <p:cNvSpPr/>
          <p:nvPr/>
        </p:nvSpPr>
        <p:spPr>
          <a:xfrm>
            <a:off x="0" y="122830"/>
            <a:ext cx="6506308" cy="954408"/>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sz="2400" b="1" dirty="0">
                <a:solidFill>
                  <a:schemeClr val="bg1"/>
                </a:solidFill>
                <a:latin typeface="Arial Black" panose="020B0A04020102020204" pitchFamily="34" charset="0"/>
              </a:rPr>
              <a:t>Dimensions and dynamics </a:t>
            </a:r>
          </a:p>
        </p:txBody>
      </p:sp>
      <p:cxnSp>
        <p:nvCxnSpPr>
          <p:cNvPr id="5" name="Straight Arrow Connector 4">
            <a:extLst>
              <a:ext uri="{FF2B5EF4-FFF2-40B4-BE49-F238E27FC236}">
                <a16:creationId xmlns:a16="http://schemas.microsoft.com/office/drawing/2014/main" id="{E8C7133D-7EC3-4DCB-B34C-8A45438B45C1}"/>
              </a:ext>
            </a:extLst>
          </p:cNvPr>
          <p:cNvCxnSpPr>
            <a:cxnSpLocks/>
          </p:cNvCxnSpPr>
          <p:nvPr/>
        </p:nvCxnSpPr>
        <p:spPr>
          <a:xfrm flipV="1">
            <a:off x="977030" y="1607223"/>
            <a:ext cx="0" cy="290214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301577B-AB1B-4889-A9F5-159B4C3FA184}"/>
              </a:ext>
            </a:extLst>
          </p:cNvPr>
          <p:cNvCxnSpPr>
            <a:cxnSpLocks/>
          </p:cNvCxnSpPr>
          <p:nvPr/>
        </p:nvCxnSpPr>
        <p:spPr>
          <a:xfrm>
            <a:off x="977030" y="4538312"/>
            <a:ext cx="3832965" cy="0"/>
          </a:xfrm>
          <a:prstGeom prst="straightConnector1">
            <a:avLst/>
          </a:prstGeom>
          <a:ln w="76200">
            <a:solidFill>
              <a:srgbClr val="40404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8293137-BE8F-4802-90C7-E7FDBA4D1214}"/>
              </a:ext>
            </a:extLst>
          </p:cNvPr>
          <p:cNvSpPr txBox="1"/>
          <p:nvPr/>
        </p:nvSpPr>
        <p:spPr>
          <a:xfrm>
            <a:off x="977031" y="4804581"/>
            <a:ext cx="3613758" cy="830997"/>
          </a:xfrm>
          <a:prstGeom prst="rect">
            <a:avLst/>
          </a:prstGeom>
          <a:solidFill>
            <a:srgbClr val="404040"/>
          </a:solidFill>
        </p:spPr>
        <p:txBody>
          <a:bodyPr wrap="square" rtlCol="0">
            <a:spAutoFit/>
          </a:bodyPr>
          <a:lstStyle/>
          <a:p>
            <a:r>
              <a:rPr lang="fr-FR" sz="2400" dirty="0" err="1">
                <a:solidFill>
                  <a:schemeClr val="bg1"/>
                </a:solidFill>
              </a:rPr>
              <a:t>Inter-individual</a:t>
            </a:r>
            <a:r>
              <a:rPr lang="fr-FR" sz="2400" dirty="0">
                <a:solidFill>
                  <a:schemeClr val="bg1"/>
                </a:solidFill>
              </a:rPr>
              <a:t> </a:t>
            </a:r>
            <a:r>
              <a:rPr lang="fr-FR" sz="2400" dirty="0" err="1">
                <a:solidFill>
                  <a:schemeClr val="bg1"/>
                </a:solidFill>
              </a:rPr>
              <a:t>relationships</a:t>
            </a:r>
            <a:endParaRPr lang="fr-FR" sz="2400" dirty="0">
              <a:solidFill>
                <a:schemeClr val="bg1"/>
              </a:solidFill>
            </a:endParaRPr>
          </a:p>
        </p:txBody>
      </p:sp>
      <p:sp>
        <p:nvSpPr>
          <p:cNvPr id="12" name="Rectangle 11">
            <a:extLst>
              <a:ext uri="{FF2B5EF4-FFF2-40B4-BE49-F238E27FC236}">
                <a16:creationId xmlns:a16="http://schemas.microsoft.com/office/drawing/2014/main" id="{F86E6CCB-A111-4B7C-B01F-76EEC23D988C}"/>
              </a:ext>
            </a:extLst>
          </p:cNvPr>
          <p:cNvSpPr/>
          <p:nvPr/>
        </p:nvSpPr>
        <p:spPr>
          <a:xfrm>
            <a:off x="1162834" y="1859340"/>
            <a:ext cx="3340271" cy="1569660"/>
          </a:xfrm>
          <a:prstGeom prst="rect">
            <a:avLst/>
          </a:prstGeom>
          <a:solidFill>
            <a:srgbClr val="BA122B"/>
          </a:solidFill>
        </p:spPr>
        <p:txBody>
          <a:bodyPr wrap="square">
            <a:spAutoFit/>
          </a:bodyPr>
          <a:lstStyle/>
          <a:p>
            <a:r>
              <a:rPr lang="en-US" sz="2400" dirty="0">
                <a:solidFill>
                  <a:schemeClr val="bg1"/>
                </a:solidFill>
                <a:latin typeface="MuseoSans-300"/>
              </a:rPr>
              <a:t>Relationship between the individual </a:t>
            </a:r>
          </a:p>
          <a:p>
            <a:r>
              <a:rPr lang="en-US" sz="2400" dirty="0">
                <a:solidFill>
                  <a:schemeClr val="bg1"/>
                </a:solidFill>
                <a:latin typeface="MuseoSans-300"/>
              </a:rPr>
              <a:t>and a superordinate institution</a:t>
            </a:r>
            <a:endParaRPr lang="fr-FR" sz="2400" dirty="0">
              <a:solidFill>
                <a:schemeClr val="bg1"/>
              </a:solidFill>
            </a:endParaRPr>
          </a:p>
        </p:txBody>
      </p:sp>
    </p:spTree>
    <p:extLst>
      <p:ext uri="{BB962C8B-B14F-4D97-AF65-F5344CB8AC3E}">
        <p14:creationId xmlns:p14="http://schemas.microsoft.com/office/powerpoint/2010/main" val="2760957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0FF3FF-0997-45C0-8657-5489C075CAD3}"/>
              </a:ext>
            </a:extLst>
          </p:cNvPr>
          <p:cNvSpPr/>
          <p:nvPr/>
        </p:nvSpPr>
        <p:spPr>
          <a:xfrm>
            <a:off x="111690" y="18255"/>
            <a:ext cx="8268222" cy="9086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85000" lnSpcReduction="10000"/>
          </a:bodyPr>
          <a:lstStyle/>
          <a:p>
            <a:pPr defTabSz="914400" fontAlgn="auto">
              <a:lnSpc>
                <a:spcPct val="90000"/>
              </a:lnSpc>
              <a:spcBef>
                <a:spcPct val="0"/>
              </a:spcBef>
              <a:spcAft>
                <a:spcPts val="600"/>
              </a:spcAft>
              <a:defRPr/>
            </a:pPr>
            <a:r>
              <a:rPr lang="en-US" sz="4400" b="1" dirty="0">
                <a:solidFill>
                  <a:schemeClr val="bg1"/>
                </a:solidFill>
                <a:latin typeface="+mj-lt"/>
                <a:ea typeface="+mj-ea"/>
                <a:cs typeface="+mj-cs"/>
              </a:rPr>
              <a:t>Impact of displacement on social cohesion </a:t>
            </a:r>
          </a:p>
        </p:txBody>
      </p:sp>
      <p:sp>
        <p:nvSpPr>
          <p:cNvPr id="3" name="Rectangle 2">
            <a:extLst>
              <a:ext uri="{FF2B5EF4-FFF2-40B4-BE49-F238E27FC236}">
                <a16:creationId xmlns:a16="http://schemas.microsoft.com/office/drawing/2014/main" id="{93D5D681-4E21-482C-AA8F-6EC22887B59B}"/>
              </a:ext>
            </a:extLst>
          </p:cNvPr>
          <p:cNvSpPr/>
          <p:nvPr/>
        </p:nvSpPr>
        <p:spPr>
          <a:xfrm>
            <a:off x="838200" y="1825625"/>
            <a:ext cx="3797807" cy="435133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r>
              <a:rPr lang="en-US" sz="2400" dirty="0"/>
              <a:t>Population influx, </a:t>
            </a:r>
          </a:p>
          <a:p>
            <a:pPr indent="-228600" defTabSz="914400">
              <a:lnSpc>
                <a:spcPct val="90000"/>
              </a:lnSpc>
              <a:spcAft>
                <a:spcPts val="600"/>
              </a:spcAft>
              <a:buFont typeface="Arial" panose="020B0604020202020204" pitchFamily="34" charset="0"/>
              <a:buChar char="•"/>
            </a:pPr>
            <a:r>
              <a:rPr lang="en-US" sz="2400" dirty="0"/>
              <a:t>Harrowing stories</a:t>
            </a:r>
          </a:p>
          <a:p>
            <a:pPr indent="-228600" defTabSz="914400">
              <a:lnSpc>
                <a:spcPct val="90000"/>
              </a:lnSpc>
              <a:spcAft>
                <a:spcPts val="600"/>
              </a:spcAft>
              <a:buFont typeface="Arial" panose="020B0604020202020204" pitchFamily="34" charset="0"/>
              <a:buChar char="•"/>
            </a:pPr>
            <a:r>
              <a:rPr lang="en-US" sz="2400" dirty="0"/>
              <a:t>Humanitarian interventions,</a:t>
            </a:r>
          </a:p>
          <a:p>
            <a:pPr indent="-228600" defTabSz="914400">
              <a:lnSpc>
                <a:spcPct val="90000"/>
              </a:lnSpc>
              <a:spcAft>
                <a:spcPts val="600"/>
              </a:spcAft>
              <a:buFont typeface="Arial" panose="020B0604020202020204" pitchFamily="34" charset="0"/>
              <a:buChar char="•"/>
            </a:pPr>
            <a:r>
              <a:rPr lang="en-US" sz="2400" dirty="0"/>
              <a:t>Changes access to resources</a:t>
            </a:r>
          </a:p>
          <a:p>
            <a:pPr indent="-228600" defTabSz="914400">
              <a:lnSpc>
                <a:spcPct val="90000"/>
              </a:lnSpc>
              <a:spcAft>
                <a:spcPts val="600"/>
              </a:spcAft>
              <a:buFont typeface="Arial" panose="020B0604020202020204" pitchFamily="34" charset="0"/>
              <a:buChar char="•"/>
            </a:pPr>
            <a:r>
              <a:rPr lang="en-US" sz="2400" dirty="0"/>
              <a:t>Competition</a:t>
            </a:r>
          </a:p>
          <a:p>
            <a:pPr indent="-228600" defTabSz="914400">
              <a:lnSpc>
                <a:spcPct val="90000"/>
              </a:lnSpc>
              <a:spcAft>
                <a:spcPts val="600"/>
              </a:spcAft>
              <a:buFont typeface="Arial" panose="020B0604020202020204" pitchFamily="34" charset="0"/>
              <a:buChar char="•"/>
            </a:pPr>
            <a:r>
              <a:rPr lang="en-US" sz="2400" dirty="0"/>
              <a:t>Feeling threatened</a:t>
            </a:r>
          </a:p>
          <a:p>
            <a:pPr indent="-228600" defTabSz="914400">
              <a:lnSpc>
                <a:spcPct val="90000"/>
              </a:lnSpc>
              <a:spcAft>
                <a:spcPts val="600"/>
              </a:spcAft>
              <a:buFont typeface="Arial" panose="020B0604020202020204" pitchFamily="34" charset="0"/>
              <a:buChar char="•"/>
            </a:pPr>
            <a:endParaRPr lang="en-US" sz="2000" dirty="0"/>
          </a:p>
        </p:txBody>
      </p:sp>
      <p:pic>
        <p:nvPicPr>
          <p:cNvPr id="5" name="Picture 4" descr="A group of people sitting at a beach&#10;&#10;Description automatically generated">
            <a:extLst>
              <a:ext uri="{FF2B5EF4-FFF2-40B4-BE49-F238E27FC236}">
                <a16:creationId xmlns:a16="http://schemas.microsoft.com/office/drawing/2014/main" id="{4CE2FECE-8FBE-4F05-A3C9-D2191C63574C}"/>
              </a:ext>
            </a:extLst>
          </p:cNvPr>
          <p:cNvPicPr>
            <a:picLocks noChangeAspect="1"/>
          </p:cNvPicPr>
          <p:nvPr/>
        </p:nvPicPr>
        <p:blipFill rotWithShape="1">
          <a:blip r:embed="rId3">
            <a:extLst>
              <a:ext uri="{28A0092B-C50C-407E-A947-70E740481C1C}">
                <a14:useLocalDpi xmlns:a14="http://schemas.microsoft.com/office/drawing/2010/main" val="0"/>
              </a:ext>
            </a:extLst>
          </a:blip>
          <a:srcRect l="2622" r="3" b="3"/>
          <a:stretch/>
        </p:blipFill>
        <p:spPr>
          <a:xfrm>
            <a:off x="5263332" y="1292659"/>
            <a:ext cx="6233160" cy="4444262"/>
          </a:xfrm>
          <a:prstGeom prst="rect">
            <a:avLst/>
          </a:prstGeom>
        </p:spPr>
      </p:pic>
    </p:spTree>
    <p:extLst>
      <p:ext uri="{BB962C8B-B14F-4D97-AF65-F5344CB8AC3E}">
        <p14:creationId xmlns:p14="http://schemas.microsoft.com/office/powerpoint/2010/main" val="2553011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552F18-5759-4FF8-888B-F28B54EF66C2}"/>
              </a:ext>
            </a:extLst>
          </p:cNvPr>
          <p:cNvSpPr/>
          <p:nvPr/>
        </p:nvSpPr>
        <p:spPr>
          <a:xfrm>
            <a:off x="847951" y="1451535"/>
            <a:ext cx="4188913" cy="3954929"/>
          </a:xfrm>
          <a:prstGeom prst="rect">
            <a:avLst/>
          </a:prstGeom>
        </p:spPr>
        <p:txBody>
          <a:bodyPr wrap="square">
            <a:spAutoFit/>
          </a:bodyPr>
          <a:lstStyle/>
          <a:p>
            <a:pPr marL="285750" indent="-285750" defTabSz="914400">
              <a:lnSpc>
                <a:spcPct val="90000"/>
              </a:lnSpc>
              <a:spcAft>
                <a:spcPts val="600"/>
              </a:spcAft>
              <a:buClr>
                <a:srgbClr val="BA122B"/>
              </a:buClr>
              <a:buFont typeface="Wingdings" panose="05000000000000000000" pitchFamily="2" charset="2"/>
              <a:buChar char="§"/>
            </a:pPr>
            <a:r>
              <a:rPr lang="en-US" sz="2400" dirty="0"/>
              <a:t>Pre-existing narratives of social identity </a:t>
            </a:r>
          </a:p>
          <a:p>
            <a:pPr marL="285750" indent="-285750" defTabSz="914400">
              <a:lnSpc>
                <a:spcPct val="90000"/>
              </a:lnSpc>
              <a:spcAft>
                <a:spcPts val="600"/>
              </a:spcAft>
              <a:buClr>
                <a:srgbClr val="BA122B"/>
              </a:buClr>
              <a:buFont typeface="Wingdings" panose="05000000000000000000" pitchFamily="2" charset="2"/>
              <a:buChar char="§"/>
            </a:pPr>
            <a:r>
              <a:rPr lang="en-US" sz="2400" dirty="0"/>
              <a:t>Pre-existing relationships</a:t>
            </a:r>
          </a:p>
          <a:p>
            <a:pPr marL="285750" indent="-285750" defTabSz="914400">
              <a:lnSpc>
                <a:spcPct val="90000"/>
              </a:lnSpc>
              <a:spcAft>
                <a:spcPts val="600"/>
              </a:spcAft>
              <a:buClr>
                <a:srgbClr val="BA122B"/>
              </a:buClr>
              <a:buFont typeface="Wingdings" panose="05000000000000000000" pitchFamily="2" charset="2"/>
              <a:buChar char="§"/>
            </a:pPr>
            <a:r>
              <a:rPr lang="en-US" sz="2400" dirty="0"/>
              <a:t>Access to services</a:t>
            </a:r>
          </a:p>
          <a:p>
            <a:pPr marL="285750" indent="-285750" defTabSz="914400">
              <a:lnSpc>
                <a:spcPct val="90000"/>
              </a:lnSpc>
              <a:spcAft>
                <a:spcPts val="600"/>
              </a:spcAft>
              <a:buClr>
                <a:srgbClr val="BA122B"/>
              </a:buClr>
              <a:buFont typeface="Wingdings" panose="05000000000000000000" pitchFamily="2" charset="2"/>
              <a:buChar char="§"/>
            </a:pPr>
            <a:r>
              <a:rPr lang="en-US" sz="2400" dirty="0"/>
              <a:t> Economic situation</a:t>
            </a:r>
          </a:p>
          <a:p>
            <a:pPr marL="285750" indent="-285750" defTabSz="914400">
              <a:lnSpc>
                <a:spcPct val="90000"/>
              </a:lnSpc>
              <a:spcAft>
                <a:spcPts val="600"/>
              </a:spcAft>
              <a:buClr>
                <a:srgbClr val="BA122B"/>
              </a:buClr>
              <a:buFont typeface="Wingdings" panose="05000000000000000000" pitchFamily="2" charset="2"/>
              <a:buChar char="§"/>
            </a:pPr>
            <a:r>
              <a:rPr lang="en-US" sz="2400" dirty="0"/>
              <a:t> Duration, patterns of settlement</a:t>
            </a:r>
          </a:p>
          <a:p>
            <a:pPr marL="285750" indent="-285750" defTabSz="914400">
              <a:lnSpc>
                <a:spcPct val="90000"/>
              </a:lnSpc>
              <a:spcAft>
                <a:spcPts val="600"/>
              </a:spcAft>
              <a:buClr>
                <a:srgbClr val="BA122B"/>
              </a:buClr>
              <a:buFont typeface="Wingdings" panose="05000000000000000000" pitchFamily="2" charset="2"/>
              <a:buChar char="§"/>
            </a:pPr>
            <a:r>
              <a:rPr lang="en-US" sz="2400" dirty="0"/>
              <a:t> Other political stresses </a:t>
            </a:r>
          </a:p>
          <a:p>
            <a:pPr marL="285750" indent="-285750" defTabSz="914400">
              <a:lnSpc>
                <a:spcPct val="90000"/>
              </a:lnSpc>
              <a:spcAft>
                <a:spcPts val="600"/>
              </a:spcAft>
              <a:buClr>
                <a:srgbClr val="BA122B"/>
              </a:buClr>
              <a:buFont typeface="Wingdings" panose="05000000000000000000" pitchFamily="2" charset="2"/>
              <a:buChar char="§"/>
            </a:pPr>
            <a:r>
              <a:rPr lang="en-US" sz="2400" dirty="0"/>
              <a:t>Social flexibility</a:t>
            </a:r>
          </a:p>
          <a:p>
            <a:pPr marL="285750" indent="-285750" defTabSz="914400">
              <a:lnSpc>
                <a:spcPct val="90000"/>
              </a:lnSpc>
              <a:spcAft>
                <a:spcPts val="600"/>
              </a:spcAft>
              <a:buClr>
                <a:srgbClr val="BA122B"/>
              </a:buClr>
              <a:buFont typeface="Wingdings" panose="05000000000000000000" pitchFamily="2" charset="2"/>
              <a:buChar char="§"/>
            </a:pPr>
            <a:r>
              <a:rPr lang="en-US" sz="2400" dirty="0"/>
              <a:t> Perceptions</a:t>
            </a:r>
          </a:p>
        </p:txBody>
      </p:sp>
      <p:sp>
        <p:nvSpPr>
          <p:cNvPr id="4" name="Rectangle 3">
            <a:extLst>
              <a:ext uri="{FF2B5EF4-FFF2-40B4-BE49-F238E27FC236}">
                <a16:creationId xmlns:a16="http://schemas.microsoft.com/office/drawing/2014/main" id="{8A3666B2-41D6-443A-8D29-B4427EEFE4EA}"/>
              </a:ext>
            </a:extLst>
          </p:cNvPr>
          <p:cNvSpPr/>
          <p:nvPr/>
        </p:nvSpPr>
        <p:spPr>
          <a:xfrm>
            <a:off x="111690" y="18255"/>
            <a:ext cx="8268222" cy="9086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en-US" sz="4400" b="1" dirty="0">
                <a:solidFill>
                  <a:schemeClr val="bg1"/>
                </a:solidFill>
                <a:latin typeface="+mj-lt"/>
                <a:ea typeface="+mj-ea"/>
                <a:cs typeface="+mj-cs"/>
              </a:rPr>
              <a:t>Mediated by: </a:t>
            </a:r>
          </a:p>
        </p:txBody>
      </p:sp>
      <p:pic>
        <p:nvPicPr>
          <p:cNvPr id="5" name="Picture 4">
            <a:extLst>
              <a:ext uri="{FF2B5EF4-FFF2-40B4-BE49-F238E27FC236}">
                <a16:creationId xmlns:a16="http://schemas.microsoft.com/office/drawing/2014/main" id="{3EF01E1B-4AEC-4341-A83A-5F1FD6764C3C}"/>
              </a:ext>
            </a:extLst>
          </p:cNvPr>
          <p:cNvPicPr>
            <a:picLocks noChangeAspect="1"/>
          </p:cNvPicPr>
          <p:nvPr/>
        </p:nvPicPr>
        <p:blipFill>
          <a:blip r:embed="rId3"/>
          <a:stretch>
            <a:fillRect/>
          </a:stretch>
        </p:blipFill>
        <p:spPr>
          <a:xfrm>
            <a:off x="5773125" y="826717"/>
            <a:ext cx="5213574" cy="3378896"/>
          </a:xfrm>
          <a:prstGeom prst="rect">
            <a:avLst/>
          </a:prstGeom>
        </p:spPr>
      </p:pic>
      <p:sp>
        <p:nvSpPr>
          <p:cNvPr id="6" name="Rectangle 5">
            <a:extLst>
              <a:ext uri="{FF2B5EF4-FFF2-40B4-BE49-F238E27FC236}">
                <a16:creationId xmlns:a16="http://schemas.microsoft.com/office/drawing/2014/main" id="{4F9472DE-2902-4332-A876-B86C973540B0}"/>
              </a:ext>
            </a:extLst>
          </p:cNvPr>
          <p:cNvSpPr/>
          <p:nvPr/>
        </p:nvSpPr>
        <p:spPr>
          <a:xfrm>
            <a:off x="5773125" y="4508804"/>
            <a:ext cx="5213574" cy="1200329"/>
          </a:xfrm>
          <a:prstGeom prst="rect">
            <a:avLst/>
          </a:prstGeom>
          <a:solidFill>
            <a:srgbClr val="E7E6E6"/>
          </a:solidFill>
        </p:spPr>
        <p:txBody>
          <a:bodyPr wrap="square">
            <a:spAutoFit/>
          </a:bodyPr>
          <a:lstStyle/>
          <a:p>
            <a:r>
              <a:rPr lang="fr-FR" sz="2400" dirty="0">
                <a:latin typeface="Calibri-Bold"/>
              </a:rPr>
              <a:t>Case </a:t>
            </a:r>
            <a:r>
              <a:rPr lang="fr-FR" sz="2400" dirty="0" err="1">
                <a:latin typeface="Calibri-Bold"/>
              </a:rPr>
              <a:t>study</a:t>
            </a:r>
            <a:r>
              <a:rPr lang="fr-FR" sz="2400" dirty="0">
                <a:latin typeface="Calibri-Bold"/>
              </a:rPr>
              <a:t>: The </a:t>
            </a:r>
            <a:r>
              <a:rPr lang="fr-FR" sz="2400" dirty="0" err="1">
                <a:latin typeface="Calibri-Bold"/>
              </a:rPr>
              <a:t>historical</a:t>
            </a:r>
            <a:r>
              <a:rPr lang="fr-FR" sz="2400" dirty="0">
                <a:latin typeface="Calibri-Bold"/>
              </a:rPr>
              <a:t> and cultural</a:t>
            </a:r>
          </a:p>
          <a:p>
            <a:r>
              <a:rPr lang="en-US" sz="2400" dirty="0">
                <a:latin typeface="Calibri-Bold"/>
              </a:rPr>
              <a:t>construction of narratives around refugee </a:t>
            </a:r>
            <a:r>
              <a:rPr lang="fr-FR" sz="2400" dirty="0" err="1">
                <a:latin typeface="Calibri-Bold"/>
              </a:rPr>
              <a:t>presence</a:t>
            </a:r>
            <a:r>
              <a:rPr lang="fr-FR" sz="2400" dirty="0">
                <a:latin typeface="Calibri-Bold"/>
              </a:rPr>
              <a:t> in North-</a:t>
            </a:r>
            <a:r>
              <a:rPr lang="fr-FR" sz="2400" dirty="0" err="1">
                <a:latin typeface="Calibri-Bold"/>
              </a:rPr>
              <a:t>east</a:t>
            </a:r>
            <a:r>
              <a:rPr lang="fr-FR" sz="2400" dirty="0">
                <a:latin typeface="Calibri-Bold"/>
              </a:rPr>
              <a:t> Kenya</a:t>
            </a:r>
            <a:endParaRPr lang="fr-FR" sz="2400" dirty="0"/>
          </a:p>
        </p:txBody>
      </p:sp>
      <p:pic>
        <p:nvPicPr>
          <p:cNvPr id="8" name="Graphic 7" descr="Eye">
            <a:extLst>
              <a:ext uri="{FF2B5EF4-FFF2-40B4-BE49-F238E27FC236}">
                <a16:creationId xmlns:a16="http://schemas.microsoft.com/office/drawing/2014/main" id="{006EA709-01EB-4657-98CA-8B190048B891}"/>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23382" y="926926"/>
            <a:ext cx="867103" cy="914400"/>
          </a:xfrm>
          <a:prstGeom prst="rect">
            <a:avLst/>
          </a:prstGeom>
        </p:spPr>
      </p:pic>
    </p:spTree>
    <p:extLst>
      <p:ext uri="{BB962C8B-B14F-4D97-AF65-F5344CB8AC3E}">
        <p14:creationId xmlns:p14="http://schemas.microsoft.com/office/powerpoint/2010/main" val="4073031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20C01F-C367-4587-A35E-11E782075E43}"/>
              </a:ext>
            </a:extLst>
          </p:cNvPr>
          <p:cNvSpPr txBox="1"/>
          <p:nvPr/>
        </p:nvSpPr>
        <p:spPr>
          <a:xfrm>
            <a:off x="6746628" y="1783959"/>
            <a:ext cx="4645250" cy="2889114"/>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5100">
                <a:latin typeface="+mj-lt"/>
                <a:ea typeface="+mj-ea"/>
                <a:cs typeface="+mj-cs"/>
              </a:rPr>
              <a:t>Focus on inclusion in national systems </a:t>
            </a:r>
          </a:p>
        </p:txBody>
      </p:sp>
      <p:sp>
        <p:nvSpPr>
          <p:cNvPr id="9" name="Freeform: Shape 8">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icture containing person, outdoor, table, cake&#10;&#10;Description automatically generated">
            <a:extLst>
              <a:ext uri="{FF2B5EF4-FFF2-40B4-BE49-F238E27FC236}">
                <a16:creationId xmlns:a16="http://schemas.microsoft.com/office/drawing/2014/main" id="{F07BBC64-BDFE-44DA-8E8C-35FAB96D8209}"/>
              </a:ext>
            </a:extLst>
          </p:cNvPr>
          <p:cNvPicPr>
            <a:picLocks noChangeAspect="1"/>
          </p:cNvPicPr>
          <p:nvPr/>
        </p:nvPicPr>
        <p:blipFill rotWithShape="1">
          <a:blip r:embed="rId2">
            <a:extLst>
              <a:ext uri="{28A0092B-C50C-407E-A947-70E740481C1C}">
                <a14:useLocalDpi xmlns:a14="http://schemas.microsoft.com/office/drawing/2010/main" val="0"/>
              </a:ext>
            </a:extLst>
          </a:blip>
          <a:srcRect l="20918" r="20668"/>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62516311"/>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5E7B359-0B1C-47A0-9726-0A992F873D3B}"/>
              </a:ext>
            </a:extLst>
          </p:cNvPr>
          <p:cNvSpPr/>
          <p:nvPr/>
        </p:nvSpPr>
        <p:spPr>
          <a:xfrm>
            <a:off x="467638" y="1140333"/>
            <a:ext cx="4805820" cy="4708981"/>
          </a:xfrm>
          <a:prstGeom prst="rect">
            <a:avLst/>
          </a:prstGeom>
        </p:spPr>
        <p:txBody>
          <a:bodyPr wrap="square">
            <a:spAutoFit/>
          </a:bodyPr>
          <a:lstStyle/>
          <a:p>
            <a:r>
              <a:rPr lang="en-US" sz="2400" dirty="0">
                <a:ea typeface="Calibri" panose="020F0502020204030204" pitchFamily="34" charset="0"/>
                <a:cs typeface="Times New Roman" panose="02020603050405020304" pitchFamily="18" charset="0"/>
              </a:rPr>
              <a:t>Displaced people and host communities are supported in an inclusive way and served through the same national systems:  </a:t>
            </a:r>
          </a:p>
          <a:p>
            <a:endParaRPr lang="en-US" sz="2400" dirty="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
            </a:pPr>
            <a:r>
              <a:rPr lang="en-US" sz="2400" dirty="0">
                <a:ea typeface="Calibri" panose="020F0502020204030204" pitchFamily="34" charset="0"/>
                <a:cs typeface="Times New Roman" panose="02020603050405020304" pitchFamily="18" charset="0"/>
              </a:rPr>
              <a:t>Avoid </a:t>
            </a:r>
            <a:r>
              <a:rPr lang="en-US" sz="2400" dirty="0"/>
              <a:t>the creation of parallel systems for displaced persons </a:t>
            </a:r>
          </a:p>
          <a:p>
            <a:pPr marL="285750" indent="-285750">
              <a:buFont typeface="Wingdings" panose="05000000000000000000" pitchFamily="2" charset="2"/>
              <a:buChar char="§"/>
            </a:pPr>
            <a:r>
              <a:rPr lang="en-US" sz="2400" dirty="0"/>
              <a:t>Ensure their inclusion into national and local systems </a:t>
            </a:r>
          </a:p>
          <a:p>
            <a:pPr marL="285750" indent="-285750">
              <a:buFont typeface="Wingdings" panose="05000000000000000000" pitchFamily="2" charset="2"/>
              <a:buChar char="§"/>
            </a:pPr>
            <a:r>
              <a:rPr lang="en-US" sz="2400" dirty="0"/>
              <a:t>Supporting local/national systems and host communities</a:t>
            </a:r>
            <a:endParaRPr lang="en-US" sz="2400" dirty="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
            </a:pP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3" name="Rectangle 2">
            <a:extLst>
              <a:ext uri="{FF2B5EF4-FFF2-40B4-BE49-F238E27FC236}">
                <a16:creationId xmlns:a16="http://schemas.microsoft.com/office/drawing/2014/main" id="{EE83F6B3-B317-4618-B2BB-A2C715218240}"/>
              </a:ext>
            </a:extLst>
          </p:cNvPr>
          <p:cNvSpPr/>
          <p:nvPr/>
        </p:nvSpPr>
        <p:spPr>
          <a:xfrm>
            <a:off x="5628362" y="1520785"/>
            <a:ext cx="6096000" cy="3816429"/>
          </a:xfrm>
          <a:prstGeom prst="rect">
            <a:avLst/>
          </a:prstGeom>
          <a:solidFill>
            <a:srgbClr val="A6A6A6"/>
          </a:solidFill>
        </p:spPr>
        <p:txBody>
          <a:bodyPr>
            <a:spAutoFit/>
          </a:bodyPr>
          <a:lstStyle/>
          <a:p>
            <a:r>
              <a:rPr lang="en-US" sz="2800" i="1" dirty="0">
                <a:solidFill>
                  <a:srgbClr val="C00000"/>
                </a:solidFill>
                <a:latin typeface="Calibri" panose="020F0502020204030204" pitchFamily="34" charset="0"/>
                <a:ea typeface="Calibri" panose="020F0502020204030204" pitchFamily="34" charset="0"/>
                <a:cs typeface="Times New Roman" panose="02020603050405020304" pitchFamily="18" charset="0"/>
              </a:rPr>
              <a:t>“(…) We will take measures to improve their (refugees) integration and </a:t>
            </a:r>
            <a:r>
              <a:rPr lang="en-US" sz="2800" b="1" i="1" dirty="0">
                <a:solidFill>
                  <a:srgbClr val="C00000"/>
                </a:solidFill>
                <a:latin typeface="Calibri" panose="020F0502020204030204" pitchFamily="34" charset="0"/>
                <a:ea typeface="Calibri" panose="020F0502020204030204" pitchFamily="34" charset="0"/>
                <a:cs typeface="Times New Roman" panose="02020603050405020304" pitchFamily="18" charset="0"/>
              </a:rPr>
              <a:t>inclusion</a:t>
            </a:r>
            <a:r>
              <a:rPr lang="en-US" sz="2800" i="1" dirty="0">
                <a:solidFill>
                  <a:srgbClr val="C00000"/>
                </a:solidFill>
                <a:latin typeface="Calibri" panose="020F0502020204030204" pitchFamily="34" charset="0"/>
                <a:ea typeface="Calibri" panose="020F0502020204030204" pitchFamily="34" charset="0"/>
                <a:cs typeface="Times New Roman" panose="02020603050405020304" pitchFamily="18" charset="0"/>
              </a:rPr>
              <a:t>, as appropriate, and with particular reference to </a:t>
            </a:r>
            <a:r>
              <a:rPr lang="en-US" sz="2800" b="1" i="1" dirty="0">
                <a:solidFill>
                  <a:srgbClr val="C00000"/>
                </a:solidFill>
                <a:latin typeface="Calibri" panose="020F0502020204030204" pitchFamily="34" charset="0"/>
                <a:ea typeface="Calibri" panose="020F0502020204030204" pitchFamily="34" charset="0"/>
                <a:cs typeface="Times New Roman" panose="02020603050405020304" pitchFamily="18" charset="0"/>
              </a:rPr>
              <a:t>access to education, health care, justice and language training”</a:t>
            </a:r>
            <a:r>
              <a:rPr lang="en-US" sz="2800" i="1"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p>
          <a:p>
            <a:endParaRPr lang="en-US" sz="2800" i="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r"/>
            <a:r>
              <a:rPr lang="en-US" sz="2800" dirty="0">
                <a:solidFill>
                  <a:srgbClr val="C00000"/>
                </a:solidFill>
                <a:latin typeface="Calibri" panose="020F0502020204030204" pitchFamily="34" charset="0"/>
                <a:ea typeface="Calibri" panose="020F0502020204030204" pitchFamily="34" charset="0"/>
                <a:cs typeface="Times New Roman" panose="02020603050405020304" pitchFamily="18" charset="0"/>
              </a:rPr>
              <a:t>New York Declaration: </a:t>
            </a:r>
            <a:endParaRPr lang="fr-FR" sz="28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Rectangle 3">
            <a:extLst>
              <a:ext uri="{FF2B5EF4-FFF2-40B4-BE49-F238E27FC236}">
                <a16:creationId xmlns:a16="http://schemas.microsoft.com/office/drawing/2014/main" id="{5B8E6AC3-C04D-4EFE-B4AA-14D2D88CCE5A}"/>
              </a:ext>
            </a:extLst>
          </p:cNvPr>
          <p:cNvSpPr/>
          <p:nvPr/>
        </p:nvSpPr>
        <p:spPr>
          <a:xfrm>
            <a:off x="99164" y="156041"/>
            <a:ext cx="8193066" cy="608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defTabSz="914400" fontAlgn="auto">
              <a:lnSpc>
                <a:spcPct val="90000"/>
              </a:lnSpc>
              <a:spcBef>
                <a:spcPct val="0"/>
              </a:spcBef>
              <a:spcAft>
                <a:spcPts val="600"/>
              </a:spcAft>
              <a:defRPr/>
            </a:pPr>
            <a:r>
              <a:rPr lang="en-US" sz="4400" b="1" dirty="0">
                <a:solidFill>
                  <a:schemeClr val="bg1"/>
                </a:solidFill>
                <a:latin typeface="+mj-lt"/>
                <a:ea typeface="+mj-ea"/>
                <a:cs typeface="+mj-cs"/>
              </a:rPr>
              <a:t>What does it mean? </a:t>
            </a:r>
          </a:p>
        </p:txBody>
      </p:sp>
    </p:spTree>
    <p:extLst>
      <p:ext uri="{BB962C8B-B14F-4D97-AF65-F5344CB8AC3E}">
        <p14:creationId xmlns:p14="http://schemas.microsoft.com/office/powerpoint/2010/main" val="4167630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69588296-3F1D-4F17-AA8C-D197F0DD5DEF}"/>
              </a:ext>
            </a:extLst>
          </p:cNvPr>
          <p:cNvGraphicFramePr/>
          <p:nvPr>
            <p:extLst>
              <p:ext uri="{D42A27DB-BD31-4B8C-83A1-F6EECF244321}">
                <p14:modId xmlns:p14="http://schemas.microsoft.com/office/powerpoint/2010/main" val="684790403"/>
              </p:ext>
            </p:extLst>
          </p:nvPr>
        </p:nvGraphicFramePr>
        <p:xfrm>
          <a:off x="1089764" y="676405"/>
          <a:ext cx="9757776" cy="52108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271ED438-4810-435E-8E62-1D9F9D0D6D0F}"/>
              </a:ext>
            </a:extLst>
          </p:cNvPr>
          <p:cNvSpPr/>
          <p:nvPr/>
        </p:nvSpPr>
        <p:spPr>
          <a:xfrm>
            <a:off x="99164" y="156042"/>
            <a:ext cx="8193066" cy="520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85000" lnSpcReduction="20000"/>
          </a:bodyPr>
          <a:lstStyle/>
          <a:p>
            <a:pPr defTabSz="914400" fontAlgn="auto">
              <a:lnSpc>
                <a:spcPct val="90000"/>
              </a:lnSpc>
              <a:spcBef>
                <a:spcPct val="0"/>
              </a:spcBef>
              <a:spcAft>
                <a:spcPts val="600"/>
              </a:spcAft>
              <a:defRPr/>
            </a:pPr>
            <a:r>
              <a:rPr lang="en-US" sz="4400" b="1" dirty="0">
                <a:solidFill>
                  <a:schemeClr val="bg1"/>
                </a:solidFill>
                <a:latin typeface="+mj-lt"/>
                <a:ea typeface="+mj-ea"/>
                <a:cs typeface="+mj-cs"/>
              </a:rPr>
              <a:t>Operationally speaking… </a:t>
            </a:r>
          </a:p>
        </p:txBody>
      </p:sp>
    </p:spTree>
    <p:extLst>
      <p:ext uri="{BB962C8B-B14F-4D97-AF65-F5344CB8AC3E}">
        <p14:creationId xmlns:p14="http://schemas.microsoft.com/office/powerpoint/2010/main" val="1386987033"/>
      </p:ext>
    </p:extLst>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404040"/>
      </a:dk2>
      <a:lt2>
        <a:srgbClr val="666666"/>
      </a:lt2>
      <a:accent1>
        <a:srgbClr val="BA002C"/>
      </a:accent1>
      <a:accent2>
        <a:srgbClr val="404040"/>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4">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EBDCDC0-3D76-4174-8CCE-4C8430600C2E}">
  <ds:schemaRefs>
    <ds:schemaRef ds:uri="http://schemas.microsoft.com/sharepoint/v3/contenttype/forms"/>
  </ds:schemaRefs>
</ds:datastoreItem>
</file>

<file path=customXml/itemProps2.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8F7BAB-0B7E-497E-BCFB-250EF51C549E}">
  <ds:schemaRefs>
    <ds:schemaRef ds:uri="http://purl.org/dc/dcmitype/"/>
    <ds:schemaRef ds:uri="http://schemas.microsoft.com/office/infopath/2007/PartnerControls"/>
    <ds:schemaRef ds:uri="http://purl.org/dc/elements/1.1/"/>
    <ds:schemaRef ds:uri="http://schemas.microsoft.com/office/2006/metadata/properties"/>
    <ds:schemaRef ds:uri="http://purl.org/dc/terms/"/>
    <ds:schemaRef ds:uri="http://schemas.microsoft.com/office/2006/documentManagement/types"/>
    <ds:schemaRef ds:uri="http://schemas.openxmlformats.org/package/2006/metadata/core-properties"/>
    <ds:schemaRef ds:uri="4f06dc39-3c0b-49a9-9771-c157aa91944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472</TotalTime>
  <Words>2958</Words>
  <Application>Microsoft Office PowerPoint</Application>
  <PresentationFormat>Widescreen</PresentationFormat>
  <Paragraphs>294</Paragraphs>
  <Slides>24</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Arial Black</vt:lpstr>
      <vt:lpstr>Calibri</vt:lpstr>
      <vt:lpstr>Calibri Light</vt:lpstr>
      <vt:lpstr>Calibri-Bold</vt:lpstr>
      <vt:lpstr>Lato</vt:lpstr>
      <vt:lpstr>MuseoSans-300</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can we respond to the needs of Displacement Affected Communities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crozet</dc:creator>
  <cp:lastModifiedBy>sophie crozet</cp:lastModifiedBy>
  <cp:revision>43</cp:revision>
  <dcterms:created xsi:type="dcterms:W3CDTF">2020-02-13T10:33:56Z</dcterms:created>
  <dcterms:modified xsi:type="dcterms:W3CDTF">2020-03-19T10:36:19Z</dcterms:modified>
</cp:coreProperties>
</file>