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17"/>
  </p:notesMasterIdLst>
  <p:sldIdLst>
    <p:sldId id="257" r:id="rId5"/>
    <p:sldId id="423" r:id="rId6"/>
    <p:sldId id="425" r:id="rId7"/>
    <p:sldId id="371" r:id="rId8"/>
    <p:sldId id="436" r:id="rId9"/>
    <p:sldId id="440" r:id="rId10"/>
    <p:sldId id="437" r:id="rId11"/>
    <p:sldId id="258" r:id="rId12"/>
    <p:sldId id="438" r:id="rId13"/>
    <p:sldId id="445" r:id="rId14"/>
    <p:sldId id="448" r:id="rId15"/>
    <p:sldId id="45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0191B7-F7B3-4366-99D7-B9A0062A2ECF}">
          <p14:sldIdLst>
            <p14:sldId id="257"/>
          </p14:sldIdLst>
        </p14:section>
        <p14:section name="Session 2. How do we do it?" id="{EFC47276-2750-42B3-B084-5A1CBAE32342}">
          <p14:sldIdLst>
            <p14:sldId id="423"/>
            <p14:sldId id="425"/>
            <p14:sldId id="371"/>
            <p14:sldId id="436"/>
            <p14:sldId id="440"/>
            <p14:sldId id="437"/>
            <p14:sldId id="258"/>
            <p14:sldId id="438"/>
            <p14:sldId id="445"/>
            <p14:sldId id="448"/>
            <p14:sldId id="45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Jason Bell" initials="JB" lastIdx="4" clrIdx="1">
    <p:extLst>
      <p:ext uri="{19B8F6BF-5375-455C-9EA6-DF929625EA0E}">
        <p15:presenceInfo xmlns:p15="http://schemas.microsoft.com/office/powerpoint/2012/main" userId="2f327277f7300112" providerId="Windows Live"/>
      </p:ext>
    </p:extLst>
  </p:cmAuthor>
  <p:cmAuthor id="3" name="sophie crozet" initials="sc" lastIdx="2" clrIdx="2">
    <p:extLst>
      <p:ext uri="{19B8F6BF-5375-455C-9EA6-DF929625EA0E}">
        <p15:presenceInfo xmlns:p15="http://schemas.microsoft.com/office/powerpoint/2012/main" userId="ec1065b6b8e8d84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A6A6A6"/>
    <a:srgbClr val="E7E6E6"/>
    <a:srgbClr val="000000"/>
    <a:srgbClr val="BA122B"/>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193" autoAdjust="0"/>
  </p:normalViewPr>
  <p:slideViewPr>
    <p:cSldViewPr snapToGrid="0">
      <p:cViewPr varScale="1">
        <p:scale>
          <a:sx n="51" d="100"/>
          <a:sy n="51" d="100"/>
        </p:scale>
        <p:origin x="1220" y="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2-23T12:08:45.784" idx="2">
    <p:pos x="10" y="10"/>
    <p:text>We do have a couple of examples of defined areas for ABA in Somali Region, both through the CRRF coordination groups (at woreda and city administration levels), as well as the defined area of the Prospects Partnership, which has laid out the so-called Kebrebeyah Corridor (including refugee, IDP camps, and host communities). 
Could we reference these as examples to explore in this session to make it locally relevant? Or is it better to start with an external example such as this and allow for time later in the training to explore context-specific examples of area delimitation?</p:text>
    <p:extLst>
      <p:ext uri="{C676402C-5697-4E1C-873F-D02D1690AC5C}">
        <p15:threadingInfo xmlns:p15="http://schemas.microsoft.com/office/powerpoint/2012/main" timeZoneBias="-180"/>
      </p:ext>
    </p:extLst>
  </p:cm>
  <p:cm authorId="3" dt="2020-03-06T11:26:05.436" idx="1">
    <p:pos x="10" y="106"/>
    <p:text>Let's make it locally relevant. I would suggest to start with this promising example as it shocases a interesting delimitation methodology. Then we can add the local examples. We can do that on Tuesdat afternoon when we meet.</p:text>
    <p:extLst>
      <p:ext uri="{C676402C-5697-4E1C-873F-D02D1690AC5C}">
        <p15:threadingInfo xmlns:p15="http://schemas.microsoft.com/office/powerpoint/2012/main" timeZoneBias="-60">
          <p15:parentCm authorId="2" idx="2"/>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3/19/2020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iied.org/stronger-cities-initiative"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dihpn.org/magazine/ten-principles-area-based-approaches-urban-post-disaster-recovery/"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regionaldss.org/wp-content/uploads/2019/03/ReDSS-Uganda-Report-FINAL-2019.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65BC11-7636-4354-A9B1-CC608D5A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1336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5F30E8-26E9-4FF0-B25D-8E11553B5012}" type="slidenum">
              <a:rPr lang="en-US" smtClean="0"/>
              <a:t>3</a:t>
            </a:fld>
            <a:endParaRPr lang="en-US"/>
          </a:p>
        </p:txBody>
      </p:sp>
    </p:spTree>
    <p:extLst>
      <p:ext uri="{BB962C8B-B14F-4D97-AF65-F5344CB8AC3E}">
        <p14:creationId xmlns:p14="http://schemas.microsoft.com/office/powerpoint/2010/main" val="3100128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show the title of the slide before the end of activity 1 which aims to progressively discover the ten elements. </a:t>
            </a:r>
          </a:p>
          <a:p>
            <a:endParaRPr lang="en-US" dirty="0"/>
          </a:p>
          <a:p>
            <a:r>
              <a:rPr lang="en-US" dirty="0"/>
              <a:t>Before starting the activity, you can mention that there is no </a:t>
            </a:r>
            <a:r>
              <a:rPr lang="en-US" sz="1200" u="sng"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internationally agreed upon definition of area-based approach, nor is there a related operational framework. Nonetheless, research carried out on area-based planning initiatives in urban setting has resulted in the development of a set of 10 elements guiding the operationalization of this approach. In the absence of other clear guidance,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has adopted these useful elements that serve as valuable guiding principles for operational use. </a:t>
            </a:r>
            <a:r>
              <a:rPr lang="en-US" sz="1200" u="sng" kern="1200" dirty="0">
                <a:solidFill>
                  <a:schemeClr val="tx1"/>
                </a:solidFill>
                <a:effectLst/>
                <a:latin typeface="+mn-lt"/>
                <a:ea typeface="+mn-ea"/>
                <a:cs typeface="+mn-cs"/>
              </a:rPr>
              <a:t>The ten principles for area-based recovery </a:t>
            </a:r>
            <a:r>
              <a:rPr lang="en-US" sz="1200" u="sng" kern="1200" dirty="0" err="1">
                <a:solidFill>
                  <a:schemeClr val="tx1"/>
                </a:solidFill>
                <a:effectLst/>
                <a:latin typeface="+mn-lt"/>
                <a:ea typeface="+mn-ea"/>
                <a:cs typeface="+mn-cs"/>
              </a:rPr>
              <a:t>programmes</a:t>
            </a:r>
            <a:r>
              <a:rPr lang="en-US" sz="1200" u="sng" kern="1200" dirty="0">
                <a:solidFill>
                  <a:schemeClr val="tx1"/>
                </a:solidFill>
                <a:effectLst/>
                <a:latin typeface="+mn-lt"/>
                <a:ea typeface="+mn-ea"/>
                <a:cs typeface="+mn-cs"/>
              </a:rPr>
              <a:t> are drawn from research undertaken as part of the Stronger</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Cities Initiative (</a:t>
            </a:r>
            <a:r>
              <a:rPr lang="en-US" sz="1200" u="sng" kern="1200" dirty="0">
                <a:solidFill>
                  <a:schemeClr val="tx1"/>
                </a:solidFill>
                <a:effectLst/>
                <a:latin typeface="+mn-lt"/>
                <a:ea typeface="+mn-ea"/>
                <a:cs typeface="+mn-cs"/>
                <a:hlinkClick r:id="rId3"/>
              </a:rPr>
              <a:t>https://www.iied.org/stronger-cities-initiative</a:t>
            </a:r>
            <a:r>
              <a:rPr lang="en-US" sz="1200" kern="1200" dirty="0">
                <a:solidFill>
                  <a:schemeClr val="tx1"/>
                </a:solidFill>
                <a:effectLst/>
                <a:latin typeface="+mn-lt"/>
                <a:ea typeface="+mn-ea"/>
                <a:cs typeface="+mn-cs"/>
              </a:rPr>
              <a:t> ) involving World Vision, the Norwegian Refugee Council, the International Rescue Committee and the University of New South Wales (Sydney). You can refer to the following article for further guidance: </a:t>
            </a:r>
            <a:r>
              <a:rPr lang="fr-FR" dirty="0">
                <a:hlinkClick r:id="rId4"/>
              </a:rPr>
              <a:t>https://odihpn.org/magazine/ten-principles-area-based-approaches-urban-post-disaster-recovery/</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a:p>
            <a:r>
              <a:rPr lang="en-US" dirty="0"/>
              <a:t>Activities: </a:t>
            </a:r>
          </a:p>
          <a:p>
            <a:r>
              <a:rPr lang="en-US" dirty="0"/>
              <a:t>1. Playing cards. </a:t>
            </a:r>
          </a:p>
          <a:p>
            <a:r>
              <a:rPr lang="en-US" dirty="0"/>
              <a:t>Distribute playing cards. One game per group and ask participants to make the title of each element match its description. </a:t>
            </a:r>
          </a:p>
          <a:p>
            <a:r>
              <a:rPr lang="en-US" dirty="0"/>
              <a:t>Keep the word version of the card game with you to check their results. The first group coming up with the right matches wins. </a:t>
            </a:r>
          </a:p>
          <a:p>
            <a:r>
              <a:rPr lang="en-US" dirty="0"/>
              <a:t>2. Group discussion. Select the 4 to 5 elements that you think are the more challenging or relevant in the context. Assign one element to each group and ask them to think about it from their own perspective, in their own context. </a:t>
            </a:r>
          </a:p>
          <a:p>
            <a:pPr marL="171450" indent="-171450">
              <a:buFontTx/>
              <a:buChar char="-"/>
            </a:pPr>
            <a:r>
              <a:rPr lang="en-US" dirty="0"/>
              <a:t>What would it mean in our displacement context?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Is it feasible? </a:t>
            </a:r>
          </a:p>
          <a:p>
            <a:pPr marL="171450" indent="-171450">
              <a:buFontTx/>
              <a:buChar char="-"/>
            </a:pPr>
            <a:r>
              <a:rPr lang="en-US" dirty="0"/>
              <a:t>Are there existing initiatives respecting this principle? </a:t>
            </a:r>
          </a:p>
          <a:p>
            <a:pPr marL="171450" indent="-171450">
              <a:buFontTx/>
              <a:buChar char="-"/>
            </a:pPr>
            <a:r>
              <a:rPr lang="en-US" dirty="0"/>
              <a:t>What are/would be the main obstacle for its implementation? </a:t>
            </a:r>
          </a:p>
          <a:p>
            <a:pPr marL="0" indent="0">
              <a:buFontTx/>
              <a:buNone/>
            </a:pPr>
            <a:r>
              <a:rPr lang="en-US" dirty="0"/>
              <a:t>The debriefing can take different forms: </a:t>
            </a:r>
          </a:p>
          <a:p>
            <a:pPr marL="171450" indent="-171450">
              <a:buFont typeface="Arial" panose="020B0604020202020204" pitchFamily="34" charset="0"/>
              <a:buChar char="•"/>
            </a:pPr>
            <a:r>
              <a:rPr lang="en-US" dirty="0"/>
              <a:t>If the exercise is followed by a coffee break or if you feel that the participants may need a short break, ask the groups to summarize their discussion on two flip chart papers (one for each element) and organize a “marketplace”: Participants can go from one group to another to see what other groups have done and discuss with the “stand holder”.</a:t>
            </a:r>
          </a:p>
          <a:p>
            <a:pPr marL="171450" indent="-171450">
              <a:buFont typeface="Arial" panose="020B0604020202020204" pitchFamily="34" charset="0"/>
              <a:buChar char="•"/>
            </a:pPr>
            <a:r>
              <a:rPr lang="en-US" dirty="0"/>
              <a:t>If you have time, you can organize a debriefing, group after group giving two minutes for each group to present.  </a:t>
            </a:r>
          </a:p>
          <a:p>
            <a:endParaRPr lang="en-US" dirty="0"/>
          </a:p>
        </p:txBody>
      </p:sp>
      <p:sp>
        <p:nvSpPr>
          <p:cNvPr id="4" name="Slide Number Placeholder 3"/>
          <p:cNvSpPr>
            <a:spLocks noGrp="1"/>
          </p:cNvSpPr>
          <p:nvPr>
            <p:ph type="sldNum" sz="quarter" idx="10"/>
          </p:nvPr>
        </p:nvSpPr>
        <p:spPr/>
        <p:txBody>
          <a:bodyPr/>
          <a:lstStyle/>
          <a:p>
            <a:fld id="{935F30E8-26E9-4FF0-B25D-8E11553B5012}" type="slidenum">
              <a:rPr lang="en-US" smtClean="0"/>
              <a:t>4</a:t>
            </a:fld>
            <a:endParaRPr lang="en-US"/>
          </a:p>
        </p:txBody>
      </p:sp>
    </p:spTree>
    <p:extLst>
      <p:ext uri="{BB962C8B-B14F-4D97-AF65-F5344CB8AC3E}">
        <p14:creationId xmlns:p14="http://schemas.microsoft.com/office/powerpoint/2010/main" val="530500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Key messages: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Area based planning uses an area/geographical location as the main entry point. The area in which an area-based approach is implemented can be determined based upon a mix of different criteria: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Existing boundaries: physical, administrative and social (that will be defined in the Agora case study) </a:t>
            </a:r>
          </a:p>
          <a:p>
            <a:pPr lvl="0"/>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number of factors: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mix of populations within this area: IDPs, refugees, returnees and host population;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Level of vulnerability within the displacement affected communities (DACs) as a whole</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Existence of displacement-specific vulnerabilities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Existence of, or potential for, locally owned area-based planning</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Existing government administrative area or physical features of the urban environment;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Area that is recognized by its inhabitants as encompassing (1) a coherent socio-economic unit and (2) a network of predictable relationships between its stakeholders.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Aligning with the system; links to development and exit strategies</a:t>
            </a:r>
            <a:endParaRPr lang="fr-FR" sz="1200" kern="1200" dirty="0">
              <a:solidFill>
                <a:schemeClr val="tx1"/>
              </a:solidFill>
              <a:effectLst/>
              <a:latin typeface="+mn-lt"/>
              <a:ea typeface="+mn-ea"/>
              <a:cs typeface="+mn-cs"/>
            </a:endParaRPr>
          </a:p>
          <a:p>
            <a:r>
              <a:rPr lang="en-GB" dirty="0"/>
              <a:t>Important to add is that a pragmatic approach should be adopted, and that the area might need to be a bit larger than planned to avoid creating frustrations and </a:t>
            </a:r>
            <a:r>
              <a:rPr lang="en-US" dirty="0"/>
              <a:t>doing harm! </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2951151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a:t>
            </a:r>
            <a:r>
              <a:rPr lang="fr-FR" dirty="0" err="1"/>
              <a:t>is</a:t>
            </a:r>
            <a:r>
              <a:rPr lang="fr-FR" dirty="0"/>
              <a:t> an </a:t>
            </a:r>
            <a:r>
              <a:rPr lang="fr-FR" dirty="0" err="1"/>
              <a:t>exerpt</a:t>
            </a:r>
            <a:r>
              <a:rPr lang="fr-FR" dirty="0"/>
              <a:t> of a </a:t>
            </a:r>
            <a:r>
              <a:rPr lang="en-GB" sz="1200" b="0" i="0" u="none" strike="noStrike" kern="1200" baseline="0" dirty="0" err="1">
                <a:solidFill>
                  <a:schemeClr val="tx1"/>
                </a:solidFill>
                <a:latin typeface="+mn-lt"/>
                <a:ea typeface="+mn-ea"/>
                <a:cs typeface="+mn-cs"/>
              </a:rPr>
              <a:t>muti</a:t>
            </a:r>
            <a:r>
              <a:rPr lang="en-GB" sz="1200" b="0" i="0" u="none" strike="noStrike" kern="1200" baseline="0" dirty="0">
                <a:solidFill>
                  <a:schemeClr val="tx1"/>
                </a:solidFill>
                <a:latin typeface="+mn-lt"/>
                <a:ea typeface="+mn-ea"/>
                <a:cs typeface="+mn-cs"/>
              </a:rPr>
              <a:t>-sectoral and localized analysis of the demand and supply of services in </a:t>
            </a:r>
            <a:r>
              <a:rPr lang="en-GB" sz="1200" b="0" i="0" u="none" strike="noStrike" kern="1200" baseline="0" dirty="0" err="1">
                <a:solidFill>
                  <a:schemeClr val="tx1"/>
                </a:solidFill>
                <a:latin typeface="+mn-lt"/>
                <a:ea typeface="+mn-ea"/>
                <a:cs typeface="+mn-cs"/>
              </a:rPr>
              <a:t>cisis</a:t>
            </a:r>
            <a:r>
              <a:rPr lang="en-GB" sz="1200" b="0" i="0" u="none" strike="noStrike" kern="1200" baseline="0" dirty="0">
                <a:solidFill>
                  <a:schemeClr val="tx1"/>
                </a:solidFill>
                <a:latin typeface="+mn-lt"/>
                <a:ea typeface="+mn-ea"/>
                <a:cs typeface="+mn-cs"/>
              </a:rPr>
              <a:t> affected areas, Bangui ,CAR, Mai 2019. </a:t>
            </a:r>
          </a:p>
          <a:p>
            <a:r>
              <a:rPr lang="fr-FR" sz="1200" b="0" i="0" u="none" strike="noStrike" kern="1200" baseline="0" dirty="0">
                <a:solidFill>
                  <a:schemeClr val="tx1"/>
                </a:solidFill>
                <a:latin typeface="+mn-lt"/>
                <a:ea typeface="+mn-ea"/>
                <a:cs typeface="+mn-cs"/>
              </a:rPr>
              <a:t> </a:t>
            </a:r>
            <a:endParaRPr lang="fr-FR" dirty="0"/>
          </a:p>
          <a:p>
            <a:r>
              <a:rPr lang="fr-FR" dirty="0"/>
              <a:t>This case </a:t>
            </a:r>
            <a:r>
              <a:rPr lang="fr-FR" dirty="0" err="1"/>
              <a:t>study</a:t>
            </a:r>
            <a:r>
              <a:rPr lang="fr-FR" dirty="0"/>
              <a:t> </a:t>
            </a:r>
            <a:r>
              <a:rPr lang="fr-FR" dirty="0" err="1"/>
              <a:t>is</a:t>
            </a:r>
            <a:r>
              <a:rPr lang="fr-FR" dirty="0"/>
              <a:t> about the area-</a:t>
            </a:r>
            <a:r>
              <a:rPr lang="fr-FR" dirty="0" err="1"/>
              <a:t>based</a:t>
            </a:r>
            <a:r>
              <a:rPr lang="fr-FR" dirty="0"/>
              <a:t> </a:t>
            </a:r>
            <a:r>
              <a:rPr lang="fr-FR" dirty="0" err="1"/>
              <a:t>approach</a:t>
            </a:r>
            <a:r>
              <a:rPr lang="fr-FR" dirty="0"/>
              <a:t> </a:t>
            </a:r>
            <a:r>
              <a:rPr lang="fr-FR" dirty="0" err="1"/>
              <a:t>analysis</a:t>
            </a:r>
            <a:r>
              <a:rPr lang="fr-FR" dirty="0"/>
              <a:t> </a:t>
            </a:r>
            <a:r>
              <a:rPr lang="fr-FR" dirty="0" err="1"/>
              <a:t>carried</a:t>
            </a:r>
            <a:r>
              <a:rPr lang="fr-FR" dirty="0"/>
              <a:t> out by REACH, </a:t>
            </a:r>
            <a:r>
              <a:rPr lang="fr-FR" dirty="0" err="1"/>
              <a:t>using</a:t>
            </a:r>
            <a:r>
              <a:rPr lang="fr-FR" dirty="0"/>
              <a:t> </a:t>
            </a:r>
            <a:r>
              <a:rPr lang="fr-FR" dirty="0" err="1"/>
              <a:t>its</a:t>
            </a:r>
            <a:r>
              <a:rPr lang="fr-FR" dirty="0"/>
              <a:t> AGORA </a:t>
            </a:r>
            <a:r>
              <a:rPr lang="fr-FR" dirty="0" err="1"/>
              <a:t>methodology</a:t>
            </a:r>
            <a:r>
              <a:rPr lang="fr-FR" dirty="0"/>
              <a:t>, in Bangui. The main </a:t>
            </a:r>
            <a:r>
              <a:rPr lang="fr-FR" dirty="0" err="1"/>
              <a:t>aim</a:t>
            </a:r>
            <a:r>
              <a:rPr lang="fr-FR" dirty="0"/>
              <a:t> of the </a:t>
            </a:r>
            <a:r>
              <a:rPr lang="fr-FR" dirty="0" err="1"/>
              <a:t>project</a:t>
            </a:r>
            <a:r>
              <a:rPr lang="fr-FR" dirty="0"/>
              <a:t> </a:t>
            </a:r>
            <a:r>
              <a:rPr lang="fr-FR" dirty="0" err="1"/>
              <a:t>was</a:t>
            </a:r>
            <a:r>
              <a:rPr lang="fr-FR" dirty="0"/>
              <a:t> to select </a:t>
            </a:r>
            <a:r>
              <a:rPr lang="fr-FR" dirty="0" err="1"/>
              <a:t>crisis</a:t>
            </a:r>
            <a:r>
              <a:rPr lang="fr-FR" dirty="0"/>
              <a:t> </a:t>
            </a:r>
            <a:r>
              <a:rPr lang="fr-FR" dirty="0" err="1"/>
              <a:t>affected</a:t>
            </a:r>
            <a:r>
              <a:rPr lang="fr-FR" dirty="0"/>
              <a:t> areas </a:t>
            </a:r>
            <a:r>
              <a:rPr lang="fr-FR" dirty="0" err="1"/>
              <a:t>where</a:t>
            </a:r>
            <a:r>
              <a:rPr lang="fr-FR" dirty="0"/>
              <a:t> to </a:t>
            </a:r>
            <a:r>
              <a:rPr lang="fr-FR" dirty="0" err="1"/>
              <a:t>implement</a:t>
            </a:r>
            <a:r>
              <a:rPr lang="fr-FR" dirty="0"/>
              <a:t> multi-</a:t>
            </a:r>
            <a:r>
              <a:rPr lang="fr-FR" dirty="0" err="1"/>
              <a:t>sectoral</a:t>
            </a:r>
            <a:r>
              <a:rPr lang="fr-FR" dirty="0"/>
              <a:t> </a:t>
            </a:r>
            <a:r>
              <a:rPr lang="fr-FR" dirty="0" err="1"/>
              <a:t>recovery</a:t>
            </a:r>
            <a:r>
              <a:rPr lang="fr-FR" dirty="0"/>
              <a:t> plans. </a:t>
            </a:r>
          </a:p>
        </p:txBody>
      </p:sp>
      <p:sp>
        <p:nvSpPr>
          <p:cNvPr id="4" name="Slide Number Placeholder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605922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summary of the first steps of the analysis carried out by REACH team and relevant local actors in Bangui, including local authorities and relevant stakeholders (mayors, social actors, neighbourhood leaders, etc.)</a:t>
            </a:r>
          </a:p>
          <a:p>
            <a:pPr marL="171450" indent="-171450">
              <a:buFontTx/>
              <a:buChar char="-"/>
            </a:pPr>
            <a:r>
              <a:rPr lang="en-GB" dirty="0"/>
              <a:t>There was a first round of discussions around the neighbourhoods where the recovery plan could take place. Two were selected based on the criteria in block 1. </a:t>
            </a:r>
          </a:p>
          <a:p>
            <a:pPr marL="171450" indent="-171450">
              <a:buFontTx/>
              <a:buChar char="-"/>
            </a:pPr>
            <a:r>
              <a:rPr lang="en-GB" dirty="0"/>
              <a:t>The second phase was focused on the delimitation per se: which areas in these neighbourhoods: 5 participatory workshops were organised, involving all relevant local actors to determined “population or neighbourhood basin” where an area-based planning approach could be successful. The main criteria used where: </a:t>
            </a:r>
          </a:p>
          <a:p>
            <a:pPr marL="171450" indent="-171450">
              <a:buFont typeface="Wingdings" panose="05000000000000000000" pitchFamily="2" charset="2"/>
              <a:buChar char="Ø"/>
            </a:pPr>
            <a:r>
              <a:rPr lang="en-GB" dirty="0"/>
              <a:t>The existence of a coherent socio-economic unity;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dirty="0">
                <a:solidFill>
                  <a:schemeClr val="bg1"/>
                </a:solidFill>
              </a:rPr>
              <a:t>A network of predictable relationships between its stakeholders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solidFill>
                  <a:schemeClr val="bg1"/>
                </a:solidFill>
              </a:rPr>
              <a:t>Note that security considerations were not taken into account not to exclude and discriminate against populations living in areas that are difficult to access due to security issues.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dirty="0">
                <a:highlight>
                  <a:srgbClr val="FFFF00"/>
                </a:highlight>
              </a:rPr>
              <a:t>The report on the full recovery planning process can be found there (in French): </a:t>
            </a:r>
            <a:endParaRPr lang="en-US" sz="1200" dirty="0">
              <a:solidFill>
                <a:schemeClr val="bg1"/>
              </a:solidFill>
              <a:highlight>
                <a:srgbClr val="FFFF00"/>
              </a:highlight>
            </a:endParaRPr>
          </a:p>
          <a:p>
            <a:pPr marL="0" indent="0">
              <a:buFont typeface="Wingdings" panose="05000000000000000000" pitchFamily="2" charset="2"/>
              <a:buNone/>
            </a:pP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608090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slides show the indicative UNHCR identified zones/refugee-Affected areas. where area-based approaches is planned to be implemented in Ethiopia. </a:t>
            </a:r>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492528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area-based approach is characterized by its focus on needs, capacities and vulnerabilities within a geographic area, rather than among a specific population group. Targeting should therefore be based predominantly on vulnerability, needs and capacity. </a:t>
            </a:r>
          </a:p>
          <a:p>
            <a:r>
              <a:rPr lang="en-US" dirty="0"/>
              <a:t> However a pragmatic approach that avoids doing harm should be adopted and some of the issues shared by the whole population should be taken into account.</a:t>
            </a:r>
            <a:endParaRPr lang="fr-FR" dirty="0"/>
          </a:p>
        </p:txBody>
      </p:sp>
      <p:sp>
        <p:nvSpPr>
          <p:cNvPr id="4" name="Slide Number Placeholder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2190808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slide is a way to discuss the modalities of the implementation of areas-based plans. Shall we target the population based on quotas displaced/hosts?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Show the first part of the slide first (question) to the participants and engage a discussion. </a:t>
            </a:r>
          </a:p>
          <a:p>
            <a:r>
              <a:rPr lang="en-US" sz="1200" kern="1200" dirty="0">
                <a:solidFill>
                  <a:schemeClr val="tx1"/>
                </a:solidFill>
                <a:effectLst/>
                <a:latin typeface="+mn-lt"/>
                <a:ea typeface="+mn-ea"/>
                <a:cs typeface="+mn-cs"/>
              </a:rPr>
              <a:t>Only show the answer after a while, once the debate is well engaged.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main message here is that area-based approach considers the “whole population” and targets based on the vulnerabilities, needs and capacities of the population based in the selected area. It entails that both displacement specific and common/shared needs between hosts and displaced population will be assessed and addressed. The following case studies will show concrete examples of targeting based on vulnerability, needs and capacities for area-based plans.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FYI information: The 30/70 quota is used in the West Nile sub-region where “</a:t>
            </a:r>
            <a:r>
              <a:rPr lang="en-US" sz="1200" b="0" i="0" u="none" strike="noStrike" kern="1200" baseline="0" dirty="0">
                <a:solidFill>
                  <a:schemeClr val="tx1"/>
                </a:solidFill>
                <a:latin typeface="+mn-lt"/>
                <a:ea typeface="+mn-ea"/>
                <a:cs typeface="+mn-cs"/>
              </a:rPr>
              <a:t>host communities' benefit from the support to refugees through a 70:30 principle, where 30 percent of the support is provided to the host community, usually on the basis of quotas. While this principle helps ensure host communities benefit from the overall refugee response, its application is unclear and inconsistent, which gives rise to tensions. For example, there are different views about what constitutes a host community. NGOs and operational agencies also face challenges in reaching the 30 percent target, which is rarely achieved in practice. Even when they do meet it, they acknowledge high levels of duplication. Clearer guidance and more coordinated action on the implementation of the 70:30 </a:t>
            </a:r>
            <a:r>
              <a:rPr lang="fr-FR" sz="1200" b="0" i="0" u="none" strike="noStrike" kern="1200" baseline="0" dirty="0" err="1">
                <a:solidFill>
                  <a:schemeClr val="tx1"/>
                </a:solidFill>
                <a:latin typeface="+mn-lt"/>
                <a:ea typeface="+mn-ea"/>
                <a:cs typeface="+mn-cs"/>
              </a:rPr>
              <a:t>principle</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is</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required</a:t>
            </a:r>
            <a:r>
              <a:rPr lang="fr-FR" sz="1200" b="0" i="0" u="none" strike="noStrike" kern="1200" baseline="0" dirty="0">
                <a:solidFill>
                  <a:schemeClr val="tx1"/>
                </a:solidFill>
                <a:latin typeface="+mn-lt"/>
                <a:ea typeface="+mn-ea"/>
                <a:cs typeface="+mn-cs"/>
              </a:rPr>
              <a:t>.</a:t>
            </a:r>
          </a:p>
          <a:p>
            <a:r>
              <a:rPr lang="en-US" sz="1200" b="0" i="0" u="none" strike="noStrike" kern="1200" baseline="0" dirty="0">
                <a:solidFill>
                  <a:schemeClr val="tx1"/>
                </a:solidFill>
                <a:latin typeface="+mn-lt"/>
                <a:ea typeface="+mn-ea"/>
                <a:cs typeface="+mn-cs"/>
              </a:rPr>
              <a:t>When host communities are included in a refugee response, their specific needs tend to be treated as secondary considerations within that response, with implications for the relevance of the support that is provided. Moreover, host communities themselves are often treated as secondary at the point of service. An</a:t>
            </a:r>
          </a:p>
          <a:p>
            <a:r>
              <a:rPr lang="en-US" sz="1200" b="0" i="0" u="none" strike="noStrike" kern="1200" baseline="0" dirty="0">
                <a:solidFill>
                  <a:schemeClr val="tx1"/>
                </a:solidFill>
                <a:latin typeface="+mn-lt"/>
                <a:ea typeface="+mn-ea"/>
                <a:cs typeface="+mn-cs"/>
              </a:rPr>
              <a:t>overall assumption of benefit to refugee hosting also downplays the significant financial and opportunity costs to communities at large (for instance, in relation to serious environmental degradation) and to those specific individuals who are negatively affected by refugee hosting. These costs may become more pronounced as refugee stays become more protracted”. Source: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study on integrated access to services in Uganda: </a:t>
            </a:r>
            <a:endParaRPr lang="fr-FR"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hlinkClick r:id="rId3"/>
              </a:rPr>
              <a:t>https://regionaldss.org/wp-content/uploads/2019/03/ReDSS-Uganda-Report-FINAL-2019.pdf</a:t>
            </a:r>
            <a:endParaRPr lang="fr-FR" dirty="0"/>
          </a:p>
        </p:txBody>
      </p:sp>
      <p:sp>
        <p:nvSpPr>
          <p:cNvPr id="4" name="Slide Number Placeholder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1379139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D3EBE9B1-2A80-4014-9413-689CA2746B45}" type="slidenum">
              <a:rPr lang="en-US" smtClean="0"/>
              <a:t>11</a:t>
            </a:fld>
            <a:endParaRPr lang="en-US"/>
          </a:p>
        </p:txBody>
      </p:sp>
    </p:spTree>
    <p:extLst>
      <p:ext uri="{BB962C8B-B14F-4D97-AF65-F5344CB8AC3E}">
        <p14:creationId xmlns:p14="http://schemas.microsoft.com/office/powerpoint/2010/main" val="2460203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use this slide as a transition to the second part of the training workshop that will be focused on a step by step methodology to apply an ABA approach that is based on the planning cycle. </a:t>
            </a:r>
          </a:p>
          <a:p>
            <a:endParaRPr lang="en-GB" dirty="0"/>
          </a:p>
          <a:p>
            <a:r>
              <a:rPr lang="en-GB" dirty="0"/>
              <a:t>Source:  </a:t>
            </a:r>
            <a:r>
              <a:rPr lang="en-US" sz="1200" b="0" i="0" kern="1200" dirty="0">
                <a:solidFill>
                  <a:schemeClr val="tx1"/>
                </a:solidFill>
                <a:effectLst/>
                <a:latin typeface="+mn-lt"/>
                <a:ea typeface="+mn-ea"/>
                <a:cs typeface="+mn-cs"/>
              </a:rPr>
              <a:t>Ten principles for area-based approaches in urban post-disaster recovery</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David Sanderson and Pamela </a:t>
            </a:r>
            <a:r>
              <a:rPr lang="en-US" sz="1200" b="0" i="0" kern="1200" dirty="0" err="1">
                <a:solidFill>
                  <a:schemeClr val="tx1"/>
                </a:solidFill>
                <a:effectLst/>
                <a:latin typeface="+mn-lt"/>
                <a:ea typeface="+mn-ea"/>
                <a:cs typeface="+mn-cs"/>
              </a:rPr>
              <a:t>Sitko</a:t>
            </a:r>
            <a:r>
              <a:rPr lang="en-US" sz="1200" b="0" i="0" kern="1200" dirty="0">
                <a:solidFill>
                  <a:schemeClr val="tx1"/>
                </a:solidFill>
                <a:effectLst/>
                <a:latin typeface="+mn-lt"/>
                <a:ea typeface="+mn-ea"/>
                <a:cs typeface="+mn-cs"/>
              </a:rPr>
              <a:t>, March 2018</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3268524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3/19/2020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3/19/2020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3/19/2020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stretch>
            <a:fillRect/>
          </a:stretch>
        </p:blipFill>
        <p:spPr>
          <a:xfrm>
            <a:off x="487770" y="6071616"/>
            <a:ext cx="11528018"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3/19/2020</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3/19/2020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62" r:id="rId13"/>
    <p:sldLayoutId id="214748366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comments" Target="../comments/comment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5.jpg"/><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6654799" y="640081"/>
            <a:ext cx="4897119" cy="35382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lnSpcReduction="1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lnSpc>
                <a:spcPct val="90000"/>
              </a:lnSpc>
              <a:spcBef>
                <a:spcPct val="0"/>
              </a:spcBef>
              <a:spcAft>
                <a:spcPts val="600"/>
              </a:spcAft>
            </a:pPr>
            <a:r>
              <a:rPr lang="en-US" altLang="en-US" sz="5100" b="1">
                <a:latin typeface="+mj-lt"/>
                <a:ea typeface="+mj-ea"/>
                <a:cs typeface="+mj-cs"/>
              </a:rPr>
              <a:t>Area Based Durable Solutions Planning </a:t>
            </a:r>
          </a:p>
          <a:p>
            <a:pPr defTabSz="914400">
              <a:lnSpc>
                <a:spcPct val="90000"/>
              </a:lnSpc>
              <a:spcBef>
                <a:spcPct val="0"/>
              </a:spcBef>
              <a:spcAft>
                <a:spcPts val="600"/>
              </a:spcAft>
            </a:pPr>
            <a:r>
              <a:rPr lang="en-US" altLang="en-US" sz="5100" b="1" i="1">
                <a:latin typeface="+mj-lt"/>
                <a:ea typeface="+mj-ea"/>
                <a:cs typeface="+mj-cs"/>
              </a:rPr>
              <a:t>Training </a:t>
            </a:r>
          </a:p>
          <a:p>
            <a:pPr defTabSz="914400">
              <a:lnSpc>
                <a:spcPct val="90000"/>
              </a:lnSpc>
              <a:spcBef>
                <a:spcPct val="0"/>
              </a:spcBef>
              <a:spcAft>
                <a:spcPts val="600"/>
              </a:spcAft>
            </a:pPr>
            <a:r>
              <a:rPr lang="en-US" altLang="en-US" sz="5100" i="1">
                <a:latin typeface="+mj-lt"/>
                <a:ea typeface="+mj-ea"/>
                <a:cs typeface="+mj-cs"/>
              </a:rPr>
              <a:t>	</a:t>
            </a:r>
            <a:endParaRPr lang="en-US" altLang="en-US" sz="5100" dirty="0">
              <a:latin typeface="+mj-lt"/>
              <a:ea typeface="+mj-ea"/>
              <a:cs typeface="+mj-cs"/>
            </a:endParaRPr>
          </a:p>
        </p:txBody>
      </p:sp>
      <p:pic>
        <p:nvPicPr>
          <p:cNvPr id="3" name="Picture 2" descr="A picture containing drawing, table&#10;&#10;Description automatically generated">
            <a:extLst>
              <a:ext uri="{FF2B5EF4-FFF2-40B4-BE49-F238E27FC236}">
                <a16:creationId xmlns:a16="http://schemas.microsoft.com/office/drawing/2014/main" id="{FE2E0F68-580F-4023-8022-25163AEFF047}"/>
              </a:ext>
            </a:extLst>
          </p:cNvPr>
          <p:cNvPicPr>
            <a:picLocks noChangeAspect="1"/>
          </p:cNvPicPr>
          <p:nvPr/>
        </p:nvPicPr>
        <p:blipFill rotWithShape="1">
          <a:blip r:embed="rId2">
            <a:extLst>
              <a:ext uri="{28A0092B-C50C-407E-A947-70E740481C1C}">
                <a14:useLocalDpi xmlns:a14="http://schemas.microsoft.com/office/drawing/2010/main" val="0"/>
              </a:ext>
            </a:extLst>
          </a:blip>
          <a:srcRect l="24101" r="23966"/>
          <a:stretch/>
        </p:blipFill>
        <p:spPr>
          <a:xfrm>
            <a:off x="1120701" y="1112060"/>
            <a:ext cx="3861262" cy="4633859"/>
          </a:xfrm>
          <a:prstGeom prst="rect">
            <a:avLst/>
          </a:prstGeom>
          <a:effectLst/>
        </p:spPr>
      </p:pic>
    </p:spTree>
    <p:extLst>
      <p:ext uri="{BB962C8B-B14F-4D97-AF65-F5344CB8AC3E}">
        <p14:creationId xmlns:p14="http://schemas.microsoft.com/office/powerpoint/2010/main" val="3148006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6746628" y="1783959"/>
            <a:ext cx="4645250" cy="288911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defTabSz="914400" fontAlgn="auto">
              <a:lnSpc>
                <a:spcPct val="90000"/>
              </a:lnSpc>
              <a:spcBef>
                <a:spcPct val="0"/>
              </a:spcBef>
              <a:spcAft>
                <a:spcPts val="600"/>
              </a:spcAft>
              <a:buClrTx/>
              <a:buSzTx/>
              <a:tabLst/>
              <a:defRPr/>
            </a:pPr>
            <a:r>
              <a:rPr lang="en-US" altLang="en-US" sz="4700" b="1" dirty="0">
                <a:latin typeface="+mj-lt"/>
                <a:ea typeface="+mj-ea"/>
                <a:cs typeface="+mj-cs"/>
              </a:rPr>
              <a:t>Session 2: Area-based approach. How do we do it? </a:t>
            </a:r>
            <a:endParaRPr kumimoji="0" lang="en-US" altLang="en-US" sz="4700" b="1" i="0" u="none" strike="noStrike" cap="none" spc="0" normalizeH="0" baseline="0" noProof="0" dirty="0">
              <a:ln>
                <a:noFill/>
              </a:ln>
              <a:effectLst/>
              <a:uLnTx/>
              <a:uFillTx/>
              <a:latin typeface="+mj-lt"/>
              <a:ea typeface="+mj-ea"/>
              <a:cs typeface="+mj-cs"/>
            </a:endParaRPr>
          </a:p>
          <a:p>
            <a:pPr marL="0" marR="0" lvl="0" indent="0" defTabSz="914400" fontAlgn="auto">
              <a:lnSpc>
                <a:spcPct val="90000"/>
              </a:lnSpc>
              <a:spcBef>
                <a:spcPct val="0"/>
              </a:spcBef>
              <a:spcAft>
                <a:spcPts val="600"/>
              </a:spcAft>
              <a:buClrTx/>
              <a:buSzTx/>
              <a:tabLst/>
              <a:defRPr/>
            </a:pPr>
            <a:r>
              <a:rPr kumimoji="0" lang="en-US" altLang="en-US" sz="4700" b="0" i="1" u="none" strike="noStrike" cap="none" spc="0" normalizeH="0" baseline="0" noProof="0" dirty="0">
                <a:ln>
                  <a:noFill/>
                </a:ln>
                <a:effectLst/>
                <a:uLnTx/>
                <a:uFillTx/>
                <a:latin typeface="+mj-lt"/>
                <a:ea typeface="+mj-ea"/>
                <a:cs typeface="+mj-cs"/>
              </a:rPr>
              <a:t>	</a:t>
            </a:r>
            <a:endParaRPr kumimoji="0" lang="en-US" altLang="en-US" sz="4700" b="0" i="0" u="none" strike="noStrike" cap="none" spc="0" normalizeH="0" baseline="0" noProof="0" dirty="0">
              <a:ln>
                <a:noFill/>
              </a:ln>
              <a:effectLst/>
              <a:uLnTx/>
              <a:uFillTx/>
              <a:latin typeface="+mj-lt"/>
              <a:ea typeface="+mj-ea"/>
              <a:cs typeface="+mj-cs"/>
            </a:endParaRPr>
          </a:p>
        </p:txBody>
      </p:sp>
      <p:sp>
        <p:nvSpPr>
          <p:cNvPr id="135" name="Freeform: Shape 134">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279835E1-4C1A-4F9D-A26F-3988EE94C309}"/>
              </a:ext>
            </a:extLst>
          </p:cNvPr>
          <p:cNvPicPr>
            <a:picLocks noChangeAspect="1"/>
          </p:cNvPicPr>
          <p:nvPr/>
        </p:nvPicPr>
        <p:blipFill rotWithShape="1">
          <a:blip r:embed="rId3">
            <a:extLst>
              <a:ext uri="{28A0092B-C50C-407E-A947-70E740481C1C}">
                <a14:useLocalDpi xmlns:a14="http://schemas.microsoft.com/office/drawing/2010/main" val="0"/>
              </a:ext>
            </a:extLst>
          </a:blip>
          <a:srcRect l="37903" r="3463"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46255830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479B859-6929-4D24-863E-05C5DCAD71E9}"/>
              </a:ext>
            </a:extLst>
          </p:cNvPr>
          <p:cNvSpPr/>
          <p:nvPr/>
        </p:nvSpPr>
        <p:spPr>
          <a:xfrm>
            <a:off x="42148" y="78728"/>
            <a:ext cx="9856910" cy="683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800" b="1" dirty="0">
                <a:ln w="0"/>
                <a:solidFill>
                  <a:schemeClr val="tx1"/>
                </a:solidFill>
                <a:effectLst>
                  <a:outerShdw blurRad="38100" dist="19050" dir="2700000" algn="tl" rotWithShape="0">
                    <a:schemeClr val="dk1">
                      <a:alpha val="40000"/>
                    </a:schemeClr>
                  </a:outerShdw>
                </a:effectLst>
              </a:rPr>
              <a:t>Priority policy processes </a:t>
            </a:r>
            <a:endParaRPr lang="en-GB" sz="2800" b="1" dirty="0">
              <a:ln w="0"/>
              <a:solidFill>
                <a:schemeClr val="tx1"/>
              </a:solidFill>
              <a:effectLst>
                <a:outerShdw blurRad="38100" dist="19050" dir="2700000" algn="tl" rotWithShape="0">
                  <a:schemeClr val="dk1">
                    <a:alpha val="40000"/>
                  </a:schemeClr>
                </a:outerShdw>
              </a:effectLst>
            </a:endParaRPr>
          </a:p>
        </p:txBody>
      </p:sp>
      <p:grpSp>
        <p:nvGrpSpPr>
          <p:cNvPr id="9" name="Group 8"/>
          <p:cNvGrpSpPr/>
          <p:nvPr/>
        </p:nvGrpSpPr>
        <p:grpSpPr>
          <a:xfrm>
            <a:off x="316173" y="936070"/>
            <a:ext cx="7981303" cy="5403085"/>
            <a:chOff x="60746" y="1150602"/>
            <a:chExt cx="7747644" cy="4481296"/>
          </a:xfrm>
        </p:grpSpPr>
        <p:sp>
          <p:nvSpPr>
            <p:cNvPr id="2" name="Flowchart: Alternate Process 1"/>
            <p:cNvSpPr/>
            <p:nvPr/>
          </p:nvSpPr>
          <p:spPr>
            <a:xfrm>
              <a:off x="3937470" y="2817347"/>
              <a:ext cx="3302539" cy="963599"/>
            </a:xfrm>
            <a:prstGeom prst="flowChartAlternateProcess">
              <a:avLst/>
            </a:prstGeom>
            <a:solidFill>
              <a:srgbClr val="C00000">
                <a:alpha val="99000"/>
              </a:srgbClr>
            </a:solidFill>
            <a:ln>
              <a:solidFill>
                <a:schemeClr val="tx1">
                  <a:alpha val="0"/>
                </a:schemeClr>
              </a:solidFill>
              <a:extLst>
                <a:ext uri="{C807C97D-BFC1-408E-A445-0C87EB9F89A2}">
                  <ask:lineSketchStyleProps xmlns:ask="http://schemas.microsoft.com/office/drawing/2018/sketchyshapes" sd="1219033472">
                    <a:custGeom>
                      <a:avLst/>
                      <a:gdLst>
                        <a:gd name="connsiteX0" fmla="*/ 0 w 3302539"/>
                        <a:gd name="connsiteY0" fmla="*/ 160600 h 963599"/>
                        <a:gd name="connsiteX1" fmla="*/ 160600 w 3302539"/>
                        <a:gd name="connsiteY1" fmla="*/ 0 h 963599"/>
                        <a:gd name="connsiteX2" fmla="*/ 3141939 w 3302539"/>
                        <a:gd name="connsiteY2" fmla="*/ 0 h 963599"/>
                        <a:gd name="connsiteX3" fmla="*/ 3302539 w 3302539"/>
                        <a:gd name="connsiteY3" fmla="*/ 160600 h 963599"/>
                        <a:gd name="connsiteX4" fmla="*/ 3302539 w 3302539"/>
                        <a:gd name="connsiteY4" fmla="*/ 802999 h 963599"/>
                        <a:gd name="connsiteX5" fmla="*/ 3141939 w 3302539"/>
                        <a:gd name="connsiteY5" fmla="*/ 963599 h 963599"/>
                        <a:gd name="connsiteX6" fmla="*/ 160600 w 3302539"/>
                        <a:gd name="connsiteY6" fmla="*/ 963599 h 963599"/>
                        <a:gd name="connsiteX7" fmla="*/ 0 w 3302539"/>
                        <a:gd name="connsiteY7" fmla="*/ 802999 h 963599"/>
                        <a:gd name="connsiteX8" fmla="*/ 0 w 3302539"/>
                        <a:gd name="connsiteY8" fmla="*/ 160600 h 9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2539" h="963599" fill="none" extrusionOk="0">
                          <a:moveTo>
                            <a:pt x="0" y="160600"/>
                          </a:moveTo>
                          <a:cubicBezTo>
                            <a:pt x="-2010" y="71578"/>
                            <a:pt x="73191" y="1053"/>
                            <a:pt x="160600" y="0"/>
                          </a:cubicBezTo>
                          <a:cubicBezTo>
                            <a:pt x="984834" y="130954"/>
                            <a:pt x="2071274" y="43574"/>
                            <a:pt x="3141939" y="0"/>
                          </a:cubicBezTo>
                          <a:cubicBezTo>
                            <a:pt x="3233053" y="3723"/>
                            <a:pt x="3308340" y="79009"/>
                            <a:pt x="3302539" y="160600"/>
                          </a:cubicBezTo>
                          <a:cubicBezTo>
                            <a:pt x="3315091" y="422399"/>
                            <a:pt x="3354179" y="499943"/>
                            <a:pt x="3302539" y="802999"/>
                          </a:cubicBezTo>
                          <a:cubicBezTo>
                            <a:pt x="3299000" y="892277"/>
                            <a:pt x="3229455" y="962784"/>
                            <a:pt x="3141939" y="963599"/>
                          </a:cubicBezTo>
                          <a:cubicBezTo>
                            <a:pt x="1862325" y="1118796"/>
                            <a:pt x="1228291" y="1126619"/>
                            <a:pt x="160600" y="963599"/>
                          </a:cubicBezTo>
                          <a:cubicBezTo>
                            <a:pt x="72709" y="952693"/>
                            <a:pt x="-8350" y="896572"/>
                            <a:pt x="0" y="802999"/>
                          </a:cubicBezTo>
                          <a:cubicBezTo>
                            <a:pt x="11931" y="561803"/>
                            <a:pt x="53546" y="398970"/>
                            <a:pt x="0" y="160600"/>
                          </a:cubicBezTo>
                          <a:close/>
                        </a:path>
                        <a:path w="3302539" h="963599" stroke="0" extrusionOk="0">
                          <a:moveTo>
                            <a:pt x="0" y="160600"/>
                          </a:moveTo>
                          <a:cubicBezTo>
                            <a:pt x="-9329" y="66149"/>
                            <a:pt x="61279" y="3987"/>
                            <a:pt x="160600" y="0"/>
                          </a:cubicBezTo>
                          <a:cubicBezTo>
                            <a:pt x="820403" y="132882"/>
                            <a:pt x="1746578" y="-84951"/>
                            <a:pt x="3141939" y="0"/>
                          </a:cubicBezTo>
                          <a:cubicBezTo>
                            <a:pt x="3229057" y="1542"/>
                            <a:pt x="3299644" y="87907"/>
                            <a:pt x="3302539" y="160600"/>
                          </a:cubicBezTo>
                          <a:cubicBezTo>
                            <a:pt x="3308669" y="268969"/>
                            <a:pt x="3358701" y="616068"/>
                            <a:pt x="3302539" y="802999"/>
                          </a:cubicBezTo>
                          <a:cubicBezTo>
                            <a:pt x="3307750" y="892314"/>
                            <a:pt x="3234811" y="955006"/>
                            <a:pt x="3141939" y="963599"/>
                          </a:cubicBezTo>
                          <a:cubicBezTo>
                            <a:pt x="2453207" y="1051238"/>
                            <a:pt x="1087433" y="890920"/>
                            <a:pt x="160600" y="963599"/>
                          </a:cubicBezTo>
                          <a:cubicBezTo>
                            <a:pt x="70754" y="952638"/>
                            <a:pt x="-738" y="892721"/>
                            <a:pt x="0" y="802999"/>
                          </a:cubicBezTo>
                          <a:cubicBezTo>
                            <a:pt x="25917" y="722309"/>
                            <a:pt x="-4133" y="464153"/>
                            <a:pt x="0" y="16060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Area-based approach </a:t>
              </a:r>
            </a:p>
          </p:txBody>
        </p:sp>
        <p:sp>
          <p:nvSpPr>
            <p:cNvPr id="33" name="Flowchart: Alternate Process 32"/>
            <p:cNvSpPr/>
            <p:nvPr/>
          </p:nvSpPr>
          <p:spPr>
            <a:xfrm>
              <a:off x="3634602" y="4808476"/>
              <a:ext cx="4173788" cy="823422"/>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198946862">
                    <a:custGeom>
                      <a:avLst/>
                      <a:gdLst>
                        <a:gd name="connsiteX0" fmla="*/ 0 w 4173788"/>
                        <a:gd name="connsiteY0" fmla="*/ 137237 h 823422"/>
                        <a:gd name="connsiteX1" fmla="*/ 137237 w 4173788"/>
                        <a:gd name="connsiteY1" fmla="*/ 0 h 823422"/>
                        <a:gd name="connsiteX2" fmla="*/ 4036551 w 4173788"/>
                        <a:gd name="connsiteY2" fmla="*/ 0 h 823422"/>
                        <a:gd name="connsiteX3" fmla="*/ 4173788 w 4173788"/>
                        <a:gd name="connsiteY3" fmla="*/ 137237 h 823422"/>
                        <a:gd name="connsiteX4" fmla="*/ 4173788 w 4173788"/>
                        <a:gd name="connsiteY4" fmla="*/ 686185 h 823422"/>
                        <a:gd name="connsiteX5" fmla="*/ 4036551 w 4173788"/>
                        <a:gd name="connsiteY5" fmla="*/ 823422 h 823422"/>
                        <a:gd name="connsiteX6" fmla="*/ 137237 w 4173788"/>
                        <a:gd name="connsiteY6" fmla="*/ 823422 h 823422"/>
                        <a:gd name="connsiteX7" fmla="*/ 0 w 4173788"/>
                        <a:gd name="connsiteY7" fmla="*/ 686185 h 823422"/>
                        <a:gd name="connsiteX8" fmla="*/ 0 w 4173788"/>
                        <a:gd name="connsiteY8" fmla="*/ 137237 h 823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3788" h="823422" fill="none" extrusionOk="0">
                          <a:moveTo>
                            <a:pt x="0" y="137237"/>
                          </a:moveTo>
                          <a:cubicBezTo>
                            <a:pt x="11344" y="53418"/>
                            <a:pt x="51385" y="-697"/>
                            <a:pt x="137237" y="0"/>
                          </a:cubicBezTo>
                          <a:cubicBezTo>
                            <a:pt x="2041670" y="-142988"/>
                            <a:pt x="3095823" y="-139101"/>
                            <a:pt x="4036551" y="0"/>
                          </a:cubicBezTo>
                          <a:cubicBezTo>
                            <a:pt x="4112050" y="4273"/>
                            <a:pt x="4165323" y="64767"/>
                            <a:pt x="4173788" y="137237"/>
                          </a:cubicBezTo>
                          <a:cubicBezTo>
                            <a:pt x="4166091" y="252249"/>
                            <a:pt x="4152258" y="477680"/>
                            <a:pt x="4173788" y="686185"/>
                          </a:cubicBezTo>
                          <a:cubicBezTo>
                            <a:pt x="4169765" y="749573"/>
                            <a:pt x="4112765" y="809553"/>
                            <a:pt x="4036551" y="823422"/>
                          </a:cubicBezTo>
                          <a:cubicBezTo>
                            <a:pt x="2857187" y="949316"/>
                            <a:pt x="572668" y="993233"/>
                            <a:pt x="137237" y="823422"/>
                          </a:cubicBezTo>
                          <a:cubicBezTo>
                            <a:pt x="66019" y="835794"/>
                            <a:pt x="1517" y="759797"/>
                            <a:pt x="0" y="686185"/>
                          </a:cubicBezTo>
                          <a:cubicBezTo>
                            <a:pt x="-37538" y="481238"/>
                            <a:pt x="4409" y="268272"/>
                            <a:pt x="0" y="137237"/>
                          </a:cubicBezTo>
                          <a:close/>
                        </a:path>
                        <a:path w="4173788" h="823422" stroke="0" extrusionOk="0">
                          <a:moveTo>
                            <a:pt x="0" y="137237"/>
                          </a:moveTo>
                          <a:cubicBezTo>
                            <a:pt x="-9312" y="59539"/>
                            <a:pt x="54601" y="-702"/>
                            <a:pt x="137237" y="0"/>
                          </a:cubicBezTo>
                          <a:cubicBezTo>
                            <a:pt x="2072159" y="72176"/>
                            <a:pt x="2595530" y="-29826"/>
                            <a:pt x="4036551" y="0"/>
                          </a:cubicBezTo>
                          <a:cubicBezTo>
                            <a:pt x="4117634" y="32"/>
                            <a:pt x="4178086" y="61969"/>
                            <a:pt x="4173788" y="137237"/>
                          </a:cubicBezTo>
                          <a:cubicBezTo>
                            <a:pt x="4187704" y="333952"/>
                            <a:pt x="4142171" y="525317"/>
                            <a:pt x="4173788" y="686185"/>
                          </a:cubicBezTo>
                          <a:cubicBezTo>
                            <a:pt x="4178423" y="750726"/>
                            <a:pt x="4110868" y="821466"/>
                            <a:pt x="4036551" y="823422"/>
                          </a:cubicBezTo>
                          <a:cubicBezTo>
                            <a:pt x="3335795" y="867907"/>
                            <a:pt x="1555858" y="717684"/>
                            <a:pt x="137237" y="823422"/>
                          </a:cubicBezTo>
                          <a:cubicBezTo>
                            <a:pt x="67312" y="832275"/>
                            <a:pt x="7913" y="772188"/>
                            <a:pt x="0" y="686185"/>
                          </a:cubicBezTo>
                          <a:cubicBezTo>
                            <a:pt x="-3732" y="451148"/>
                            <a:pt x="21063" y="293330"/>
                            <a:pt x="0" y="13723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rPr>
                <a:t>How to target population? </a:t>
              </a:r>
            </a:p>
          </p:txBody>
        </p:sp>
        <p:sp>
          <p:nvSpPr>
            <p:cNvPr id="19" name="Flowchart: Alternate Process 18"/>
            <p:cNvSpPr/>
            <p:nvPr/>
          </p:nvSpPr>
          <p:spPr>
            <a:xfrm>
              <a:off x="3634602" y="1150602"/>
              <a:ext cx="3804795" cy="878135"/>
            </a:xfrm>
            <a:prstGeom prst="flowChartAlternateProcess">
              <a:avLst/>
            </a:prstGeom>
            <a:noFill/>
            <a:ln w="38100">
              <a:solidFill>
                <a:schemeClr val="tx1"/>
              </a:solidFill>
              <a:extLst>
                <a:ext uri="{C807C97D-BFC1-408E-A445-0C87EB9F89A2}">
                  <ask:lineSketchStyleProps xmlns:ask="http://schemas.microsoft.com/office/drawing/2018/sketchyshapes" sd="1219033472">
                    <a:custGeom>
                      <a:avLst/>
                      <a:gdLst>
                        <a:gd name="connsiteX0" fmla="*/ 0 w 3804795"/>
                        <a:gd name="connsiteY0" fmla="*/ 146356 h 878135"/>
                        <a:gd name="connsiteX1" fmla="*/ 146356 w 3804795"/>
                        <a:gd name="connsiteY1" fmla="*/ 0 h 878135"/>
                        <a:gd name="connsiteX2" fmla="*/ 3658439 w 3804795"/>
                        <a:gd name="connsiteY2" fmla="*/ 0 h 878135"/>
                        <a:gd name="connsiteX3" fmla="*/ 3804795 w 3804795"/>
                        <a:gd name="connsiteY3" fmla="*/ 146356 h 878135"/>
                        <a:gd name="connsiteX4" fmla="*/ 3804795 w 3804795"/>
                        <a:gd name="connsiteY4" fmla="*/ 731779 h 878135"/>
                        <a:gd name="connsiteX5" fmla="*/ 3658439 w 3804795"/>
                        <a:gd name="connsiteY5" fmla="*/ 878135 h 878135"/>
                        <a:gd name="connsiteX6" fmla="*/ 146356 w 3804795"/>
                        <a:gd name="connsiteY6" fmla="*/ 878135 h 878135"/>
                        <a:gd name="connsiteX7" fmla="*/ 0 w 3804795"/>
                        <a:gd name="connsiteY7" fmla="*/ 731779 h 878135"/>
                        <a:gd name="connsiteX8" fmla="*/ 0 w 3804795"/>
                        <a:gd name="connsiteY8" fmla="*/ 146356 h 87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4795" h="878135" extrusionOk="0">
                          <a:moveTo>
                            <a:pt x="0" y="146356"/>
                          </a:moveTo>
                          <a:cubicBezTo>
                            <a:pt x="-11499" y="58433"/>
                            <a:pt x="59495" y="2264"/>
                            <a:pt x="146356" y="0"/>
                          </a:cubicBezTo>
                          <a:cubicBezTo>
                            <a:pt x="995760" y="132882"/>
                            <a:pt x="2553633" y="-84951"/>
                            <a:pt x="3658439" y="0"/>
                          </a:cubicBezTo>
                          <a:cubicBezTo>
                            <a:pt x="3729581" y="9461"/>
                            <a:pt x="3804501" y="67150"/>
                            <a:pt x="3804795" y="146356"/>
                          </a:cubicBezTo>
                          <a:cubicBezTo>
                            <a:pt x="3810660" y="424573"/>
                            <a:pt x="3785512" y="551474"/>
                            <a:pt x="3804795" y="731779"/>
                          </a:cubicBezTo>
                          <a:cubicBezTo>
                            <a:pt x="3806209" y="812777"/>
                            <a:pt x="3744425" y="867523"/>
                            <a:pt x="3658439" y="878135"/>
                          </a:cubicBezTo>
                          <a:cubicBezTo>
                            <a:pt x="2473461" y="965774"/>
                            <a:pt x="869304" y="805456"/>
                            <a:pt x="146356" y="878135"/>
                          </a:cubicBezTo>
                          <a:cubicBezTo>
                            <a:pt x="65214" y="875155"/>
                            <a:pt x="-7393" y="822884"/>
                            <a:pt x="0" y="731779"/>
                          </a:cubicBezTo>
                          <a:cubicBezTo>
                            <a:pt x="30180" y="463277"/>
                            <a:pt x="14541" y="328588"/>
                            <a:pt x="0" y="14635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50000"/>
                    </a:schemeClr>
                  </a:solidFill>
                  <a:cs typeface="Calibri"/>
                </a:rPr>
                <a:t>Examine the 10 elements of Area-based approach  </a:t>
              </a:r>
            </a:p>
          </p:txBody>
        </p:sp>
        <p:sp>
          <p:nvSpPr>
            <p:cNvPr id="27" name="Flowchart: Alternate Process 26"/>
            <p:cNvSpPr/>
            <p:nvPr/>
          </p:nvSpPr>
          <p:spPr>
            <a:xfrm>
              <a:off x="60746" y="2577407"/>
              <a:ext cx="3134976" cy="1164487"/>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2223201802">
                    <a:custGeom>
                      <a:avLst/>
                      <a:gdLst>
                        <a:gd name="connsiteX0" fmla="*/ 0 w 3134976"/>
                        <a:gd name="connsiteY0" fmla="*/ 240660 h 1443957"/>
                        <a:gd name="connsiteX1" fmla="*/ 240660 w 3134976"/>
                        <a:gd name="connsiteY1" fmla="*/ 0 h 1443957"/>
                        <a:gd name="connsiteX2" fmla="*/ 2894317 w 3134976"/>
                        <a:gd name="connsiteY2" fmla="*/ 0 h 1443957"/>
                        <a:gd name="connsiteX3" fmla="*/ 3134977 w 3134976"/>
                        <a:gd name="connsiteY3" fmla="*/ 240660 h 1443957"/>
                        <a:gd name="connsiteX4" fmla="*/ 3134976 w 3134976"/>
                        <a:gd name="connsiteY4" fmla="*/ 1203298 h 1443957"/>
                        <a:gd name="connsiteX5" fmla="*/ 2894316 w 3134976"/>
                        <a:gd name="connsiteY5" fmla="*/ 1443958 h 1443957"/>
                        <a:gd name="connsiteX6" fmla="*/ 240660 w 3134976"/>
                        <a:gd name="connsiteY6" fmla="*/ 1443957 h 1443957"/>
                        <a:gd name="connsiteX7" fmla="*/ 0 w 3134976"/>
                        <a:gd name="connsiteY7" fmla="*/ 1203297 h 1443957"/>
                        <a:gd name="connsiteX8" fmla="*/ 0 w 3134976"/>
                        <a:gd name="connsiteY8" fmla="*/ 240660 h 144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4976" h="1443957" fill="none" extrusionOk="0">
                          <a:moveTo>
                            <a:pt x="0" y="240660"/>
                          </a:moveTo>
                          <a:cubicBezTo>
                            <a:pt x="11381" y="104734"/>
                            <a:pt x="117924" y="-1179"/>
                            <a:pt x="240660" y="0"/>
                          </a:cubicBezTo>
                          <a:cubicBezTo>
                            <a:pt x="912577" y="-130059"/>
                            <a:pt x="2311247" y="94767"/>
                            <a:pt x="2894317" y="0"/>
                          </a:cubicBezTo>
                          <a:cubicBezTo>
                            <a:pt x="3039437" y="9651"/>
                            <a:pt x="3137701" y="126634"/>
                            <a:pt x="3134977" y="240660"/>
                          </a:cubicBezTo>
                          <a:cubicBezTo>
                            <a:pt x="3134089" y="571117"/>
                            <a:pt x="3125150" y="847319"/>
                            <a:pt x="3134976" y="1203298"/>
                          </a:cubicBezTo>
                          <a:cubicBezTo>
                            <a:pt x="3130128" y="1342002"/>
                            <a:pt x="3028828" y="1442643"/>
                            <a:pt x="2894316" y="1443958"/>
                          </a:cubicBezTo>
                          <a:cubicBezTo>
                            <a:pt x="1588141" y="1274980"/>
                            <a:pt x="1070302" y="1426654"/>
                            <a:pt x="240660" y="1443957"/>
                          </a:cubicBezTo>
                          <a:cubicBezTo>
                            <a:pt x="87102" y="1450271"/>
                            <a:pt x="-11868" y="1358571"/>
                            <a:pt x="0" y="1203297"/>
                          </a:cubicBezTo>
                          <a:cubicBezTo>
                            <a:pt x="-17516" y="820093"/>
                            <a:pt x="58758" y="701698"/>
                            <a:pt x="0" y="240660"/>
                          </a:cubicBezTo>
                          <a:close/>
                        </a:path>
                        <a:path w="3134976" h="1443957" stroke="0" extrusionOk="0">
                          <a:moveTo>
                            <a:pt x="0" y="240660"/>
                          </a:moveTo>
                          <a:cubicBezTo>
                            <a:pt x="21784" y="100658"/>
                            <a:pt x="103910" y="8310"/>
                            <a:pt x="240660" y="0"/>
                          </a:cubicBezTo>
                          <a:cubicBezTo>
                            <a:pt x="1430588" y="45763"/>
                            <a:pt x="1594700" y="165682"/>
                            <a:pt x="2894317" y="0"/>
                          </a:cubicBezTo>
                          <a:cubicBezTo>
                            <a:pt x="3003992" y="6297"/>
                            <a:pt x="3135234" y="109863"/>
                            <a:pt x="3134977" y="240660"/>
                          </a:cubicBezTo>
                          <a:cubicBezTo>
                            <a:pt x="3146922" y="560242"/>
                            <a:pt x="3135543" y="894732"/>
                            <a:pt x="3134976" y="1203298"/>
                          </a:cubicBezTo>
                          <a:cubicBezTo>
                            <a:pt x="3127736" y="1337737"/>
                            <a:pt x="3038178" y="1446612"/>
                            <a:pt x="2894316" y="1443958"/>
                          </a:cubicBezTo>
                          <a:cubicBezTo>
                            <a:pt x="1620810" y="1412098"/>
                            <a:pt x="555898" y="1442959"/>
                            <a:pt x="240660" y="1443957"/>
                          </a:cubicBezTo>
                          <a:cubicBezTo>
                            <a:pt x="110460" y="1441660"/>
                            <a:pt x="-1424" y="1334019"/>
                            <a:pt x="0" y="1203297"/>
                          </a:cubicBezTo>
                          <a:cubicBezTo>
                            <a:pt x="-12272" y="1022896"/>
                            <a:pt x="42914" y="664908"/>
                            <a:pt x="0" y="24066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cs typeface="Calibri"/>
                </a:rPr>
                <a:t>What about your context?  </a:t>
              </a:r>
            </a:p>
          </p:txBody>
        </p:sp>
      </p:grpSp>
      <p:sp>
        <p:nvSpPr>
          <p:cNvPr id="10" name="Right Arrow 9"/>
          <p:cNvSpPr/>
          <p:nvPr/>
        </p:nvSpPr>
        <p:spPr>
          <a:xfrm rot="5400000">
            <a:off x="5559079" y="2225872"/>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ight Arrow 22"/>
          <p:cNvSpPr/>
          <p:nvPr/>
        </p:nvSpPr>
        <p:spPr>
          <a:xfrm rot="10800000">
            <a:off x="7704169" y="3209444"/>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16200000">
            <a:off x="5638171" y="4449151"/>
            <a:ext cx="679720"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ight Arrow 27"/>
          <p:cNvSpPr/>
          <p:nvPr/>
        </p:nvSpPr>
        <p:spPr>
          <a:xfrm>
            <a:off x="3543574" y="3240209"/>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A0DDF2C2-9C4D-4410-8267-046CA717A444}"/>
              </a:ext>
            </a:extLst>
          </p:cNvPr>
          <p:cNvSpPr/>
          <p:nvPr/>
        </p:nvSpPr>
        <p:spPr>
          <a:xfrm>
            <a:off x="0" y="119172"/>
            <a:ext cx="938892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b="1" dirty="0">
                <a:solidFill>
                  <a:schemeClr val="bg1"/>
                </a:solidFill>
                <a:latin typeface="+mj-lt"/>
              </a:rPr>
              <a:t>Objectives</a:t>
            </a:r>
          </a:p>
        </p:txBody>
      </p:sp>
      <p:sp>
        <p:nvSpPr>
          <p:cNvPr id="15" name="Flowchart: Alternate Process 14"/>
          <p:cNvSpPr/>
          <p:nvPr/>
        </p:nvSpPr>
        <p:spPr>
          <a:xfrm>
            <a:off x="8567239" y="2703448"/>
            <a:ext cx="3245332" cy="1404019"/>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981765707">
                  <a:custGeom>
                    <a:avLst/>
                    <a:gdLst>
                      <a:gd name="connsiteX0" fmla="*/ 0 w 3245332"/>
                      <a:gd name="connsiteY0" fmla="*/ 290163 h 1740975"/>
                      <a:gd name="connsiteX1" fmla="*/ 290163 w 3245332"/>
                      <a:gd name="connsiteY1" fmla="*/ 0 h 1740975"/>
                      <a:gd name="connsiteX2" fmla="*/ 2955170 w 3245332"/>
                      <a:gd name="connsiteY2" fmla="*/ 0 h 1740975"/>
                      <a:gd name="connsiteX3" fmla="*/ 3245333 w 3245332"/>
                      <a:gd name="connsiteY3" fmla="*/ 290163 h 1740975"/>
                      <a:gd name="connsiteX4" fmla="*/ 3245332 w 3245332"/>
                      <a:gd name="connsiteY4" fmla="*/ 1450813 h 1740975"/>
                      <a:gd name="connsiteX5" fmla="*/ 2955169 w 3245332"/>
                      <a:gd name="connsiteY5" fmla="*/ 1740976 h 1740975"/>
                      <a:gd name="connsiteX6" fmla="*/ 290163 w 3245332"/>
                      <a:gd name="connsiteY6" fmla="*/ 1740975 h 1740975"/>
                      <a:gd name="connsiteX7" fmla="*/ 0 w 3245332"/>
                      <a:gd name="connsiteY7" fmla="*/ 1450812 h 1740975"/>
                      <a:gd name="connsiteX8" fmla="*/ 0 w 3245332"/>
                      <a:gd name="connsiteY8" fmla="*/ 290163 h 174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332" h="1740975" fill="none" extrusionOk="0">
                        <a:moveTo>
                          <a:pt x="0" y="290163"/>
                        </a:moveTo>
                        <a:cubicBezTo>
                          <a:pt x="-4710" y="151447"/>
                          <a:pt x="137956" y="15002"/>
                          <a:pt x="290163" y="0"/>
                        </a:cubicBezTo>
                        <a:cubicBezTo>
                          <a:pt x="607436" y="110934"/>
                          <a:pt x="1750151" y="140386"/>
                          <a:pt x="2955170" y="0"/>
                        </a:cubicBezTo>
                        <a:cubicBezTo>
                          <a:pt x="3118417" y="25795"/>
                          <a:pt x="3260280" y="126225"/>
                          <a:pt x="3245333" y="290163"/>
                        </a:cubicBezTo>
                        <a:cubicBezTo>
                          <a:pt x="3225121" y="723059"/>
                          <a:pt x="3255592" y="1113773"/>
                          <a:pt x="3245332" y="1450813"/>
                        </a:cubicBezTo>
                        <a:cubicBezTo>
                          <a:pt x="3264288" y="1623910"/>
                          <a:pt x="3114729" y="1742990"/>
                          <a:pt x="2955169" y="1740976"/>
                        </a:cubicBezTo>
                        <a:cubicBezTo>
                          <a:pt x="2245367" y="1871353"/>
                          <a:pt x="1241126" y="1594644"/>
                          <a:pt x="290163" y="1740975"/>
                        </a:cubicBezTo>
                        <a:cubicBezTo>
                          <a:pt x="109880" y="1752009"/>
                          <a:pt x="28997" y="1606852"/>
                          <a:pt x="0" y="1450812"/>
                        </a:cubicBezTo>
                        <a:cubicBezTo>
                          <a:pt x="-36577" y="1218344"/>
                          <a:pt x="-41769" y="434697"/>
                          <a:pt x="0" y="290163"/>
                        </a:cubicBezTo>
                        <a:close/>
                      </a:path>
                      <a:path w="3245332" h="1740975" stroke="0" extrusionOk="0">
                        <a:moveTo>
                          <a:pt x="0" y="290163"/>
                        </a:moveTo>
                        <a:cubicBezTo>
                          <a:pt x="-8341" y="144545"/>
                          <a:pt x="108168" y="-8978"/>
                          <a:pt x="290163" y="0"/>
                        </a:cubicBezTo>
                        <a:cubicBezTo>
                          <a:pt x="1359695" y="-60713"/>
                          <a:pt x="2442106" y="61072"/>
                          <a:pt x="2955170" y="0"/>
                        </a:cubicBezTo>
                        <a:cubicBezTo>
                          <a:pt x="3107749" y="2565"/>
                          <a:pt x="3239719" y="136548"/>
                          <a:pt x="3245333" y="290163"/>
                        </a:cubicBezTo>
                        <a:cubicBezTo>
                          <a:pt x="3303740" y="639248"/>
                          <a:pt x="3193557" y="1075806"/>
                          <a:pt x="3245332" y="1450813"/>
                        </a:cubicBezTo>
                        <a:cubicBezTo>
                          <a:pt x="3258989" y="1598086"/>
                          <a:pt x="3141968" y="1742728"/>
                          <a:pt x="2955169" y="1740976"/>
                        </a:cubicBezTo>
                        <a:cubicBezTo>
                          <a:pt x="1803879" y="1667205"/>
                          <a:pt x="720915" y="1585092"/>
                          <a:pt x="290163" y="1740975"/>
                        </a:cubicBezTo>
                        <a:cubicBezTo>
                          <a:pt x="148137" y="1743618"/>
                          <a:pt x="-28085" y="1598248"/>
                          <a:pt x="0" y="1450812"/>
                        </a:cubicBezTo>
                        <a:cubicBezTo>
                          <a:pt x="8981" y="1036707"/>
                          <a:pt x="-54197" y="429424"/>
                          <a:pt x="0" y="29016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cs typeface="Calibri"/>
              </a:rPr>
              <a:t> </a:t>
            </a:r>
            <a:r>
              <a:rPr lang="en-US" sz="2400" dirty="0">
                <a:solidFill>
                  <a:schemeClr val="tx2">
                    <a:lumMod val="50000"/>
                  </a:schemeClr>
                </a:solidFill>
                <a:cs typeface="Calibri"/>
              </a:rPr>
              <a:t>How to delimitate the area? </a:t>
            </a:r>
          </a:p>
        </p:txBody>
      </p:sp>
      <p:pic>
        <p:nvPicPr>
          <p:cNvPr id="4" name="Graphic 3" descr="Bullseye">
            <a:extLst>
              <a:ext uri="{FF2B5EF4-FFF2-40B4-BE49-F238E27FC236}">
                <a16:creationId xmlns:a16="http://schemas.microsoft.com/office/drawing/2014/main" id="{A98A03F0-390E-4582-93E5-96009193A216}"/>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52614" y="4928356"/>
            <a:ext cx="914400" cy="914400"/>
          </a:xfrm>
          <a:prstGeom prst="rect">
            <a:avLst/>
          </a:prstGeom>
        </p:spPr>
      </p:pic>
      <p:pic>
        <p:nvPicPr>
          <p:cNvPr id="12" name="Graphic 11" descr="Checklist">
            <a:extLst>
              <a:ext uri="{FF2B5EF4-FFF2-40B4-BE49-F238E27FC236}">
                <a16:creationId xmlns:a16="http://schemas.microsoft.com/office/drawing/2014/main" id="{1F247EAC-C7EA-4BBE-8C4E-5E2D27EE9E86}"/>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43221" y="656215"/>
            <a:ext cx="914400" cy="914400"/>
          </a:xfrm>
          <a:prstGeom prst="rect">
            <a:avLst/>
          </a:prstGeom>
        </p:spPr>
      </p:pic>
      <p:pic>
        <p:nvPicPr>
          <p:cNvPr id="16" name="Graphic 15" descr="Pin">
            <a:extLst>
              <a:ext uri="{FF2B5EF4-FFF2-40B4-BE49-F238E27FC236}">
                <a16:creationId xmlns:a16="http://schemas.microsoft.com/office/drawing/2014/main" id="{AF5CFDB1-92A3-49EA-A7D3-C93A5B89F39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771" y="2305376"/>
            <a:ext cx="914400" cy="914400"/>
          </a:xfrm>
          <a:prstGeom prst="rect">
            <a:avLst/>
          </a:prstGeom>
        </p:spPr>
      </p:pic>
      <p:pic>
        <p:nvPicPr>
          <p:cNvPr id="18" name="Graphic 17" descr="Map with pin">
            <a:extLst>
              <a:ext uri="{FF2B5EF4-FFF2-40B4-BE49-F238E27FC236}">
                <a16:creationId xmlns:a16="http://schemas.microsoft.com/office/drawing/2014/main" id="{ACB43400-F14E-455E-B571-EB817E45749E}"/>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183829" y="2325809"/>
            <a:ext cx="914400" cy="914400"/>
          </a:xfrm>
          <a:prstGeom prst="rect">
            <a:avLst/>
          </a:prstGeom>
        </p:spPr>
      </p:pic>
    </p:spTree>
    <p:extLst>
      <p:ext uri="{BB962C8B-B14F-4D97-AF65-F5344CB8AC3E}">
        <p14:creationId xmlns:p14="http://schemas.microsoft.com/office/powerpoint/2010/main" val="1605099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0DDF2C2-9C4D-4410-8267-046CA717A444}"/>
              </a:ext>
            </a:extLst>
          </p:cNvPr>
          <p:cNvSpPr/>
          <p:nvPr/>
        </p:nvSpPr>
        <p:spPr>
          <a:xfrm>
            <a:off x="838200" y="963877"/>
            <a:ext cx="3207703" cy="4930246"/>
          </a:xfrm>
          <a:prstGeom prst="rect">
            <a:avLst/>
          </a:prstGeom>
          <a:solidFill>
            <a:srgbClr val="BA122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defRPr/>
            </a:pPr>
            <a:r>
              <a:rPr lang="en-US" sz="4400" b="1" kern="1200" dirty="0">
                <a:solidFill>
                  <a:schemeClr val="bg1"/>
                </a:solidFill>
                <a:latin typeface="+mj-lt"/>
                <a:ea typeface="+mj-ea"/>
                <a:cs typeface="+mj-cs"/>
              </a:rPr>
              <a:t>The ten elements of area-based approach  </a:t>
            </a:r>
          </a:p>
        </p:txBody>
      </p:sp>
      <p:cxnSp>
        <p:nvCxnSpPr>
          <p:cNvPr id="15" name="Straight Connector 14">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C9652EA-3100-4266-9669-3CC82EE4EBDC}"/>
              </a:ext>
            </a:extLst>
          </p:cNvPr>
          <p:cNvSpPr/>
          <p:nvPr/>
        </p:nvSpPr>
        <p:spPr>
          <a:xfrm>
            <a:off x="4976031" y="963877"/>
            <a:ext cx="6377769" cy="4930246"/>
          </a:xfrm>
          <a:prstGeom prst="rect">
            <a:avLst/>
          </a:prstGeom>
        </p:spPr>
        <p:txBody>
          <a:bodyPr vert="horz" lIns="91440" tIns="45720" rIns="91440" bIns="45720" rtlCol="0" anchor="ctr">
            <a:normAutofit/>
          </a:bodyPr>
          <a:lstStyle/>
          <a:p>
            <a:pPr marL="800100" indent="-457200" defTabSz="914400">
              <a:lnSpc>
                <a:spcPct val="90000"/>
              </a:lnSpc>
              <a:spcAft>
                <a:spcPts val="800"/>
              </a:spcAft>
              <a:buFont typeface="+mj-lt"/>
              <a:buAutoNum type="arabicPeriod"/>
            </a:pPr>
            <a:r>
              <a:rPr lang="en-US" sz="2400" b="1" dirty="0"/>
              <a:t>Focus on location</a:t>
            </a:r>
            <a:endParaRPr lang="en-US" sz="2400" dirty="0"/>
          </a:p>
          <a:p>
            <a:pPr marL="800100" indent="-457200" defTabSz="914400">
              <a:lnSpc>
                <a:spcPct val="90000"/>
              </a:lnSpc>
              <a:spcAft>
                <a:spcPts val="800"/>
              </a:spcAft>
              <a:buFont typeface="+mj-lt"/>
              <a:buAutoNum type="arabicPeriod"/>
            </a:pPr>
            <a:r>
              <a:rPr lang="en-US" sz="2400" b="1" dirty="0"/>
              <a:t>Multi-agency, multi-sectoral approach</a:t>
            </a:r>
            <a:endParaRPr lang="en-US" sz="2400" dirty="0"/>
          </a:p>
          <a:p>
            <a:pPr marL="800100" indent="-457200" defTabSz="914400">
              <a:lnSpc>
                <a:spcPct val="90000"/>
              </a:lnSpc>
              <a:spcAft>
                <a:spcPts val="800"/>
              </a:spcAft>
              <a:buFont typeface="+mj-lt"/>
              <a:buAutoNum type="arabicPeriod"/>
            </a:pPr>
            <a:r>
              <a:rPr lang="en-US" sz="2400" b="1" dirty="0"/>
              <a:t>Realistic timeframes</a:t>
            </a:r>
            <a:endParaRPr lang="en-US" sz="2400" dirty="0"/>
          </a:p>
          <a:p>
            <a:pPr marL="800100" indent="-457200" defTabSz="914400">
              <a:lnSpc>
                <a:spcPct val="90000"/>
              </a:lnSpc>
              <a:spcAft>
                <a:spcPts val="800"/>
              </a:spcAft>
              <a:buFont typeface="+mj-lt"/>
              <a:buAutoNum type="arabicPeriod"/>
            </a:pPr>
            <a:r>
              <a:rPr lang="en-US" sz="2400" b="1" dirty="0"/>
              <a:t>People-centered actions and planning</a:t>
            </a:r>
            <a:endParaRPr lang="en-US" sz="2400" dirty="0"/>
          </a:p>
          <a:p>
            <a:pPr marL="800100" indent="-457200" defTabSz="914400">
              <a:lnSpc>
                <a:spcPct val="90000"/>
              </a:lnSpc>
              <a:spcAft>
                <a:spcPts val="800"/>
              </a:spcAft>
              <a:buFont typeface="+mj-lt"/>
              <a:buAutoNum type="arabicPeriod"/>
            </a:pPr>
            <a:r>
              <a:rPr lang="en-US" sz="2400" b="1" dirty="0"/>
              <a:t>Work and invest in existing structures</a:t>
            </a:r>
            <a:endParaRPr lang="en-US" sz="2400" dirty="0"/>
          </a:p>
          <a:p>
            <a:pPr marL="800100" indent="-457200" defTabSz="914400">
              <a:lnSpc>
                <a:spcPct val="90000"/>
              </a:lnSpc>
              <a:spcAft>
                <a:spcPts val="800"/>
              </a:spcAft>
              <a:buFont typeface="+mj-lt"/>
              <a:buAutoNum type="arabicPeriod"/>
            </a:pPr>
            <a:r>
              <a:rPr lang="en-US" sz="2400" b="1" dirty="0"/>
              <a:t>Collaborating sectors and </a:t>
            </a:r>
            <a:r>
              <a:rPr lang="en-US" sz="2400" b="1" dirty="0" err="1"/>
              <a:t>programmes</a:t>
            </a:r>
            <a:endParaRPr lang="en-US" sz="2400" dirty="0"/>
          </a:p>
          <a:p>
            <a:pPr marL="800100" indent="-457200" defTabSz="914400">
              <a:lnSpc>
                <a:spcPct val="90000"/>
              </a:lnSpc>
              <a:spcAft>
                <a:spcPts val="800"/>
              </a:spcAft>
              <a:buFont typeface="+mj-lt"/>
              <a:buAutoNum type="arabicPeriod"/>
            </a:pPr>
            <a:r>
              <a:rPr lang="en-US" sz="2400" b="1" dirty="0"/>
              <a:t>Flexible programming</a:t>
            </a:r>
          </a:p>
          <a:p>
            <a:pPr marL="800100" indent="-457200" defTabSz="914400">
              <a:lnSpc>
                <a:spcPct val="90000"/>
              </a:lnSpc>
              <a:spcAft>
                <a:spcPts val="800"/>
              </a:spcAft>
              <a:buFont typeface="+mj-lt"/>
              <a:buAutoNum type="arabicPeriod"/>
            </a:pPr>
            <a:r>
              <a:rPr lang="en-US" sz="2400" b="1" dirty="0"/>
              <a:t>Nimble internal systems</a:t>
            </a:r>
            <a:endParaRPr lang="en-US" sz="2400" dirty="0"/>
          </a:p>
          <a:p>
            <a:pPr marL="800100" indent="-457200" defTabSz="914400">
              <a:lnSpc>
                <a:spcPct val="90000"/>
              </a:lnSpc>
              <a:spcAft>
                <a:spcPts val="800"/>
              </a:spcAft>
              <a:buFont typeface="+mj-lt"/>
              <a:buAutoNum type="arabicPeriod"/>
            </a:pPr>
            <a:r>
              <a:rPr lang="en-US" sz="2400" b="1" dirty="0"/>
              <a:t>Plan for scaling-up </a:t>
            </a:r>
            <a:endParaRPr lang="en-US" sz="2400" dirty="0"/>
          </a:p>
          <a:p>
            <a:pPr marL="800100" indent="-457200" defTabSz="914400">
              <a:lnSpc>
                <a:spcPct val="90000"/>
              </a:lnSpc>
              <a:spcAft>
                <a:spcPts val="800"/>
              </a:spcAft>
              <a:buFont typeface="+mj-lt"/>
              <a:buAutoNum type="arabicPeriod"/>
            </a:pPr>
            <a:r>
              <a:rPr lang="en-US" sz="2400" b="1" dirty="0"/>
              <a:t>Measure contribution not attribution</a:t>
            </a:r>
            <a:endParaRPr lang="en-US" sz="2400" dirty="0"/>
          </a:p>
        </p:txBody>
      </p:sp>
    </p:spTree>
    <p:extLst>
      <p:ext uri="{BB962C8B-B14F-4D97-AF65-F5344CB8AC3E}">
        <p14:creationId xmlns:p14="http://schemas.microsoft.com/office/powerpoint/2010/main" val="3705788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E144BE-5E22-40DB-BD66-5340E1E3275C}"/>
              </a:ext>
            </a:extLst>
          </p:cNvPr>
          <p:cNvSpPr/>
          <p:nvPr/>
        </p:nvSpPr>
        <p:spPr>
          <a:xfrm>
            <a:off x="0" y="94095"/>
            <a:ext cx="6267236"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600"/>
              </a:spcAft>
              <a:defRPr/>
            </a:pPr>
            <a:r>
              <a:rPr lang="en-GB" sz="3200" dirty="0">
                <a:solidFill>
                  <a:schemeClr val="bg1"/>
                </a:solidFill>
                <a:latin typeface="+mj-lt"/>
              </a:rPr>
              <a:t>Focus on location: Delimitation </a:t>
            </a:r>
          </a:p>
        </p:txBody>
      </p:sp>
      <p:sp>
        <p:nvSpPr>
          <p:cNvPr id="5" name="Rectangle 4">
            <a:extLst>
              <a:ext uri="{FF2B5EF4-FFF2-40B4-BE49-F238E27FC236}">
                <a16:creationId xmlns:a16="http://schemas.microsoft.com/office/drawing/2014/main" id="{501AA45D-00D4-4A2D-9694-38CA2C556776}"/>
              </a:ext>
            </a:extLst>
          </p:cNvPr>
          <p:cNvSpPr/>
          <p:nvPr/>
        </p:nvSpPr>
        <p:spPr>
          <a:xfrm>
            <a:off x="5191145" y="1189925"/>
            <a:ext cx="6876789" cy="4478149"/>
          </a:xfrm>
          <a:prstGeom prst="rect">
            <a:avLst/>
          </a:prstGeom>
        </p:spPr>
        <p:txBody>
          <a:bodyPr wrap="square">
            <a:spAutoFit/>
          </a:bodyPr>
          <a:lstStyle/>
          <a:p>
            <a:pPr marL="1096010" indent="-285750">
              <a:spcAft>
                <a:spcPts val="600"/>
              </a:spcAft>
              <a:buFont typeface="Wingdings" panose="05000000000000000000" pitchFamily="2" charset="2"/>
              <a:buChar char="ü"/>
            </a:pPr>
            <a:r>
              <a:rPr lang="en-US" sz="2600" dirty="0">
                <a:latin typeface="Calibri" panose="020F0502020204030204" pitchFamily="34" charset="0"/>
                <a:ea typeface="Calibri" panose="020F0502020204030204" pitchFamily="34" charset="0"/>
                <a:cs typeface="Times New Roman" panose="02020603050405020304" pitchFamily="18" charset="0"/>
              </a:rPr>
              <a:t>Mix of populations</a:t>
            </a:r>
            <a:endParaRPr lang="fr-FR" sz="2600" dirty="0">
              <a:latin typeface="Calibri" panose="020F0502020204030204" pitchFamily="34" charset="0"/>
              <a:ea typeface="Calibri" panose="020F0502020204030204" pitchFamily="34" charset="0"/>
              <a:cs typeface="Times New Roman" panose="02020603050405020304" pitchFamily="18" charset="0"/>
            </a:endParaRPr>
          </a:p>
          <a:p>
            <a:pPr marL="1096010" indent="-285750">
              <a:spcAft>
                <a:spcPts val="600"/>
              </a:spcAft>
              <a:buFont typeface="Wingdings" panose="05000000000000000000" pitchFamily="2" charset="2"/>
              <a:buChar char="ü"/>
            </a:pPr>
            <a:r>
              <a:rPr lang="en-US" sz="2600" dirty="0">
                <a:latin typeface="Calibri" panose="020F0502020204030204" pitchFamily="34" charset="0"/>
                <a:ea typeface="Calibri" panose="020F0502020204030204" pitchFamily="34" charset="0"/>
                <a:cs typeface="Times New Roman" panose="02020603050405020304" pitchFamily="18" charset="0"/>
              </a:rPr>
              <a:t>Level of vulnerability of the DACs</a:t>
            </a:r>
            <a:endParaRPr lang="fr-FR" sz="2600" dirty="0">
              <a:latin typeface="Calibri" panose="020F0502020204030204" pitchFamily="34" charset="0"/>
              <a:ea typeface="Calibri" panose="020F0502020204030204" pitchFamily="34" charset="0"/>
              <a:cs typeface="Times New Roman" panose="02020603050405020304" pitchFamily="18" charset="0"/>
            </a:endParaRPr>
          </a:p>
          <a:p>
            <a:pPr marL="1096010" indent="-285750">
              <a:spcAft>
                <a:spcPts val="600"/>
              </a:spcAft>
              <a:buFont typeface="Wingdings" panose="05000000000000000000" pitchFamily="2" charset="2"/>
              <a:buChar char="ü"/>
            </a:pPr>
            <a:r>
              <a:rPr lang="en-US" sz="2600" dirty="0">
                <a:latin typeface="Calibri" panose="020F0502020204030204" pitchFamily="34" charset="0"/>
                <a:ea typeface="Calibri" panose="020F0502020204030204" pitchFamily="34" charset="0"/>
                <a:cs typeface="Times New Roman" panose="02020603050405020304" pitchFamily="18" charset="0"/>
              </a:rPr>
              <a:t>Displacement-specific vulnerabilities</a:t>
            </a:r>
            <a:endParaRPr lang="fr-FR" sz="2600" dirty="0">
              <a:latin typeface="Calibri" panose="020F0502020204030204" pitchFamily="34" charset="0"/>
              <a:ea typeface="Calibri" panose="020F0502020204030204" pitchFamily="34" charset="0"/>
              <a:cs typeface="Times New Roman" panose="02020603050405020304" pitchFamily="18" charset="0"/>
            </a:endParaRPr>
          </a:p>
          <a:p>
            <a:pPr marL="1096010" indent="-285750">
              <a:spcAft>
                <a:spcPts val="600"/>
              </a:spcAft>
              <a:buFont typeface="Wingdings" panose="05000000000000000000" pitchFamily="2" charset="2"/>
              <a:buChar char="ü"/>
            </a:pPr>
            <a:r>
              <a:rPr lang="en-US" sz="2600" dirty="0">
                <a:latin typeface="Calibri" panose="020F0502020204030204" pitchFamily="34" charset="0"/>
                <a:ea typeface="Calibri" panose="020F0502020204030204" pitchFamily="34" charset="0"/>
                <a:cs typeface="Times New Roman" panose="02020603050405020304" pitchFamily="18" charset="0"/>
              </a:rPr>
              <a:t>Existence of, or potential for locally owned area-based planning</a:t>
            </a:r>
            <a:endParaRPr lang="fr-FR" sz="2600" dirty="0">
              <a:latin typeface="Calibri" panose="020F0502020204030204" pitchFamily="34" charset="0"/>
              <a:ea typeface="Calibri" panose="020F0502020204030204" pitchFamily="34" charset="0"/>
              <a:cs typeface="Times New Roman" panose="02020603050405020304" pitchFamily="18" charset="0"/>
            </a:endParaRPr>
          </a:p>
          <a:p>
            <a:pPr marL="1096010" indent="-285750">
              <a:spcAft>
                <a:spcPts val="600"/>
              </a:spcAft>
              <a:buFont typeface="Wingdings" panose="05000000000000000000" pitchFamily="2" charset="2"/>
              <a:buChar char="ü"/>
            </a:pPr>
            <a:r>
              <a:rPr lang="en-US" sz="2600" dirty="0">
                <a:latin typeface="Calibri" panose="020F0502020204030204" pitchFamily="34" charset="0"/>
                <a:ea typeface="Calibri" panose="020F0502020204030204" pitchFamily="34" charset="0"/>
                <a:cs typeface="Times New Roman" panose="02020603050405020304" pitchFamily="18" charset="0"/>
              </a:rPr>
              <a:t>Existing government administrative area or physical features of the urban environment </a:t>
            </a:r>
            <a:endParaRPr lang="fr-FR" sz="2600" dirty="0">
              <a:latin typeface="Calibri" panose="020F0502020204030204" pitchFamily="34" charset="0"/>
              <a:ea typeface="Calibri" panose="020F0502020204030204" pitchFamily="34" charset="0"/>
              <a:cs typeface="Times New Roman" panose="02020603050405020304" pitchFamily="18" charset="0"/>
            </a:endParaRPr>
          </a:p>
          <a:p>
            <a:pPr marL="1096010" indent="-285750">
              <a:spcAft>
                <a:spcPts val="600"/>
              </a:spcAft>
              <a:buFont typeface="Wingdings" panose="05000000000000000000" pitchFamily="2" charset="2"/>
              <a:buChar char="ü"/>
            </a:pPr>
            <a:r>
              <a:rPr lang="en-US" sz="2600" dirty="0">
                <a:latin typeface="Calibri" panose="020F0502020204030204" pitchFamily="34" charset="0"/>
                <a:ea typeface="Calibri" panose="020F0502020204030204" pitchFamily="34" charset="0"/>
                <a:cs typeface="Times New Roman" panose="02020603050405020304" pitchFamily="18" charset="0"/>
              </a:rPr>
              <a:t>Aligning with the system : links to development planning and exit strategies</a:t>
            </a:r>
            <a:endParaRPr lang="fr-FR" sz="2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78A97138-1CB8-45AB-9EF8-9E494B5D28FA}"/>
              </a:ext>
            </a:extLst>
          </p:cNvPr>
          <p:cNvSpPr/>
          <p:nvPr/>
        </p:nvSpPr>
        <p:spPr>
          <a:xfrm>
            <a:off x="472138" y="1024002"/>
            <a:ext cx="5352465" cy="1815882"/>
          </a:xfrm>
          <a:prstGeom prst="rect">
            <a:avLst/>
          </a:prstGeom>
          <a:solidFill>
            <a:srgbClr val="BA122B"/>
          </a:solidFill>
        </p:spPr>
        <p:txBody>
          <a:bodyPr wrap="square">
            <a:spAutoFit/>
          </a:bodyPr>
          <a:lstStyle/>
          <a:p>
            <a:pPr algn="ctr"/>
            <a:r>
              <a:rPr lang="fr-FR" sz="2800" dirty="0">
                <a:solidFill>
                  <a:schemeClr val="bg1"/>
                </a:solidFill>
              </a:rPr>
              <a:t>A </a:t>
            </a:r>
            <a:r>
              <a:rPr lang="fr-FR" sz="2800" dirty="0" err="1">
                <a:solidFill>
                  <a:schemeClr val="bg1"/>
                </a:solidFill>
              </a:rPr>
              <a:t>specific</a:t>
            </a:r>
            <a:r>
              <a:rPr lang="fr-FR" sz="2800" dirty="0">
                <a:solidFill>
                  <a:schemeClr val="bg1"/>
                </a:solidFill>
              </a:rPr>
              <a:t> area </a:t>
            </a:r>
            <a:r>
              <a:rPr lang="fr-FR" sz="2800" dirty="0" err="1">
                <a:solidFill>
                  <a:schemeClr val="bg1"/>
                </a:solidFill>
              </a:rPr>
              <a:t>with</a:t>
            </a:r>
            <a:r>
              <a:rPr lang="fr-FR" sz="2800" dirty="0">
                <a:solidFill>
                  <a:schemeClr val="bg1"/>
                </a:solidFill>
              </a:rPr>
              <a:t> </a:t>
            </a:r>
            <a:r>
              <a:rPr lang="fr-FR" sz="2800" dirty="0" err="1">
                <a:solidFill>
                  <a:schemeClr val="bg1"/>
                </a:solidFill>
              </a:rPr>
              <a:t>specific</a:t>
            </a:r>
            <a:r>
              <a:rPr lang="fr-FR" sz="2800" dirty="0">
                <a:solidFill>
                  <a:schemeClr val="bg1"/>
                </a:solidFill>
              </a:rPr>
              <a:t> </a:t>
            </a:r>
            <a:r>
              <a:rPr lang="fr-FR" sz="2800" dirty="0" err="1">
                <a:solidFill>
                  <a:schemeClr val="bg1"/>
                </a:solidFill>
              </a:rPr>
              <a:t>needs</a:t>
            </a:r>
            <a:r>
              <a:rPr lang="fr-FR" sz="2800" dirty="0">
                <a:solidFill>
                  <a:schemeClr val="bg1"/>
                </a:solidFill>
              </a:rPr>
              <a:t> </a:t>
            </a:r>
          </a:p>
          <a:p>
            <a:pPr marL="342900" indent="-342900">
              <a:buFontTx/>
              <a:buChar char="-"/>
            </a:pPr>
            <a:r>
              <a:rPr lang="fr-FR" sz="2800" dirty="0">
                <a:solidFill>
                  <a:schemeClr val="bg1"/>
                </a:solidFill>
              </a:rPr>
              <a:t>Physical </a:t>
            </a:r>
            <a:r>
              <a:rPr lang="en-GB" sz="2800" dirty="0">
                <a:solidFill>
                  <a:schemeClr val="bg1"/>
                </a:solidFill>
              </a:rPr>
              <a:t>boundaries</a:t>
            </a:r>
          </a:p>
          <a:p>
            <a:pPr marL="342900" indent="-342900">
              <a:buFontTx/>
              <a:buChar char="-"/>
            </a:pPr>
            <a:r>
              <a:rPr lang="fr-FR" sz="2800" dirty="0">
                <a:solidFill>
                  <a:schemeClr val="bg1"/>
                </a:solidFill>
              </a:rPr>
              <a:t>Administrative </a:t>
            </a:r>
            <a:r>
              <a:rPr lang="fr-FR" sz="2800" dirty="0" err="1">
                <a:solidFill>
                  <a:schemeClr val="bg1"/>
                </a:solidFill>
              </a:rPr>
              <a:t>boundaries</a:t>
            </a:r>
            <a:r>
              <a:rPr lang="fr-FR" sz="2800" dirty="0">
                <a:solidFill>
                  <a:schemeClr val="bg1"/>
                </a:solidFill>
              </a:rPr>
              <a:t> </a:t>
            </a:r>
          </a:p>
          <a:p>
            <a:pPr marL="342900" indent="-342900">
              <a:buFontTx/>
              <a:buChar char="-"/>
            </a:pPr>
            <a:r>
              <a:rPr lang="fr-FR" sz="2800" dirty="0">
                <a:solidFill>
                  <a:schemeClr val="bg1"/>
                </a:solidFill>
              </a:rPr>
              <a:t>Social </a:t>
            </a:r>
            <a:r>
              <a:rPr lang="fr-FR" sz="2800" dirty="0" err="1">
                <a:solidFill>
                  <a:schemeClr val="bg1"/>
                </a:solidFill>
              </a:rPr>
              <a:t>boundaries</a:t>
            </a:r>
            <a:r>
              <a:rPr lang="fr-FR" sz="2800" dirty="0">
                <a:solidFill>
                  <a:schemeClr val="bg1"/>
                </a:solidFill>
              </a:rPr>
              <a:t> </a:t>
            </a:r>
          </a:p>
        </p:txBody>
      </p:sp>
      <p:pic>
        <p:nvPicPr>
          <p:cNvPr id="4" name="Graphic 3" descr="Map with pin">
            <a:extLst>
              <a:ext uri="{FF2B5EF4-FFF2-40B4-BE49-F238E27FC236}">
                <a16:creationId xmlns:a16="http://schemas.microsoft.com/office/drawing/2014/main" id="{DBE595CB-6054-4248-830E-9FFE625938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7678" y="2496904"/>
            <a:ext cx="4551993" cy="3992607"/>
          </a:xfrm>
          <a:prstGeom prst="rect">
            <a:avLst/>
          </a:prstGeom>
        </p:spPr>
      </p:pic>
    </p:spTree>
    <p:extLst>
      <p:ext uri="{BB962C8B-B14F-4D97-AF65-F5344CB8AC3E}">
        <p14:creationId xmlns:p14="http://schemas.microsoft.com/office/powerpoint/2010/main" val="288361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BECACB72-3535-4C1F-B618-F4CBD214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0907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EC8755EF-C8B1-481D-9B1E-4A32C9A5A963}"/>
              </a:ext>
            </a:extLst>
          </p:cNvPr>
          <p:cNvSpPr/>
          <p:nvPr/>
        </p:nvSpPr>
        <p:spPr>
          <a:xfrm>
            <a:off x="593954" y="581891"/>
            <a:ext cx="3771009" cy="42656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fontScale="85000" lnSpcReduction="20000"/>
          </a:bodyPr>
          <a:lstStyle/>
          <a:p>
            <a:pPr defTabSz="914400">
              <a:lnSpc>
                <a:spcPct val="90000"/>
              </a:lnSpc>
              <a:spcBef>
                <a:spcPct val="0"/>
              </a:spcBef>
              <a:spcAft>
                <a:spcPts val="600"/>
              </a:spcAft>
              <a:defRPr/>
            </a:pPr>
            <a:endParaRPr lang="en-US" sz="4200" kern="1200" dirty="0">
              <a:solidFill>
                <a:schemeClr val="bg1"/>
              </a:solidFill>
              <a:latin typeface="+mj-lt"/>
              <a:ea typeface="+mj-ea"/>
              <a:cs typeface="+mj-cs"/>
            </a:endParaRPr>
          </a:p>
          <a:p>
            <a:pPr defTabSz="914400">
              <a:lnSpc>
                <a:spcPct val="90000"/>
              </a:lnSpc>
              <a:spcBef>
                <a:spcPct val="0"/>
              </a:spcBef>
              <a:spcAft>
                <a:spcPts val="600"/>
              </a:spcAft>
              <a:defRPr/>
            </a:pPr>
            <a:r>
              <a:rPr lang="en-US" sz="4200" kern="1200" dirty="0">
                <a:solidFill>
                  <a:schemeClr val="bg1"/>
                </a:solidFill>
                <a:latin typeface="+mj-lt"/>
                <a:ea typeface="+mj-ea"/>
                <a:cs typeface="+mj-cs"/>
              </a:rPr>
              <a:t>Promising practice in Bangui</a:t>
            </a:r>
          </a:p>
          <a:p>
            <a:pPr defTabSz="914400">
              <a:lnSpc>
                <a:spcPct val="90000"/>
              </a:lnSpc>
              <a:spcBef>
                <a:spcPct val="0"/>
              </a:spcBef>
              <a:spcAft>
                <a:spcPts val="600"/>
              </a:spcAft>
              <a:defRPr/>
            </a:pPr>
            <a:endParaRPr lang="en-US" sz="4200" kern="1200" dirty="0">
              <a:solidFill>
                <a:schemeClr val="bg1"/>
              </a:solidFill>
              <a:latin typeface="+mj-lt"/>
              <a:ea typeface="+mj-ea"/>
              <a:cs typeface="+mj-cs"/>
            </a:endParaRPr>
          </a:p>
          <a:p>
            <a:pPr defTabSz="914400">
              <a:lnSpc>
                <a:spcPct val="90000"/>
              </a:lnSpc>
              <a:spcBef>
                <a:spcPct val="0"/>
              </a:spcBef>
              <a:spcAft>
                <a:spcPts val="600"/>
              </a:spcAft>
              <a:defRPr/>
            </a:pPr>
            <a:endParaRPr lang="en-US" sz="4200" kern="1200" dirty="0">
              <a:solidFill>
                <a:schemeClr val="bg1"/>
              </a:solidFill>
              <a:latin typeface="+mj-lt"/>
              <a:ea typeface="+mj-ea"/>
              <a:cs typeface="+mj-cs"/>
            </a:endParaRPr>
          </a:p>
          <a:p>
            <a:pPr defTabSz="914400">
              <a:lnSpc>
                <a:spcPct val="90000"/>
              </a:lnSpc>
              <a:spcBef>
                <a:spcPct val="0"/>
              </a:spcBef>
              <a:spcAft>
                <a:spcPts val="600"/>
              </a:spcAft>
              <a:defRPr/>
            </a:pPr>
            <a:endParaRPr lang="en-US" sz="4200" kern="1200" dirty="0">
              <a:solidFill>
                <a:schemeClr val="bg1"/>
              </a:solidFill>
              <a:latin typeface="+mj-lt"/>
              <a:ea typeface="+mj-ea"/>
              <a:cs typeface="+mj-cs"/>
            </a:endParaRPr>
          </a:p>
          <a:p>
            <a:pPr defTabSz="914400">
              <a:lnSpc>
                <a:spcPct val="90000"/>
              </a:lnSpc>
              <a:spcBef>
                <a:spcPct val="0"/>
              </a:spcBef>
              <a:spcAft>
                <a:spcPts val="600"/>
              </a:spcAft>
              <a:defRPr/>
            </a:pPr>
            <a:r>
              <a:rPr lang="fr-FR" sz="4400" dirty="0" err="1">
                <a:solidFill>
                  <a:schemeClr val="bg1"/>
                </a:solidFill>
              </a:rPr>
              <a:t>Kokoro</a:t>
            </a:r>
            <a:r>
              <a:rPr lang="fr-FR" sz="4400" dirty="0">
                <a:solidFill>
                  <a:schemeClr val="bg1"/>
                </a:solidFill>
              </a:rPr>
              <a:t>-Boeing and Plateau </a:t>
            </a:r>
            <a:r>
              <a:rPr lang="fr-FR" sz="4400" dirty="0" err="1">
                <a:solidFill>
                  <a:schemeClr val="bg1"/>
                </a:solidFill>
              </a:rPr>
              <a:t>Recovery</a:t>
            </a:r>
            <a:r>
              <a:rPr lang="fr-FR" sz="4400" dirty="0">
                <a:solidFill>
                  <a:schemeClr val="bg1"/>
                </a:solidFill>
              </a:rPr>
              <a:t> Planning </a:t>
            </a:r>
          </a:p>
          <a:p>
            <a:pPr defTabSz="914400">
              <a:lnSpc>
                <a:spcPct val="90000"/>
              </a:lnSpc>
              <a:spcBef>
                <a:spcPct val="0"/>
              </a:spcBef>
              <a:spcAft>
                <a:spcPts val="600"/>
              </a:spcAft>
              <a:defRPr/>
            </a:pPr>
            <a:endParaRPr lang="en-US" sz="4200" kern="1200" dirty="0">
              <a:solidFill>
                <a:schemeClr val="bg1"/>
              </a:solidFill>
              <a:latin typeface="+mj-lt"/>
              <a:ea typeface="+mj-ea"/>
              <a:cs typeface="+mj-cs"/>
            </a:endParaRPr>
          </a:p>
        </p:txBody>
      </p:sp>
      <p:pic>
        <p:nvPicPr>
          <p:cNvPr id="9" name="Picture 8">
            <a:extLst>
              <a:ext uri="{FF2B5EF4-FFF2-40B4-BE49-F238E27FC236}">
                <a16:creationId xmlns:a16="http://schemas.microsoft.com/office/drawing/2014/main" id="{640BFFF1-6C0A-402B-B71D-B6998DF4451C}"/>
              </a:ext>
            </a:extLst>
          </p:cNvPr>
          <p:cNvPicPr>
            <a:picLocks noChangeAspect="1"/>
          </p:cNvPicPr>
          <p:nvPr/>
        </p:nvPicPr>
        <p:blipFill>
          <a:blip r:embed="rId3"/>
          <a:stretch>
            <a:fillRect/>
          </a:stretch>
        </p:blipFill>
        <p:spPr>
          <a:xfrm>
            <a:off x="5411244" y="581891"/>
            <a:ext cx="6338169" cy="5564058"/>
          </a:xfrm>
          <a:prstGeom prst="rect">
            <a:avLst/>
          </a:prstGeom>
        </p:spPr>
      </p:pic>
      <p:pic>
        <p:nvPicPr>
          <p:cNvPr id="10" name="Picture 9">
            <a:extLst>
              <a:ext uri="{FF2B5EF4-FFF2-40B4-BE49-F238E27FC236}">
                <a16:creationId xmlns:a16="http://schemas.microsoft.com/office/drawing/2014/main" id="{0CA80876-FA85-42A8-A325-46B72BBBAE83}"/>
              </a:ext>
            </a:extLst>
          </p:cNvPr>
          <p:cNvPicPr>
            <a:picLocks noChangeAspect="1"/>
          </p:cNvPicPr>
          <p:nvPr/>
        </p:nvPicPr>
        <p:blipFill>
          <a:blip r:embed="rId4"/>
          <a:stretch>
            <a:fillRect/>
          </a:stretch>
        </p:blipFill>
        <p:spPr>
          <a:xfrm>
            <a:off x="0" y="5386232"/>
            <a:ext cx="5009072" cy="664522"/>
          </a:xfrm>
          <a:prstGeom prst="rect">
            <a:avLst/>
          </a:prstGeom>
        </p:spPr>
      </p:pic>
      <p:pic>
        <p:nvPicPr>
          <p:cNvPr id="4" name="Graphic 3" descr="Eye">
            <a:extLst>
              <a:ext uri="{FF2B5EF4-FFF2-40B4-BE49-F238E27FC236}">
                <a16:creationId xmlns:a16="http://schemas.microsoft.com/office/drawing/2014/main" id="{ADF876DF-C1F9-4000-A60B-F4D935C93F1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90134" y="1889234"/>
            <a:ext cx="1240747" cy="1240747"/>
          </a:xfrm>
          <a:prstGeom prst="rect">
            <a:avLst/>
          </a:prstGeom>
        </p:spPr>
      </p:pic>
    </p:spTree>
    <p:extLst>
      <p:ext uri="{BB962C8B-B14F-4D97-AF65-F5344CB8AC3E}">
        <p14:creationId xmlns:p14="http://schemas.microsoft.com/office/powerpoint/2010/main" val="671556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8562CA-7818-4DF5-8C05-D75907DA0199}"/>
              </a:ext>
            </a:extLst>
          </p:cNvPr>
          <p:cNvSpPr/>
          <p:nvPr/>
        </p:nvSpPr>
        <p:spPr>
          <a:xfrm>
            <a:off x="6288570" y="1880192"/>
            <a:ext cx="5135671" cy="461665"/>
          </a:xfrm>
          <a:prstGeom prst="rect">
            <a:avLst/>
          </a:prstGeom>
          <a:solidFill>
            <a:srgbClr val="404040"/>
          </a:solidFill>
        </p:spPr>
        <p:txBody>
          <a:bodyPr wrap="square">
            <a:spAutoFit/>
          </a:bodyPr>
          <a:lstStyle/>
          <a:p>
            <a:r>
              <a:rPr lang="fr-FR" sz="2400" dirty="0" err="1">
                <a:solidFill>
                  <a:schemeClr val="bg1"/>
                </a:solidFill>
              </a:rPr>
              <a:t>Which</a:t>
            </a:r>
            <a:r>
              <a:rPr lang="fr-FR" sz="2400" dirty="0">
                <a:solidFill>
                  <a:schemeClr val="bg1"/>
                </a:solidFill>
              </a:rPr>
              <a:t> areas in </a:t>
            </a:r>
            <a:r>
              <a:rPr lang="fr-FR" sz="2400" dirty="0" err="1">
                <a:solidFill>
                  <a:schemeClr val="bg1"/>
                </a:solidFill>
              </a:rPr>
              <a:t>these</a:t>
            </a:r>
            <a:r>
              <a:rPr lang="fr-FR" sz="2400" dirty="0">
                <a:solidFill>
                  <a:schemeClr val="bg1"/>
                </a:solidFill>
              </a:rPr>
              <a:t> locations? </a:t>
            </a:r>
          </a:p>
        </p:txBody>
      </p:sp>
      <p:pic>
        <p:nvPicPr>
          <p:cNvPr id="4" name="Picture 3">
            <a:extLst>
              <a:ext uri="{FF2B5EF4-FFF2-40B4-BE49-F238E27FC236}">
                <a16:creationId xmlns:a16="http://schemas.microsoft.com/office/drawing/2014/main" id="{980104F5-E415-4F4F-A67E-5218707FD9E7}"/>
              </a:ext>
            </a:extLst>
          </p:cNvPr>
          <p:cNvPicPr>
            <a:picLocks noChangeAspect="1"/>
          </p:cNvPicPr>
          <p:nvPr/>
        </p:nvPicPr>
        <p:blipFill>
          <a:blip r:embed="rId3"/>
          <a:stretch>
            <a:fillRect/>
          </a:stretch>
        </p:blipFill>
        <p:spPr>
          <a:xfrm>
            <a:off x="2300344" y="5310958"/>
            <a:ext cx="7917084" cy="660232"/>
          </a:xfrm>
          <a:prstGeom prst="rect">
            <a:avLst/>
          </a:prstGeom>
        </p:spPr>
      </p:pic>
      <p:sp>
        <p:nvSpPr>
          <p:cNvPr id="5" name="TextBox 4">
            <a:extLst>
              <a:ext uri="{FF2B5EF4-FFF2-40B4-BE49-F238E27FC236}">
                <a16:creationId xmlns:a16="http://schemas.microsoft.com/office/drawing/2014/main" id="{F9A7064F-76E2-4D8E-84DB-E93D4C03952A}"/>
              </a:ext>
            </a:extLst>
          </p:cNvPr>
          <p:cNvSpPr txBox="1"/>
          <p:nvPr/>
        </p:nvSpPr>
        <p:spPr>
          <a:xfrm>
            <a:off x="450931" y="1888431"/>
            <a:ext cx="5135671" cy="461665"/>
          </a:xfrm>
          <a:prstGeom prst="rect">
            <a:avLst/>
          </a:prstGeom>
          <a:solidFill>
            <a:srgbClr val="A6A6A6"/>
          </a:solidFill>
        </p:spPr>
        <p:txBody>
          <a:bodyPr wrap="square" rtlCol="0">
            <a:spAutoFit/>
          </a:bodyPr>
          <a:lstStyle/>
          <a:p>
            <a:r>
              <a:rPr lang="fr-FR" sz="2400" dirty="0" err="1"/>
              <a:t>Why</a:t>
            </a:r>
            <a:r>
              <a:rPr lang="fr-FR" sz="2400" dirty="0"/>
              <a:t> </a:t>
            </a:r>
            <a:r>
              <a:rPr lang="fr-FR" sz="2400" dirty="0" err="1"/>
              <a:t>Kokoro</a:t>
            </a:r>
            <a:r>
              <a:rPr lang="fr-FR" sz="2400" dirty="0"/>
              <a:t>-Boeing and Plateau? </a:t>
            </a:r>
          </a:p>
        </p:txBody>
      </p:sp>
      <p:sp>
        <p:nvSpPr>
          <p:cNvPr id="6" name="TextBox 5">
            <a:extLst>
              <a:ext uri="{FF2B5EF4-FFF2-40B4-BE49-F238E27FC236}">
                <a16:creationId xmlns:a16="http://schemas.microsoft.com/office/drawing/2014/main" id="{23E9BAE4-FB74-447B-AFD7-7F0BCC7F2189}"/>
              </a:ext>
            </a:extLst>
          </p:cNvPr>
          <p:cNvSpPr txBox="1"/>
          <p:nvPr/>
        </p:nvSpPr>
        <p:spPr>
          <a:xfrm>
            <a:off x="438405" y="2607297"/>
            <a:ext cx="5135670" cy="2308324"/>
          </a:xfrm>
          <a:prstGeom prst="rect">
            <a:avLst/>
          </a:prstGeom>
          <a:solidFill>
            <a:srgbClr val="A6A6A6"/>
          </a:solidFill>
        </p:spPr>
        <p:txBody>
          <a:bodyPr wrap="square" rtlCol="0">
            <a:spAutoFit/>
          </a:bodyPr>
          <a:lstStyle/>
          <a:p>
            <a:pPr marL="285750" indent="-285750">
              <a:buFont typeface="Arial" panose="020B0604020202020204" pitchFamily="34" charset="0"/>
              <a:buChar char="•"/>
            </a:pPr>
            <a:r>
              <a:rPr lang="fr-FR" sz="2400" dirty="0"/>
              <a:t>Important destructions </a:t>
            </a:r>
            <a:r>
              <a:rPr lang="fr-FR" sz="2400" dirty="0" err="1"/>
              <a:t>during</a:t>
            </a:r>
            <a:r>
              <a:rPr lang="fr-FR" sz="2400" dirty="0"/>
              <a:t> the </a:t>
            </a:r>
            <a:r>
              <a:rPr lang="fr-FR" sz="2400" dirty="0" err="1"/>
              <a:t>conflict</a:t>
            </a:r>
            <a:endParaRPr lang="fr-FR" sz="2400" dirty="0"/>
          </a:p>
          <a:p>
            <a:pPr marL="285750" indent="-285750">
              <a:buFont typeface="Arial" panose="020B0604020202020204" pitchFamily="34" charset="0"/>
              <a:buChar char="•"/>
            </a:pPr>
            <a:r>
              <a:rPr lang="fr-FR" sz="2400" dirty="0"/>
              <a:t>Not </a:t>
            </a:r>
            <a:r>
              <a:rPr lang="fr-FR" sz="2400" dirty="0" err="1"/>
              <a:t>well</a:t>
            </a:r>
            <a:r>
              <a:rPr lang="fr-FR" sz="2400" dirty="0"/>
              <a:t> </a:t>
            </a:r>
            <a:r>
              <a:rPr lang="fr-FR" sz="2400" dirty="0" err="1"/>
              <a:t>integrated</a:t>
            </a:r>
            <a:r>
              <a:rPr lang="fr-FR" sz="2400" dirty="0"/>
              <a:t> in the </a:t>
            </a:r>
            <a:r>
              <a:rPr lang="fr-FR" sz="2400" dirty="0" err="1"/>
              <a:t>urban</a:t>
            </a:r>
            <a:r>
              <a:rPr lang="fr-FR" sz="2400" dirty="0"/>
              <a:t> </a:t>
            </a:r>
            <a:r>
              <a:rPr lang="fr-FR" sz="2400" dirty="0" err="1"/>
              <a:t>fabric</a:t>
            </a:r>
            <a:endParaRPr lang="fr-FR" sz="2400" dirty="0"/>
          </a:p>
          <a:p>
            <a:pPr marL="285750" indent="-285750">
              <a:buFont typeface="Arial" panose="020B0604020202020204" pitchFamily="34" charset="0"/>
              <a:buChar char="•"/>
            </a:pPr>
            <a:r>
              <a:rPr lang="fr-FR" sz="2400" dirty="0"/>
              <a:t>Important </a:t>
            </a:r>
            <a:r>
              <a:rPr lang="fr-FR" sz="2400" dirty="0" err="1"/>
              <a:t>displacements</a:t>
            </a:r>
            <a:r>
              <a:rPr lang="fr-FR" sz="2400" dirty="0"/>
              <a:t> </a:t>
            </a:r>
            <a:r>
              <a:rPr lang="fr-FR" sz="2400" dirty="0" err="1"/>
              <a:t>movements</a:t>
            </a:r>
            <a:r>
              <a:rPr lang="fr-FR" sz="2400" dirty="0"/>
              <a:t> </a:t>
            </a:r>
            <a:r>
              <a:rPr lang="fr-FR" sz="2400" dirty="0" err="1"/>
              <a:t>during</a:t>
            </a:r>
            <a:r>
              <a:rPr lang="fr-FR" sz="2400" dirty="0"/>
              <a:t> the </a:t>
            </a:r>
            <a:r>
              <a:rPr lang="fr-FR" sz="2400" dirty="0" err="1"/>
              <a:t>crisis</a:t>
            </a:r>
            <a:r>
              <a:rPr lang="fr-FR" sz="2400" dirty="0"/>
              <a:t> and </a:t>
            </a:r>
            <a:r>
              <a:rPr lang="fr-FR" sz="2400" dirty="0" err="1"/>
              <a:t>returns</a:t>
            </a:r>
            <a:r>
              <a:rPr lang="fr-FR" sz="2400" dirty="0"/>
              <a:t> </a:t>
            </a:r>
          </a:p>
        </p:txBody>
      </p:sp>
      <p:sp>
        <p:nvSpPr>
          <p:cNvPr id="8" name="TextBox 7">
            <a:extLst>
              <a:ext uri="{FF2B5EF4-FFF2-40B4-BE49-F238E27FC236}">
                <a16:creationId xmlns:a16="http://schemas.microsoft.com/office/drawing/2014/main" id="{DB93D63A-B327-4DD0-BA2B-AA83807A6DC4}"/>
              </a:ext>
            </a:extLst>
          </p:cNvPr>
          <p:cNvSpPr txBox="1"/>
          <p:nvPr/>
        </p:nvSpPr>
        <p:spPr>
          <a:xfrm>
            <a:off x="6296692" y="2491699"/>
            <a:ext cx="5135671" cy="2677656"/>
          </a:xfrm>
          <a:prstGeom prst="rect">
            <a:avLst/>
          </a:prstGeom>
          <a:solidFill>
            <a:srgbClr val="404040"/>
          </a:solidFill>
        </p:spPr>
        <p:txBody>
          <a:bodyPr wrap="square" rtlCol="0">
            <a:spAutoFit/>
          </a:bodyPr>
          <a:lstStyle/>
          <a:p>
            <a:r>
              <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t>5 Participatory mapping workshops to identify a</a:t>
            </a:r>
            <a:r>
              <a:rPr lang="en-US" sz="2400" dirty="0">
                <a:solidFill>
                  <a:schemeClr val="bg1"/>
                </a:solidFill>
              </a:rPr>
              <a:t> “</a:t>
            </a:r>
            <a:r>
              <a:rPr lang="en-US" sz="2400" i="1" dirty="0">
                <a:solidFill>
                  <a:schemeClr val="bg1"/>
                </a:solidFill>
              </a:rPr>
              <a:t>population or neighborhood basin</a:t>
            </a:r>
            <a:r>
              <a:rPr lang="en-US" sz="2400" dirty="0">
                <a:solidFill>
                  <a:schemeClr val="bg1"/>
                </a:solidFill>
              </a:rPr>
              <a:t>”: </a:t>
            </a:r>
          </a:p>
          <a:p>
            <a:pPr marL="285750" indent="-285750">
              <a:buFont typeface="Arial" panose="020B0604020202020204" pitchFamily="34" charset="0"/>
              <a:buChar char="•"/>
            </a:pPr>
            <a:r>
              <a:rPr lang="en-US" sz="2400" dirty="0">
                <a:solidFill>
                  <a:schemeClr val="bg1"/>
                </a:solidFill>
              </a:rPr>
              <a:t>A coherent socio-economic unity </a:t>
            </a:r>
          </a:p>
          <a:p>
            <a:pPr marL="285750" indent="-285750">
              <a:buFont typeface="Arial" panose="020B0604020202020204" pitchFamily="34" charset="0"/>
              <a:buChar char="•"/>
            </a:pPr>
            <a:r>
              <a:rPr lang="en-US" sz="2400" dirty="0">
                <a:solidFill>
                  <a:schemeClr val="bg1"/>
                </a:solidFill>
              </a:rPr>
              <a:t>A network of predictable relationships between its stakeholders </a:t>
            </a:r>
          </a:p>
        </p:txBody>
      </p:sp>
      <p:sp>
        <p:nvSpPr>
          <p:cNvPr id="9" name="Rectangle 8">
            <a:extLst>
              <a:ext uri="{FF2B5EF4-FFF2-40B4-BE49-F238E27FC236}">
                <a16:creationId xmlns:a16="http://schemas.microsoft.com/office/drawing/2014/main" id="{2E0FBD12-3668-4D7D-B191-19B3F40720E8}"/>
              </a:ext>
            </a:extLst>
          </p:cNvPr>
          <p:cNvSpPr/>
          <p:nvPr/>
        </p:nvSpPr>
        <p:spPr>
          <a:xfrm>
            <a:off x="0" y="169251"/>
            <a:ext cx="6267236"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600"/>
              </a:spcAft>
              <a:defRPr/>
            </a:pPr>
            <a:r>
              <a:rPr lang="en-GB" sz="3200" dirty="0">
                <a:solidFill>
                  <a:schemeClr val="bg1"/>
                </a:solidFill>
                <a:latin typeface="+mj-lt"/>
              </a:rPr>
              <a:t>A two steps delimitation process </a:t>
            </a:r>
          </a:p>
        </p:txBody>
      </p:sp>
      <p:sp>
        <p:nvSpPr>
          <p:cNvPr id="10" name="Rectangle 9">
            <a:extLst>
              <a:ext uri="{FF2B5EF4-FFF2-40B4-BE49-F238E27FC236}">
                <a16:creationId xmlns:a16="http://schemas.microsoft.com/office/drawing/2014/main" id="{3F3ABCA8-B0E8-4D87-AD1B-C10DD03F00AE}"/>
              </a:ext>
            </a:extLst>
          </p:cNvPr>
          <p:cNvSpPr/>
          <p:nvPr/>
        </p:nvSpPr>
        <p:spPr>
          <a:xfrm>
            <a:off x="450931" y="1161921"/>
            <a:ext cx="964504" cy="7265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 </a:t>
            </a:r>
          </a:p>
        </p:txBody>
      </p:sp>
      <p:sp>
        <p:nvSpPr>
          <p:cNvPr id="11" name="Rectangle 10">
            <a:extLst>
              <a:ext uri="{FF2B5EF4-FFF2-40B4-BE49-F238E27FC236}">
                <a16:creationId xmlns:a16="http://schemas.microsoft.com/office/drawing/2014/main" id="{BB643133-7372-4364-9785-F1897F620140}"/>
              </a:ext>
            </a:extLst>
          </p:cNvPr>
          <p:cNvSpPr/>
          <p:nvPr/>
        </p:nvSpPr>
        <p:spPr>
          <a:xfrm>
            <a:off x="6296692" y="1107929"/>
            <a:ext cx="918388" cy="7265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 </a:t>
            </a:r>
          </a:p>
        </p:txBody>
      </p:sp>
    </p:spTree>
    <p:extLst>
      <p:ext uri="{BB962C8B-B14F-4D97-AF65-F5344CB8AC3E}">
        <p14:creationId xmlns:p14="http://schemas.microsoft.com/office/powerpoint/2010/main" val="224182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18E9332-A203-45BF-BB38-FAAA7165E2EB}"/>
              </a:ext>
            </a:extLst>
          </p:cNvPr>
          <p:cNvPicPr>
            <a:picLocks noChangeAspect="1"/>
          </p:cNvPicPr>
          <p:nvPr/>
        </p:nvPicPr>
        <p:blipFill>
          <a:blip r:embed="rId3"/>
          <a:stretch>
            <a:fillRect/>
          </a:stretch>
        </p:blipFill>
        <p:spPr>
          <a:xfrm>
            <a:off x="2838953" y="891540"/>
            <a:ext cx="6564543" cy="5071110"/>
          </a:xfrm>
          <a:prstGeom prst="rect">
            <a:avLst/>
          </a:prstGeom>
        </p:spPr>
      </p:pic>
    </p:spTree>
    <p:extLst>
      <p:ext uri="{BB962C8B-B14F-4D97-AF65-F5344CB8AC3E}">
        <p14:creationId xmlns:p14="http://schemas.microsoft.com/office/powerpoint/2010/main" val="1211963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842EB-2085-4064-B8AE-BF74C04A78A8}"/>
              </a:ext>
            </a:extLst>
          </p:cNvPr>
          <p:cNvSpPr/>
          <p:nvPr/>
        </p:nvSpPr>
        <p:spPr>
          <a:xfrm>
            <a:off x="-1" y="94095"/>
            <a:ext cx="7340253" cy="895461"/>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600"/>
              </a:spcAft>
              <a:defRPr/>
            </a:pPr>
            <a:r>
              <a:rPr lang="en-GB" sz="3200" dirty="0">
                <a:solidFill>
                  <a:schemeClr val="bg1"/>
                </a:solidFill>
                <a:latin typeface="+mj-lt"/>
              </a:rPr>
              <a:t>“whole population” : How do we target? </a:t>
            </a:r>
          </a:p>
        </p:txBody>
      </p:sp>
      <p:sp>
        <p:nvSpPr>
          <p:cNvPr id="6" name="Rectangle 5">
            <a:extLst>
              <a:ext uri="{FF2B5EF4-FFF2-40B4-BE49-F238E27FC236}">
                <a16:creationId xmlns:a16="http://schemas.microsoft.com/office/drawing/2014/main" id="{6AE52121-F8D7-495C-AC66-7116E60D92B5}"/>
              </a:ext>
            </a:extLst>
          </p:cNvPr>
          <p:cNvSpPr/>
          <p:nvPr/>
        </p:nvSpPr>
        <p:spPr>
          <a:xfrm>
            <a:off x="867579" y="2373023"/>
            <a:ext cx="6096000" cy="2092881"/>
          </a:xfrm>
          <a:prstGeom prst="rect">
            <a:avLst/>
          </a:prstGeom>
        </p:spPr>
        <p:txBody>
          <a:bodyPr>
            <a:spAutoFit/>
          </a:bodyPr>
          <a:lstStyle/>
          <a:p>
            <a:r>
              <a:rPr lang="en-US" sz="2600" dirty="0"/>
              <a:t>An area-based approach is characterized by its focus </a:t>
            </a:r>
            <a:r>
              <a:rPr lang="en-US" sz="2600" dirty="0">
                <a:solidFill>
                  <a:schemeClr val="accent1"/>
                </a:solidFill>
              </a:rPr>
              <a:t>on needs, capacities and vulnerabilities  </a:t>
            </a:r>
            <a:r>
              <a:rPr lang="en-US" sz="2600" dirty="0"/>
              <a:t>within a geographic area, rather than among a specific population group. </a:t>
            </a:r>
            <a:endParaRPr lang="fr-FR" sz="2600" dirty="0"/>
          </a:p>
        </p:txBody>
      </p:sp>
      <p:grpSp>
        <p:nvGrpSpPr>
          <p:cNvPr id="8" name="Graphic 3" descr="Target Audience">
            <a:extLst>
              <a:ext uri="{FF2B5EF4-FFF2-40B4-BE49-F238E27FC236}">
                <a16:creationId xmlns:a16="http://schemas.microsoft.com/office/drawing/2014/main" id="{7CA24B41-89AB-4C21-A9B6-04CA6E52228E}"/>
              </a:ext>
            </a:extLst>
          </p:cNvPr>
          <p:cNvGrpSpPr/>
          <p:nvPr/>
        </p:nvGrpSpPr>
        <p:grpSpPr>
          <a:xfrm>
            <a:off x="8041710" y="2179529"/>
            <a:ext cx="2642991" cy="2132095"/>
            <a:chOff x="6502835" y="4750472"/>
            <a:chExt cx="800099" cy="573788"/>
          </a:xfrm>
        </p:grpSpPr>
        <p:sp>
          <p:nvSpPr>
            <p:cNvPr id="9" name="Freeform: Shape 8">
              <a:extLst>
                <a:ext uri="{FF2B5EF4-FFF2-40B4-BE49-F238E27FC236}">
                  <a16:creationId xmlns:a16="http://schemas.microsoft.com/office/drawing/2014/main" id="{5DF583F1-C12F-40D1-B613-109D351B132A}"/>
                </a:ext>
              </a:extLst>
            </p:cNvPr>
            <p:cNvSpPr/>
            <p:nvPr/>
          </p:nvSpPr>
          <p:spPr>
            <a:xfrm>
              <a:off x="6731435" y="5163866"/>
              <a:ext cx="342900" cy="120967"/>
            </a:xfrm>
            <a:custGeom>
              <a:avLst/>
              <a:gdLst>
                <a:gd name="connsiteX0" fmla="*/ 326708 w 342900"/>
                <a:gd name="connsiteY0" fmla="*/ 74295 h 120967"/>
                <a:gd name="connsiteX1" fmla="*/ 303848 w 342900"/>
                <a:gd name="connsiteY1" fmla="*/ 20003 h 120967"/>
                <a:gd name="connsiteX2" fmla="*/ 298133 w 342900"/>
                <a:gd name="connsiteY2" fmla="*/ 14288 h 120967"/>
                <a:gd name="connsiteX3" fmla="*/ 20002 w 342900"/>
                <a:gd name="connsiteY3" fmla="*/ 0 h 120967"/>
                <a:gd name="connsiteX4" fmla="*/ 17145 w 342900"/>
                <a:gd name="connsiteY4" fmla="*/ 1905 h 120967"/>
                <a:gd name="connsiteX5" fmla="*/ 0 w 342900"/>
                <a:gd name="connsiteY5" fmla="*/ 35243 h 120967"/>
                <a:gd name="connsiteX6" fmla="*/ 0 w 342900"/>
                <a:gd name="connsiteY6" fmla="*/ 120968 h 120967"/>
                <a:gd name="connsiteX7" fmla="*/ 342900 w 342900"/>
                <a:gd name="connsiteY7" fmla="*/ 120968 h 120967"/>
                <a:gd name="connsiteX8" fmla="*/ 342900 w 342900"/>
                <a:gd name="connsiteY8" fmla="*/ 90488 h 120967"/>
                <a:gd name="connsiteX9" fmla="*/ 326708 w 342900"/>
                <a:gd name="connsiteY9" fmla="*/ 74295 h 12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 h="120967">
                  <a:moveTo>
                    <a:pt x="326708" y="74295"/>
                  </a:moveTo>
                  <a:cubicBezTo>
                    <a:pt x="312420" y="60007"/>
                    <a:pt x="303848" y="40005"/>
                    <a:pt x="303848" y="20003"/>
                  </a:cubicBezTo>
                  <a:lnTo>
                    <a:pt x="298133" y="14288"/>
                  </a:lnTo>
                  <a:cubicBezTo>
                    <a:pt x="211455" y="67628"/>
                    <a:pt x="100965" y="61913"/>
                    <a:pt x="20002" y="0"/>
                  </a:cubicBezTo>
                  <a:lnTo>
                    <a:pt x="17145" y="1905"/>
                  </a:lnTo>
                  <a:cubicBezTo>
                    <a:pt x="6668" y="9525"/>
                    <a:pt x="0" y="21907"/>
                    <a:pt x="0" y="35243"/>
                  </a:cubicBezTo>
                  <a:lnTo>
                    <a:pt x="0" y="120968"/>
                  </a:lnTo>
                  <a:lnTo>
                    <a:pt x="342900" y="120968"/>
                  </a:lnTo>
                  <a:lnTo>
                    <a:pt x="342900" y="90488"/>
                  </a:lnTo>
                  <a:lnTo>
                    <a:pt x="326708" y="74295"/>
                  </a:lnTo>
                  <a:close/>
                </a:path>
              </a:pathLst>
            </a:custGeom>
            <a:solidFill>
              <a:srgbClr val="000000"/>
            </a:solidFill>
            <a:ln w="9525" cap="flat">
              <a:noFill/>
              <a:prstDash val="solid"/>
              <a:miter/>
            </a:ln>
          </p:spPr>
          <p:txBody>
            <a:bodyPr rtlCol="0" anchor="ctr"/>
            <a:lstStyle/>
            <a:p>
              <a:endParaRPr lang="fr-FR"/>
            </a:p>
          </p:txBody>
        </p:sp>
        <p:sp>
          <p:nvSpPr>
            <p:cNvPr id="12" name="Freeform: Shape 11">
              <a:extLst>
                <a:ext uri="{FF2B5EF4-FFF2-40B4-BE49-F238E27FC236}">
                  <a16:creationId xmlns:a16="http://schemas.microsoft.com/office/drawing/2014/main" id="{A6DEA87B-1420-470E-BCAF-53001F81BE3C}"/>
                </a:ext>
              </a:extLst>
            </p:cNvPr>
            <p:cNvSpPr/>
            <p:nvPr/>
          </p:nvSpPr>
          <p:spPr>
            <a:xfrm>
              <a:off x="7081002" y="4785538"/>
              <a:ext cx="136393" cy="170683"/>
            </a:xfrm>
            <a:custGeom>
              <a:avLst/>
              <a:gdLst>
                <a:gd name="connsiteX0" fmla="*/ 64770 w 136393"/>
                <a:gd name="connsiteY0" fmla="*/ 170683 h 170683"/>
                <a:gd name="connsiteX1" fmla="*/ 135255 w 136393"/>
                <a:gd name="connsiteY1" fmla="*/ 71623 h 170683"/>
                <a:gd name="connsiteX2" fmla="*/ 36195 w 136393"/>
                <a:gd name="connsiteY2" fmla="*/ 1138 h 170683"/>
                <a:gd name="connsiteX3" fmla="*/ 0 w 136393"/>
                <a:gd name="connsiteY3" fmla="*/ 16378 h 170683"/>
                <a:gd name="connsiteX4" fmla="*/ 64770 w 136393"/>
                <a:gd name="connsiteY4" fmla="*/ 170683 h 170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393" h="170683">
                  <a:moveTo>
                    <a:pt x="64770" y="170683"/>
                  </a:moveTo>
                  <a:cubicBezTo>
                    <a:pt x="111443" y="163063"/>
                    <a:pt x="142875" y="118296"/>
                    <a:pt x="135255" y="71623"/>
                  </a:cubicBezTo>
                  <a:cubicBezTo>
                    <a:pt x="127635" y="24951"/>
                    <a:pt x="82868" y="-6482"/>
                    <a:pt x="36195" y="1138"/>
                  </a:cubicBezTo>
                  <a:cubicBezTo>
                    <a:pt x="22860" y="3043"/>
                    <a:pt x="10478" y="8758"/>
                    <a:pt x="0" y="16378"/>
                  </a:cubicBezTo>
                  <a:cubicBezTo>
                    <a:pt x="39053" y="58288"/>
                    <a:pt x="61913" y="112581"/>
                    <a:pt x="64770" y="170683"/>
                  </a:cubicBezTo>
                  <a:close/>
                </a:path>
              </a:pathLst>
            </a:custGeom>
            <a:solidFill>
              <a:srgbClr val="000000"/>
            </a:solidFill>
            <a:ln w="9525" cap="flat">
              <a:noFill/>
              <a:prstDash val="solid"/>
              <a:miter/>
            </a:ln>
          </p:spPr>
          <p:txBody>
            <a:bodyPr rtlCol="0" anchor="ctr"/>
            <a:lstStyle/>
            <a:p>
              <a:endParaRPr lang="fr-FR"/>
            </a:p>
          </p:txBody>
        </p:sp>
        <p:sp>
          <p:nvSpPr>
            <p:cNvPr id="14" name="Freeform: Shape 13">
              <a:extLst>
                <a:ext uri="{FF2B5EF4-FFF2-40B4-BE49-F238E27FC236}">
                  <a16:creationId xmlns:a16="http://schemas.microsoft.com/office/drawing/2014/main" id="{70663A49-262D-4CD8-ACC2-E5D99C43C6BA}"/>
                </a:ext>
              </a:extLst>
            </p:cNvPr>
            <p:cNvSpPr/>
            <p:nvPr/>
          </p:nvSpPr>
          <p:spPr>
            <a:xfrm>
              <a:off x="7109577" y="4980986"/>
              <a:ext cx="193357" cy="170497"/>
            </a:xfrm>
            <a:custGeom>
              <a:avLst/>
              <a:gdLst>
                <a:gd name="connsiteX0" fmla="*/ 176213 w 193357"/>
                <a:gd name="connsiteY0" fmla="*/ 50483 h 170497"/>
                <a:gd name="connsiteX1" fmla="*/ 92393 w 193357"/>
                <a:gd name="connsiteY1" fmla="*/ 10478 h 170497"/>
                <a:gd name="connsiteX2" fmla="*/ 36195 w 193357"/>
                <a:gd name="connsiteY2" fmla="*/ 0 h 170497"/>
                <a:gd name="connsiteX3" fmla="*/ 0 w 193357"/>
                <a:gd name="connsiteY3" fmla="*/ 116205 h 170497"/>
                <a:gd name="connsiteX4" fmla="*/ 5715 w 193357"/>
                <a:gd name="connsiteY4" fmla="*/ 121920 h 170497"/>
                <a:gd name="connsiteX5" fmla="*/ 60008 w 193357"/>
                <a:gd name="connsiteY5" fmla="*/ 144780 h 170497"/>
                <a:gd name="connsiteX6" fmla="*/ 85725 w 193357"/>
                <a:gd name="connsiteY6" fmla="*/ 170498 h 170497"/>
                <a:gd name="connsiteX7" fmla="*/ 193358 w 193357"/>
                <a:gd name="connsiteY7" fmla="*/ 170498 h 170497"/>
                <a:gd name="connsiteX8" fmla="*/ 193358 w 193357"/>
                <a:gd name="connsiteY8" fmla="*/ 84773 h 170497"/>
                <a:gd name="connsiteX9" fmla="*/ 176213 w 193357"/>
                <a:gd name="connsiteY9" fmla="*/ 50483 h 17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3357" h="170497">
                  <a:moveTo>
                    <a:pt x="176213" y="50483"/>
                  </a:moveTo>
                  <a:cubicBezTo>
                    <a:pt x="151448" y="31433"/>
                    <a:pt x="122873" y="17145"/>
                    <a:pt x="92393" y="10478"/>
                  </a:cubicBezTo>
                  <a:cubicBezTo>
                    <a:pt x="74295" y="4763"/>
                    <a:pt x="55245" y="1905"/>
                    <a:pt x="36195" y="0"/>
                  </a:cubicBezTo>
                  <a:cubicBezTo>
                    <a:pt x="34290" y="40958"/>
                    <a:pt x="21908" y="80963"/>
                    <a:pt x="0" y="116205"/>
                  </a:cubicBezTo>
                  <a:lnTo>
                    <a:pt x="5715" y="121920"/>
                  </a:lnTo>
                  <a:cubicBezTo>
                    <a:pt x="25718" y="121920"/>
                    <a:pt x="45720" y="130493"/>
                    <a:pt x="60008" y="144780"/>
                  </a:cubicBezTo>
                  <a:lnTo>
                    <a:pt x="85725" y="170498"/>
                  </a:lnTo>
                  <a:lnTo>
                    <a:pt x="193358" y="170498"/>
                  </a:lnTo>
                  <a:lnTo>
                    <a:pt x="193358" y="84773"/>
                  </a:lnTo>
                  <a:cubicBezTo>
                    <a:pt x="193358" y="71438"/>
                    <a:pt x="187643" y="58103"/>
                    <a:pt x="176213" y="50483"/>
                  </a:cubicBezTo>
                  <a:close/>
                </a:path>
              </a:pathLst>
            </a:custGeom>
            <a:solidFill>
              <a:srgbClr val="000000"/>
            </a:solidFill>
            <a:ln w="9525" cap="flat">
              <a:noFill/>
              <a:prstDash val="solid"/>
              <a:miter/>
            </a:ln>
          </p:spPr>
          <p:txBody>
            <a:bodyPr rtlCol="0" anchor="ctr"/>
            <a:lstStyle/>
            <a:p>
              <a:endParaRPr lang="fr-FR"/>
            </a:p>
          </p:txBody>
        </p:sp>
        <p:sp>
          <p:nvSpPr>
            <p:cNvPr id="15" name="Freeform: Shape 14">
              <a:extLst>
                <a:ext uri="{FF2B5EF4-FFF2-40B4-BE49-F238E27FC236}">
                  <a16:creationId xmlns:a16="http://schemas.microsoft.com/office/drawing/2014/main" id="{949D2EF1-77A9-40CF-A593-096FC4161DE0}"/>
                </a:ext>
              </a:extLst>
            </p:cNvPr>
            <p:cNvSpPr/>
            <p:nvPr/>
          </p:nvSpPr>
          <p:spPr>
            <a:xfrm>
              <a:off x="6682857" y="4750472"/>
              <a:ext cx="573781" cy="573788"/>
            </a:xfrm>
            <a:custGeom>
              <a:avLst/>
              <a:gdLst>
                <a:gd name="connsiteX0" fmla="*/ 557213 w 573781"/>
                <a:gd name="connsiteY0" fmla="*/ 485782 h 573788"/>
                <a:gd name="connsiteX1" fmla="*/ 467678 w 573781"/>
                <a:gd name="connsiteY1" fmla="*/ 395294 h 573788"/>
                <a:gd name="connsiteX2" fmla="*/ 421957 w 573781"/>
                <a:gd name="connsiteY2" fmla="*/ 381959 h 573788"/>
                <a:gd name="connsiteX3" fmla="*/ 389573 w 573781"/>
                <a:gd name="connsiteY3" fmla="*/ 350527 h 573788"/>
                <a:gd name="connsiteX4" fmla="*/ 434340 w 573781"/>
                <a:gd name="connsiteY4" fmla="*/ 219082 h 573788"/>
                <a:gd name="connsiteX5" fmla="*/ 217170 w 573781"/>
                <a:gd name="connsiteY5" fmla="*/ 7 h 573788"/>
                <a:gd name="connsiteX6" fmla="*/ 0 w 573781"/>
                <a:gd name="connsiteY6" fmla="*/ 216224 h 573788"/>
                <a:gd name="connsiteX7" fmla="*/ 217170 w 573781"/>
                <a:gd name="connsiteY7" fmla="*/ 435299 h 573788"/>
                <a:gd name="connsiteX8" fmla="*/ 350520 w 573781"/>
                <a:gd name="connsiteY8" fmla="*/ 390532 h 573788"/>
                <a:gd name="connsiteX9" fmla="*/ 382905 w 573781"/>
                <a:gd name="connsiteY9" fmla="*/ 421964 h 573788"/>
                <a:gd name="connsiteX10" fmla="*/ 396240 w 573781"/>
                <a:gd name="connsiteY10" fmla="*/ 467684 h 573788"/>
                <a:gd name="connsiteX11" fmla="*/ 486728 w 573781"/>
                <a:gd name="connsiteY11" fmla="*/ 558172 h 573788"/>
                <a:gd name="connsiteX12" fmla="*/ 558165 w 573781"/>
                <a:gd name="connsiteY12" fmla="*/ 560077 h 573788"/>
                <a:gd name="connsiteX13" fmla="*/ 560070 w 573781"/>
                <a:gd name="connsiteY13" fmla="*/ 488639 h 573788"/>
                <a:gd name="connsiteX14" fmla="*/ 557213 w 573781"/>
                <a:gd name="connsiteY14" fmla="*/ 485782 h 573788"/>
                <a:gd name="connsiteX15" fmla="*/ 557213 w 573781"/>
                <a:gd name="connsiteY15" fmla="*/ 485782 h 573788"/>
                <a:gd name="connsiteX16" fmla="*/ 218123 w 573781"/>
                <a:gd name="connsiteY16" fmla="*/ 44774 h 573788"/>
                <a:gd name="connsiteX17" fmla="*/ 391478 w 573781"/>
                <a:gd name="connsiteY17" fmla="*/ 218129 h 573788"/>
                <a:gd name="connsiteX18" fmla="*/ 350520 w 573781"/>
                <a:gd name="connsiteY18" fmla="*/ 329572 h 573788"/>
                <a:gd name="connsiteX19" fmla="*/ 295275 w 573781"/>
                <a:gd name="connsiteY19" fmla="*/ 309569 h 573788"/>
                <a:gd name="connsiteX20" fmla="*/ 216217 w 573781"/>
                <a:gd name="connsiteY20" fmla="*/ 297187 h 573788"/>
                <a:gd name="connsiteX21" fmla="*/ 137160 w 573781"/>
                <a:gd name="connsiteY21" fmla="*/ 309569 h 573788"/>
                <a:gd name="connsiteX22" fmla="*/ 85725 w 573781"/>
                <a:gd name="connsiteY22" fmla="*/ 330524 h 573788"/>
                <a:gd name="connsiteX23" fmla="*/ 104775 w 573781"/>
                <a:gd name="connsiteY23" fmla="*/ 86684 h 573788"/>
                <a:gd name="connsiteX24" fmla="*/ 218123 w 573781"/>
                <a:gd name="connsiteY24" fmla="*/ 44774 h 57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3781" h="573788">
                  <a:moveTo>
                    <a:pt x="557213" y="485782"/>
                  </a:moveTo>
                  <a:lnTo>
                    <a:pt x="467678" y="395294"/>
                  </a:lnTo>
                  <a:cubicBezTo>
                    <a:pt x="455295" y="383864"/>
                    <a:pt x="439103" y="378149"/>
                    <a:pt x="421957" y="381959"/>
                  </a:cubicBezTo>
                  <a:lnTo>
                    <a:pt x="389573" y="350527"/>
                  </a:lnTo>
                  <a:cubicBezTo>
                    <a:pt x="419100" y="312427"/>
                    <a:pt x="434340" y="266707"/>
                    <a:pt x="434340" y="219082"/>
                  </a:cubicBezTo>
                  <a:cubicBezTo>
                    <a:pt x="435293" y="99067"/>
                    <a:pt x="338138" y="959"/>
                    <a:pt x="217170" y="7"/>
                  </a:cubicBezTo>
                  <a:cubicBezTo>
                    <a:pt x="96203" y="-946"/>
                    <a:pt x="0" y="96209"/>
                    <a:pt x="0" y="216224"/>
                  </a:cubicBezTo>
                  <a:cubicBezTo>
                    <a:pt x="0" y="336239"/>
                    <a:pt x="96203" y="434347"/>
                    <a:pt x="217170" y="435299"/>
                  </a:cubicBezTo>
                  <a:cubicBezTo>
                    <a:pt x="264795" y="435299"/>
                    <a:pt x="311468" y="420059"/>
                    <a:pt x="350520" y="390532"/>
                  </a:cubicBezTo>
                  <a:lnTo>
                    <a:pt x="382905" y="421964"/>
                  </a:lnTo>
                  <a:cubicBezTo>
                    <a:pt x="380048" y="438157"/>
                    <a:pt x="384810" y="455302"/>
                    <a:pt x="396240" y="467684"/>
                  </a:cubicBezTo>
                  <a:lnTo>
                    <a:pt x="486728" y="558172"/>
                  </a:lnTo>
                  <a:cubicBezTo>
                    <a:pt x="505778" y="578174"/>
                    <a:pt x="538163" y="579127"/>
                    <a:pt x="558165" y="560077"/>
                  </a:cubicBezTo>
                  <a:cubicBezTo>
                    <a:pt x="578168" y="541027"/>
                    <a:pt x="579120" y="508642"/>
                    <a:pt x="560070" y="488639"/>
                  </a:cubicBezTo>
                  <a:cubicBezTo>
                    <a:pt x="559118" y="487687"/>
                    <a:pt x="558165" y="486734"/>
                    <a:pt x="557213" y="485782"/>
                  </a:cubicBezTo>
                  <a:lnTo>
                    <a:pt x="557213" y="485782"/>
                  </a:lnTo>
                  <a:close/>
                  <a:moveTo>
                    <a:pt x="218123" y="44774"/>
                  </a:moveTo>
                  <a:cubicBezTo>
                    <a:pt x="314325" y="44774"/>
                    <a:pt x="391478" y="121927"/>
                    <a:pt x="391478" y="218129"/>
                  </a:cubicBezTo>
                  <a:cubicBezTo>
                    <a:pt x="391478" y="259087"/>
                    <a:pt x="377190" y="299092"/>
                    <a:pt x="350520" y="329572"/>
                  </a:cubicBezTo>
                  <a:cubicBezTo>
                    <a:pt x="332423" y="320999"/>
                    <a:pt x="314325" y="314332"/>
                    <a:pt x="295275" y="309569"/>
                  </a:cubicBezTo>
                  <a:cubicBezTo>
                    <a:pt x="269558" y="301949"/>
                    <a:pt x="242888" y="297187"/>
                    <a:pt x="216217" y="297187"/>
                  </a:cubicBezTo>
                  <a:cubicBezTo>
                    <a:pt x="189548" y="297187"/>
                    <a:pt x="162878" y="301949"/>
                    <a:pt x="137160" y="309569"/>
                  </a:cubicBezTo>
                  <a:cubicBezTo>
                    <a:pt x="119063" y="314332"/>
                    <a:pt x="101917" y="320999"/>
                    <a:pt x="85725" y="330524"/>
                  </a:cubicBezTo>
                  <a:cubicBezTo>
                    <a:pt x="23813" y="258134"/>
                    <a:pt x="32385" y="148597"/>
                    <a:pt x="104775" y="86684"/>
                  </a:cubicBezTo>
                  <a:cubicBezTo>
                    <a:pt x="136208" y="59062"/>
                    <a:pt x="176213" y="44774"/>
                    <a:pt x="218123" y="44774"/>
                  </a:cubicBezTo>
                  <a:close/>
                </a:path>
              </a:pathLst>
            </a:custGeom>
            <a:solidFill>
              <a:srgbClr val="000000"/>
            </a:solidFill>
            <a:ln w="9525" cap="flat">
              <a:noFill/>
              <a:prstDash val="solid"/>
              <a:miter/>
            </a:ln>
          </p:spPr>
          <p:txBody>
            <a:bodyPr rtlCol="0" anchor="ctr"/>
            <a:lstStyle/>
            <a:p>
              <a:endParaRPr lang="fr-FR"/>
            </a:p>
          </p:txBody>
        </p:sp>
        <p:sp>
          <p:nvSpPr>
            <p:cNvPr id="16" name="Freeform: Shape 15">
              <a:extLst>
                <a:ext uri="{FF2B5EF4-FFF2-40B4-BE49-F238E27FC236}">
                  <a16:creationId xmlns:a16="http://schemas.microsoft.com/office/drawing/2014/main" id="{5EC083DE-5E59-41D7-AD69-07D58B385B4F}"/>
                </a:ext>
              </a:extLst>
            </p:cNvPr>
            <p:cNvSpPr/>
            <p:nvPr/>
          </p:nvSpPr>
          <p:spPr>
            <a:xfrm>
              <a:off x="6802872" y="4834301"/>
              <a:ext cx="192405" cy="192405"/>
            </a:xfrm>
            <a:custGeom>
              <a:avLst/>
              <a:gdLst>
                <a:gd name="connsiteX0" fmla="*/ 192405 w 192405"/>
                <a:gd name="connsiteY0" fmla="*/ 96202 h 192405"/>
                <a:gd name="connsiteX1" fmla="*/ 96203 w 192405"/>
                <a:gd name="connsiteY1" fmla="*/ 192405 h 192405"/>
                <a:gd name="connsiteX2" fmla="*/ 0 w 192405"/>
                <a:gd name="connsiteY2" fmla="*/ 96202 h 192405"/>
                <a:gd name="connsiteX3" fmla="*/ 96203 w 192405"/>
                <a:gd name="connsiteY3" fmla="*/ 0 h 192405"/>
                <a:gd name="connsiteX4" fmla="*/ 192405 w 192405"/>
                <a:gd name="connsiteY4" fmla="*/ 96202 h 192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05" h="192405">
                  <a:moveTo>
                    <a:pt x="192405" y="96202"/>
                  </a:moveTo>
                  <a:cubicBezTo>
                    <a:pt x="192405" y="149334"/>
                    <a:pt x="149334" y="192405"/>
                    <a:pt x="96203" y="192405"/>
                  </a:cubicBezTo>
                  <a:cubicBezTo>
                    <a:pt x="43071" y="192405"/>
                    <a:pt x="0" y="149334"/>
                    <a:pt x="0" y="96202"/>
                  </a:cubicBezTo>
                  <a:cubicBezTo>
                    <a:pt x="0" y="43071"/>
                    <a:pt x="43071" y="0"/>
                    <a:pt x="96203" y="0"/>
                  </a:cubicBezTo>
                  <a:cubicBezTo>
                    <a:pt x="149334" y="0"/>
                    <a:pt x="192405" y="43071"/>
                    <a:pt x="192405" y="96202"/>
                  </a:cubicBezTo>
                  <a:close/>
                </a:path>
              </a:pathLst>
            </a:custGeom>
            <a:solidFill>
              <a:srgbClr val="000000"/>
            </a:solidFill>
            <a:ln w="9525" cap="flat">
              <a:noFill/>
              <a:prstDash val="solid"/>
              <a:miter/>
            </a:ln>
          </p:spPr>
          <p:txBody>
            <a:bodyPr rtlCol="0" anchor="ctr"/>
            <a:lstStyle/>
            <a:p>
              <a:endParaRPr lang="fr-FR"/>
            </a:p>
          </p:txBody>
        </p:sp>
        <p:sp>
          <p:nvSpPr>
            <p:cNvPr id="17" name="Freeform: Shape 16">
              <a:extLst>
                <a:ext uri="{FF2B5EF4-FFF2-40B4-BE49-F238E27FC236}">
                  <a16:creationId xmlns:a16="http://schemas.microsoft.com/office/drawing/2014/main" id="{40566FEB-145A-4C74-B7DC-94DE195B85BF}"/>
                </a:ext>
              </a:extLst>
            </p:cNvPr>
            <p:cNvSpPr/>
            <p:nvPr/>
          </p:nvSpPr>
          <p:spPr>
            <a:xfrm>
              <a:off x="6502835" y="4980986"/>
              <a:ext cx="220027" cy="170497"/>
            </a:xfrm>
            <a:custGeom>
              <a:avLst/>
              <a:gdLst>
                <a:gd name="connsiteX0" fmla="*/ 152400 w 220027"/>
                <a:gd name="connsiteY0" fmla="*/ 0 h 170497"/>
                <a:gd name="connsiteX1" fmla="*/ 100965 w 220027"/>
                <a:gd name="connsiteY1" fmla="*/ 10478 h 170497"/>
                <a:gd name="connsiteX2" fmla="*/ 17145 w 220027"/>
                <a:gd name="connsiteY2" fmla="*/ 50483 h 170497"/>
                <a:gd name="connsiteX3" fmla="*/ 0 w 220027"/>
                <a:gd name="connsiteY3" fmla="*/ 84773 h 170497"/>
                <a:gd name="connsiteX4" fmla="*/ 0 w 220027"/>
                <a:gd name="connsiteY4" fmla="*/ 170498 h 170497"/>
                <a:gd name="connsiteX5" fmla="*/ 205740 w 220027"/>
                <a:gd name="connsiteY5" fmla="*/ 170498 h 170497"/>
                <a:gd name="connsiteX6" fmla="*/ 220028 w 220027"/>
                <a:gd name="connsiteY6" fmla="*/ 156210 h 170497"/>
                <a:gd name="connsiteX7" fmla="*/ 152400 w 220027"/>
                <a:gd name="connsiteY7" fmla="*/ 0 h 17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 h="170497">
                  <a:moveTo>
                    <a:pt x="152400" y="0"/>
                  </a:moveTo>
                  <a:cubicBezTo>
                    <a:pt x="135255" y="1905"/>
                    <a:pt x="118110" y="4763"/>
                    <a:pt x="100965" y="10478"/>
                  </a:cubicBezTo>
                  <a:cubicBezTo>
                    <a:pt x="71438" y="19050"/>
                    <a:pt x="42863" y="33338"/>
                    <a:pt x="17145" y="50483"/>
                  </a:cubicBezTo>
                  <a:cubicBezTo>
                    <a:pt x="5715" y="58103"/>
                    <a:pt x="0" y="71438"/>
                    <a:pt x="0" y="84773"/>
                  </a:cubicBezTo>
                  <a:lnTo>
                    <a:pt x="0" y="170498"/>
                  </a:lnTo>
                  <a:lnTo>
                    <a:pt x="205740" y="170498"/>
                  </a:lnTo>
                  <a:cubicBezTo>
                    <a:pt x="209550" y="164783"/>
                    <a:pt x="214313" y="160020"/>
                    <a:pt x="220028" y="156210"/>
                  </a:cubicBezTo>
                  <a:cubicBezTo>
                    <a:pt x="179070" y="113348"/>
                    <a:pt x="155258" y="58103"/>
                    <a:pt x="152400" y="0"/>
                  </a:cubicBezTo>
                  <a:close/>
                </a:path>
              </a:pathLst>
            </a:custGeom>
            <a:solidFill>
              <a:srgbClr val="000000"/>
            </a:solidFill>
            <a:ln w="9525" cap="flat">
              <a:noFill/>
              <a:prstDash val="solid"/>
              <a:miter/>
            </a:ln>
          </p:spPr>
          <p:txBody>
            <a:bodyPr rtlCol="0" anchor="ctr"/>
            <a:lstStyle/>
            <a:p>
              <a:endParaRPr lang="fr-FR"/>
            </a:p>
          </p:txBody>
        </p:sp>
        <p:sp>
          <p:nvSpPr>
            <p:cNvPr id="18" name="Freeform: Shape 17">
              <a:extLst>
                <a:ext uri="{FF2B5EF4-FFF2-40B4-BE49-F238E27FC236}">
                  <a16:creationId xmlns:a16="http://schemas.microsoft.com/office/drawing/2014/main" id="{22CE75E5-921F-4864-BEF4-805E32BB4FDC}"/>
                </a:ext>
              </a:extLst>
            </p:cNvPr>
            <p:cNvSpPr/>
            <p:nvPr/>
          </p:nvSpPr>
          <p:spPr>
            <a:xfrm>
              <a:off x="6588113" y="4785277"/>
              <a:ext cx="133796" cy="169991"/>
            </a:xfrm>
            <a:custGeom>
              <a:avLst/>
              <a:gdLst>
                <a:gd name="connsiteX0" fmla="*/ 67122 w 133796"/>
                <a:gd name="connsiteY0" fmla="*/ 169992 h 169991"/>
                <a:gd name="connsiteX1" fmla="*/ 133797 w 133796"/>
                <a:gd name="connsiteY1" fmla="*/ 14734 h 169991"/>
                <a:gd name="connsiteX2" fmla="*/ 14734 w 133796"/>
                <a:gd name="connsiteY2" fmla="*/ 38547 h 169991"/>
                <a:gd name="connsiteX3" fmla="*/ 38547 w 133796"/>
                <a:gd name="connsiteY3" fmla="*/ 157609 h 169991"/>
                <a:gd name="connsiteX4" fmla="*/ 67122 w 133796"/>
                <a:gd name="connsiteY4" fmla="*/ 169992 h 169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96" h="169991">
                  <a:moveTo>
                    <a:pt x="67122" y="169992"/>
                  </a:moveTo>
                  <a:cubicBezTo>
                    <a:pt x="69979" y="111889"/>
                    <a:pt x="93792" y="57597"/>
                    <a:pt x="133797" y="14734"/>
                  </a:cubicBezTo>
                  <a:cubicBezTo>
                    <a:pt x="94744" y="-11936"/>
                    <a:pt x="41404" y="-1458"/>
                    <a:pt x="14734" y="38547"/>
                  </a:cubicBezTo>
                  <a:cubicBezTo>
                    <a:pt x="-11936" y="78552"/>
                    <a:pt x="-1458" y="130939"/>
                    <a:pt x="38547" y="157609"/>
                  </a:cubicBezTo>
                  <a:cubicBezTo>
                    <a:pt x="47119" y="163324"/>
                    <a:pt x="56644" y="167134"/>
                    <a:pt x="67122" y="169992"/>
                  </a:cubicBezTo>
                  <a:close/>
                </a:path>
              </a:pathLst>
            </a:custGeom>
            <a:solidFill>
              <a:srgbClr val="000000"/>
            </a:solidFill>
            <a:ln w="9525" cap="flat">
              <a:noFill/>
              <a:prstDash val="solid"/>
              <a:miter/>
            </a:ln>
          </p:spPr>
          <p:txBody>
            <a:bodyPr rtlCol="0" anchor="ctr"/>
            <a:lstStyle/>
            <a:p>
              <a:endParaRPr lang="fr-FR"/>
            </a:p>
          </p:txBody>
        </p:sp>
      </p:grpSp>
    </p:spTree>
    <p:extLst>
      <p:ext uri="{BB962C8B-B14F-4D97-AF65-F5344CB8AC3E}">
        <p14:creationId xmlns:p14="http://schemas.microsoft.com/office/powerpoint/2010/main" val="852944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EF86CB7-61CD-4CB6-B285-2415230110A5}"/>
              </a:ext>
            </a:extLst>
          </p:cNvPr>
          <p:cNvSpPr/>
          <p:nvPr/>
        </p:nvSpPr>
        <p:spPr>
          <a:xfrm>
            <a:off x="7327725" y="3663863"/>
            <a:ext cx="4096012" cy="2167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48FB5702-C0A2-4841-905F-84DCEEF29164}"/>
              </a:ext>
            </a:extLst>
          </p:cNvPr>
          <p:cNvSpPr/>
          <p:nvPr/>
        </p:nvSpPr>
        <p:spPr>
          <a:xfrm>
            <a:off x="7327725" y="1027134"/>
            <a:ext cx="4096011" cy="21670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1971A3CA-50AF-4D4F-B5CD-724640CE36CB}"/>
              </a:ext>
            </a:extLst>
          </p:cNvPr>
          <p:cNvSpPr/>
          <p:nvPr/>
        </p:nvSpPr>
        <p:spPr>
          <a:xfrm>
            <a:off x="313151" y="3541596"/>
            <a:ext cx="6475956" cy="2289270"/>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E6A2FC9B-C1D4-4551-8497-9C0432941173}"/>
              </a:ext>
            </a:extLst>
          </p:cNvPr>
          <p:cNvSpPr/>
          <p:nvPr/>
        </p:nvSpPr>
        <p:spPr>
          <a:xfrm>
            <a:off x="313151" y="1027134"/>
            <a:ext cx="6475956" cy="2167003"/>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ADB06880-4BBF-4F76-B44B-7C0E17459C8E}"/>
              </a:ext>
            </a:extLst>
          </p:cNvPr>
          <p:cNvSpPr/>
          <p:nvPr/>
        </p:nvSpPr>
        <p:spPr>
          <a:xfrm>
            <a:off x="0" y="18939"/>
            <a:ext cx="6267236"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600"/>
              </a:spcAft>
              <a:defRPr/>
            </a:pPr>
            <a:r>
              <a:rPr lang="en-GB" sz="3200" dirty="0">
                <a:solidFill>
                  <a:schemeClr val="bg1"/>
                </a:solidFill>
                <a:latin typeface="+mj-lt"/>
              </a:rPr>
              <a:t>Targeting in practice: discussion  </a:t>
            </a:r>
          </a:p>
        </p:txBody>
      </p:sp>
      <p:pic>
        <p:nvPicPr>
          <p:cNvPr id="4" name="Graphic 3" descr="Chat RTL">
            <a:extLst>
              <a:ext uri="{FF2B5EF4-FFF2-40B4-BE49-F238E27FC236}">
                <a16:creationId xmlns:a16="http://schemas.microsoft.com/office/drawing/2014/main" id="{62CBAC5F-B7EB-4B80-8DEF-9AF05F399C5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92451" y="926011"/>
            <a:ext cx="2554451" cy="2554451"/>
          </a:xfrm>
          <a:prstGeom prst="rect">
            <a:avLst/>
          </a:prstGeom>
        </p:spPr>
      </p:pic>
      <p:sp>
        <p:nvSpPr>
          <p:cNvPr id="5" name="TextBox 4">
            <a:extLst>
              <a:ext uri="{FF2B5EF4-FFF2-40B4-BE49-F238E27FC236}">
                <a16:creationId xmlns:a16="http://schemas.microsoft.com/office/drawing/2014/main" id="{D04AF3EC-BBA8-46CD-A573-D41DEAEF0970}"/>
              </a:ext>
            </a:extLst>
          </p:cNvPr>
          <p:cNvSpPr txBox="1"/>
          <p:nvPr/>
        </p:nvSpPr>
        <p:spPr>
          <a:xfrm>
            <a:off x="584571" y="1374593"/>
            <a:ext cx="5828755" cy="1661993"/>
          </a:xfrm>
          <a:prstGeom prst="rect">
            <a:avLst/>
          </a:prstGeom>
          <a:noFill/>
          <a:ln w="19050">
            <a:noFill/>
          </a:ln>
        </p:spPr>
        <p:txBody>
          <a:bodyPr wrap="square" rtlCol="0">
            <a:spAutoFit/>
          </a:bodyPr>
          <a:lstStyle/>
          <a:p>
            <a:pPr algn="ctr"/>
            <a:r>
              <a:rPr lang="fr-FR" sz="2600" dirty="0" err="1"/>
              <a:t>Shall</a:t>
            </a:r>
            <a:r>
              <a:rPr lang="fr-FR" sz="2600" dirty="0"/>
              <a:t> </a:t>
            </a:r>
            <a:r>
              <a:rPr lang="fr-FR" sz="2600" dirty="0" err="1"/>
              <a:t>we</a:t>
            </a:r>
            <a:r>
              <a:rPr lang="fr-FR" sz="2600" dirty="0"/>
              <a:t> </a:t>
            </a:r>
            <a:r>
              <a:rPr lang="fr-FR" sz="2600" dirty="0" err="1"/>
              <a:t>opt</a:t>
            </a:r>
            <a:r>
              <a:rPr lang="fr-FR" sz="2600" dirty="0"/>
              <a:t> for </a:t>
            </a:r>
            <a:r>
              <a:rPr lang="fr-FR" sz="2600" dirty="0" err="1"/>
              <a:t>displaced</a:t>
            </a:r>
            <a:r>
              <a:rPr lang="fr-FR" sz="2600" dirty="0"/>
              <a:t>/host quotas? </a:t>
            </a:r>
          </a:p>
          <a:p>
            <a:pPr algn="ctr"/>
            <a:r>
              <a:rPr lang="fr-FR" sz="2600" dirty="0"/>
              <a:t>40/60? </a:t>
            </a:r>
          </a:p>
          <a:p>
            <a:pPr algn="ctr"/>
            <a:r>
              <a:rPr lang="fr-FR" sz="2600" dirty="0"/>
              <a:t>30/70? </a:t>
            </a:r>
          </a:p>
          <a:p>
            <a:endParaRPr lang="fr-FR" sz="2400" dirty="0"/>
          </a:p>
        </p:txBody>
      </p:sp>
      <p:pic>
        <p:nvPicPr>
          <p:cNvPr id="17" name="Graphic 16" descr="Target Audience">
            <a:extLst>
              <a:ext uri="{FF2B5EF4-FFF2-40B4-BE49-F238E27FC236}">
                <a16:creationId xmlns:a16="http://schemas.microsoft.com/office/drawing/2014/main" id="{FBD1F582-2879-47F0-9258-2762D5160F8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92230" y="3541596"/>
            <a:ext cx="2354894" cy="2289270"/>
          </a:xfrm>
          <a:prstGeom prst="rect">
            <a:avLst/>
          </a:prstGeom>
        </p:spPr>
      </p:pic>
      <p:sp>
        <p:nvSpPr>
          <p:cNvPr id="21" name="TextBox 20">
            <a:extLst>
              <a:ext uri="{FF2B5EF4-FFF2-40B4-BE49-F238E27FC236}">
                <a16:creationId xmlns:a16="http://schemas.microsoft.com/office/drawing/2014/main" id="{2D49D5B3-2513-45DD-880C-ACCE45348970}"/>
              </a:ext>
            </a:extLst>
          </p:cNvPr>
          <p:cNvSpPr txBox="1"/>
          <p:nvPr/>
        </p:nvSpPr>
        <p:spPr>
          <a:xfrm>
            <a:off x="584571" y="3675476"/>
            <a:ext cx="6066750" cy="2092881"/>
          </a:xfrm>
          <a:prstGeom prst="rect">
            <a:avLst/>
          </a:prstGeom>
          <a:noFill/>
          <a:ln w="19050">
            <a:noFill/>
          </a:ln>
        </p:spPr>
        <p:txBody>
          <a:bodyPr wrap="square" rtlCol="0">
            <a:spAutoFit/>
          </a:bodyPr>
          <a:lstStyle/>
          <a:p>
            <a:pPr algn="ctr"/>
            <a:r>
              <a:rPr lang="fr-FR" sz="2600" dirty="0"/>
              <a:t>Move </a:t>
            </a:r>
            <a:r>
              <a:rPr lang="fr-FR" sz="2600" dirty="0" err="1"/>
              <a:t>away</a:t>
            </a:r>
            <a:r>
              <a:rPr lang="fr-FR" sz="2600" dirty="0"/>
              <a:t> </a:t>
            </a:r>
            <a:r>
              <a:rPr lang="fr-FR" sz="2600" dirty="0" err="1"/>
              <a:t>from</a:t>
            </a:r>
            <a:r>
              <a:rPr lang="fr-FR" sz="2600" dirty="0"/>
              <a:t> </a:t>
            </a:r>
            <a:r>
              <a:rPr lang="fr-FR" sz="2600" dirty="0" err="1"/>
              <a:t>this</a:t>
            </a:r>
            <a:r>
              <a:rPr lang="fr-FR" sz="2600" dirty="0"/>
              <a:t> </a:t>
            </a:r>
            <a:r>
              <a:rPr lang="fr-FR" sz="2600" dirty="0" err="1"/>
              <a:t>differentiation</a:t>
            </a:r>
            <a:r>
              <a:rPr lang="fr-FR" sz="2600" dirty="0"/>
              <a:t> </a:t>
            </a:r>
            <a:r>
              <a:rPr lang="fr-FR" sz="2600" dirty="0" err="1"/>
              <a:t>approach</a:t>
            </a:r>
            <a:r>
              <a:rPr lang="fr-FR" sz="2600" dirty="0"/>
              <a:t> to </a:t>
            </a:r>
            <a:r>
              <a:rPr lang="en-US" sz="2600" dirty="0"/>
              <a:t>focus on both host community and displaced persons capacities, vulnerabilities and needs to be integrated in long-term development planning</a:t>
            </a:r>
            <a:endParaRPr lang="fr-FR" sz="2600" dirty="0"/>
          </a:p>
        </p:txBody>
      </p:sp>
    </p:spTree>
    <p:extLst>
      <p:ext uri="{BB962C8B-B14F-4D97-AF65-F5344CB8AC3E}">
        <p14:creationId xmlns:p14="http://schemas.microsoft.com/office/powerpoint/2010/main" val="201408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5"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057758-C81B-4D68-9BB6-D00426BE2700}"/>
              </a:ext>
            </a:extLst>
          </p:cNvPr>
          <p:cNvSpPr/>
          <p:nvPr/>
        </p:nvSpPr>
        <p:spPr>
          <a:xfrm>
            <a:off x="4901853" y="1166842"/>
            <a:ext cx="6396624" cy="4154984"/>
          </a:xfrm>
          <a:prstGeom prst="rect">
            <a:avLst/>
          </a:prstGeom>
        </p:spPr>
        <p:txBody>
          <a:bodyPr wrap="square">
            <a:spAutoFit/>
          </a:bodyPr>
          <a:lstStyle/>
          <a:p>
            <a:pPr marL="800100" indent="-342900" algn="just">
              <a:buFont typeface="Arial" panose="020B0604020202020204" pitchFamily="34" charset="0"/>
              <a:buChar char="•"/>
              <a:tabLst>
                <a:tab pos="11603038" algn="l"/>
              </a:tabLst>
            </a:pPr>
            <a:r>
              <a:rPr lang="en-IE" sz="2400" dirty="0"/>
              <a:t>“Incubator Locations”: at risk displacement affected communities selected through a local participatory process</a:t>
            </a:r>
          </a:p>
          <a:p>
            <a:pPr marL="800100" indent="-342900" algn="just">
              <a:buFont typeface="Arial" panose="020B0604020202020204" pitchFamily="34" charset="0"/>
              <a:buChar char="•"/>
              <a:tabLst>
                <a:tab pos="11603038" algn="l"/>
              </a:tabLst>
            </a:pPr>
            <a:r>
              <a:rPr lang="en-US" sz="2400" dirty="0"/>
              <a:t>Clusters of multiple IDP settlements and surrounding host community.</a:t>
            </a:r>
            <a:endParaRPr lang="en-IE" sz="2400" dirty="0"/>
          </a:p>
          <a:p>
            <a:pPr marL="800100" indent="-342900" algn="just">
              <a:buFont typeface="Arial" panose="020B0604020202020204" pitchFamily="34" charset="0"/>
              <a:buChar char="•"/>
              <a:tabLst>
                <a:tab pos="11603038" algn="l"/>
              </a:tabLst>
            </a:pPr>
            <a:r>
              <a:rPr lang="en-IE" sz="2400" dirty="0"/>
              <a:t>Targeted population involve all who live there: both displaced and non-displaced. </a:t>
            </a:r>
          </a:p>
          <a:p>
            <a:pPr marL="800100" indent="-342900" algn="just">
              <a:buFont typeface="Arial" panose="020B0604020202020204" pitchFamily="34" charset="0"/>
              <a:buChar char="•"/>
              <a:tabLst>
                <a:tab pos="11603038" algn="l"/>
              </a:tabLst>
            </a:pPr>
            <a:r>
              <a:rPr lang="en-IE" sz="2400" dirty="0"/>
              <a:t>The programme prioritizes the most at risk sub-groups: female and male youth; vulnerable women; girls and boys; elderly and people from marginalized clans.</a:t>
            </a:r>
          </a:p>
        </p:txBody>
      </p:sp>
      <p:sp>
        <p:nvSpPr>
          <p:cNvPr id="3" name="Rectangle 2">
            <a:extLst>
              <a:ext uri="{FF2B5EF4-FFF2-40B4-BE49-F238E27FC236}">
                <a16:creationId xmlns:a16="http://schemas.microsoft.com/office/drawing/2014/main" id="{2298EBA1-1D91-4FBC-9D50-72E2A5F70F8C}"/>
              </a:ext>
            </a:extLst>
          </p:cNvPr>
          <p:cNvSpPr/>
          <p:nvPr/>
        </p:nvSpPr>
        <p:spPr>
          <a:xfrm>
            <a:off x="0" y="71423"/>
            <a:ext cx="9594937" cy="839539"/>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600"/>
              </a:spcAft>
              <a:defRPr/>
            </a:pPr>
            <a:r>
              <a:rPr lang="en-GB" sz="3200" dirty="0">
                <a:solidFill>
                  <a:schemeClr val="bg1"/>
                </a:solidFill>
                <a:latin typeface="+mj-lt"/>
              </a:rPr>
              <a:t>Targeting in practice: Incubators approach in Somalia</a:t>
            </a:r>
          </a:p>
        </p:txBody>
      </p:sp>
      <p:pic>
        <p:nvPicPr>
          <p:cNvPr id="5" name="Graphic 4" descr="Eye">
            <a:extLst>
              <a:ext uri="{FF2B5EF4-FFF2-40B4-BE49-F238E27FC236}">
                <a16:creationId xmlns:a16="http://schemas.microsoft.com/office/drawing/2014/main" id="{71348408-DD31-4F15-BEAD-B677E9DCDA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3523" y="1071420"/>
            <a:ext cx="2931090" cy="2357580"/>
          </a:xfrm>
          <a:prstGeom prst="rect">
            <a:avLst/>
          </a:prstGeom>
        </p:spPr>
      </p:pic>
      <p:pic>
        <p:nvPicPr>
          <p:cNvPr id="7" name="Picture 6">
            <a:extLst>
              <a:ext uri="{FF2B5EF4-FFF2-40B4-BE49-F238E27FC236}">
                <a16:creationId xmlns:a16="http://schemas.microsoft.com/office/drawing/2014/main" id="{429E3C5F-D0AC-45F8-8035-C8E21B7D1B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263" y="3589458"/>
            <a:ext cx="4389590" cy="1811206"/>
          </a:xfrm>
          <a:prstGeom prst="rect">
            <a:avLst/>
          </a:prstGeom>
        </p:spPr>
      </p:pic>
    </p:spTree>
    <p:extLst>
      <p:ext uri="{BB962C8B-B14F-4D97-AF65-F5344CB8AC3E}">
        <p14:creationId xmlns:p14="http://schemas.microsoft.com/office/powerpoint/2010/main" val="320457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35006" y="604568"/>
            <a:ext cx="4654297" cy="55778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6328D21-40FF-4E71-9A72-85CEC5B49E9E}"/>
              </a:ext>
            </a:extLst>
          </p:cNvPr>
          <p:cNvSpPr/>
          <p:nvPr/>
        </p:nvSpPr>
        <p:spPr>
          <a:xfrm>
            <a:off x="778797" y="1386252"/>
            <a:ext cx="3785030" cy="33011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p>
            <a:pPr defTabSz="914400" fontAlgn="auto">
              <a:lnSpc>
                <a:spcPct val="90000"/>
              </a:lnSpc>
              <a:spcBef>
                <a:spcPct val="0"/>
              </a:spcBef>
              <a:spcAft>
                <a:spcPts val="600"/>
              </a:spcAft>
              <a:defRPr/>
            </a:pPr>
            <a:r>
              <a:rPr lang="en-US" sz="4400" kern="1200" dirty="0">
                <a:solidFill>
                  <a:srgbClr val="FFFFFF"/>
                </a:solidFill>
                <a:latin typeface="+mj-lt"/>
                <a:ea typeface="+mj-ea"/>
                <a:cs typeface="+mj-cs"/>
              </a:rPr>
              <a:t>The 10 elements and the planning cycle </a:t>
            </a:r>
          </a:p>
        </p:txBody>
      </p:sp>
      <p:pic>
        <p:nvPicPr>
          <p:cNvPr id="3" name="Picture 2" descr="A close up of text on a white background&#10;&#10;Description automatically generated">
            <a:extLst>
              <a:ext uri="{FF2B5EF4-FFF2-40B4-BE49-F238E27FC236}">
                <a16:creationId xmlns:a16="http://schemas.microsoft.com/office/drawing/2014/main" id="{252C89BB-53BE-4825-A1CE-4C126DDAAB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6501" y="1083496"/>
            <a:ext cx="6350493" cy="4619983"/>
          </a:xfrm>
          <a:prstGeom prst="rect">
            <a:avLst/>
          </a:prstGeom>
        </p:spPr>
      </p:pic>
    </p:spTree>
    <p:extLst>
      <p:ext uri="{BB962C8B-B14F-4D97-AF65-F5344CB8AC3E}">
        <p14:creationId xmlns:p14="http://schemas.microsoft.com/office/powerpoint/2010/main" val="1921311019"/>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404040"/>
      </a:dk2>
      <a:lt2>
        <a:srgbClr val="666666"/>
      </a:lt2>
      <a:accent1>
        <a:srgbClr val="BA002C"/>
      </a:accent1>
      <a:accent2>
        <a:srgbClr val="404040"/>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4">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EBDCDC0-3D76-4174-8CCE-4C8430600C2E}">
  <ds:schemaRefs>
    <ds:schemaRef ds:uri="http://schemas.microsoft.com/sharepoint/v3/contenttype/forms"/>
  </ds:schemaRefs>
</ds:datastoreItem>
</file>

<file path=customXml/itemProps2.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8F7BAB-0B7E-497E-BCFB-250EF51C549E}">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4f06dc39-3c0b-49a9-9771-c157aa91944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12</TotalTime>
  <Words>1833</Words>
  <Application>Microsoft Office PowerPoint</Application>
  <PresentationFormat>Widescreen</PresentationFormat>
  <Paragraphs>133</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crozet</dc:creator>
  <cp:lastModifiedBy>sophie crozet</cp:lastModifiedBy>
  <cp:revision>4</cp:revision>
  <dcterms:created xsi:type="dcterms:W3CDTF">2020-03-19T10:40:29Z</dcterms:created>
  <dcterms:modified xsi:type="dcterms:W3CDTF">2020-03-19T10:53:16Z</dcterms:modified>
</cp:coreProperties>
</file>