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15"/>
  </p:notesMasterIdLst>
  <p:sldIdLst>
    <p:sldId id="257" r:id="rId5"/>
    <p:sldId id="435" r:id="rId6"/>
    <p:sldId id="519" r:id="rId7"/>
    <p:sldId id="520" r:id="rId8"/>
    <p:sldId id="443" r:id="rId9"/>
    <p:sldId id="521" r:id="rId10"/>
    <p:sldId id="522" r:id="rId11"/>
    <p:sldId id="523" r:id="rId12"/>
    <p:sldId id="524" r:id="rId13"/>
    <p:sldId id="52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57"/>
            <p14:sldId id="435"/>
            <p14:sldId id="519"/>
            <p14:sldId id="520"/>
            <p14:sldId id="443"/>
            <p14:sldId id="521"/>
            <p14:sldId id="522"/>
            <p14:sldId id="523"/>
            <p14:sldId id="524"/>
            <p14:sldId id="52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6" clrIdx="1">
    <p:extLst>
      <p:ext uri="{19B8F6BF-5375-455C-9EA6-DF929625EA0E}">
        <p15:presenceInfo xmlns:p15="http://schemas.microsoft.com/office/powerpoint/2012/main" userId="2f327277f7300112" providerId="Windows Live"/>
      </p:ext>
    </p:extLst>
  </p:cmAuthor>
  <p:cmAuthor id="3" name="sophie crozet" initials="sc" lastIdx="2" clrIdx="2">
    <p:extLst>
      <p:ext uri="{19B8F6BF-5375-455C-9EA6-DF929625EA0E}">
        <p15:presenceInfo xmlns:p15="http://schemas.microsoft.com/office/powerpoint/2012/main" userId="ec1065b6b8e8d847" providerId="Windows Live"/>
      </p:ext>
    </p:extLst>
  </p:cmAuthor>
  <p:cmAuthor id="4" name="Patience Kiara Gakii" initials="PKG" lastIdx="4" clrIdx="3">
    <p:extLst>
      <p:ext uri="{19B8F6BF-5375-455C-9EA6-DF929625EA0E}">
        <p15:presenceInfo xmlns:p15="http://schemas.microsoft.com/office/powerpoint/2012/main" userId="S-1-5-21-1330520783-1507544836-3718683975-1334" providerId="AD"/>
      </p:ext>
    </p:extLst>
  </p:cmAuthor>
  <p:cmAuthor id="5" name="CROZET Sophie" initials="CS" lastIdx="3" clrIdx="4">
    <p:extLst>
      <p:ext uri="{19B8F6BF-5375-455C-9EA6-DF929625EA0E}">
        <p15:presenceInfo xmlns:p15="http://schemas.microsoft.com/office/powerpoint/2012/main" userId="CROZET Soph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A6A6A6"/>
    <a:srgbClr val="BA122B"/>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947A9E-D086-4C0A-A453-7F84ECA641AC}" v="15" dt="2021-04-09T07:46:58.092"/>
    <p1510:client id="{FA51BA89-0A1F-4E0E-983F-27E93AD204EF}" v="16" dt="2021-04-08T13:34:12.4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220" autoAdjust="0"/>
  </p:normalViewPr>
  <p:slideViewPr>
    <p:cSldViewPr snapToGrid="0">
      <p:cViewPr varScale="1">
        <p:scale>
          <a:sx n="72" d="100"/>
          <a:sy n="72" d="100"/>
        </p:scale>
        <p:origin x="618"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r>
              <a:rPr lang="en-US" dirty="0"/>
              <a:t>-There are 3 equally valid “settlement options”. These 3 settlement options are NOT by themselves THE durable solutions. </a:t>
            </a:r>
          </a:p>
          <a:p>
            <a:r>
              <a:rPr lang="en-US" dirty="0"/>
              <a:t>- They all aim at achieving integration.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3266533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US" sz="1200" kern="1200" dirty="0">
                <a:solidFill>
                  <a:schemeClr val="tx1"/>
                </a:solidFill>
                <a:effectLst/>
                <a:latin typeface="+mn-lt"/>
                <a:ea typeface="+mn-ea"/>
                <a:cs typeface="+mn-cs"/>
              </a:rPr>
              <a:t>Creating a conducive environment for the achievement of durable solutions is a long-term </a:t>
            </a:r>
            <a:r>
              <a:rPr lang="en-US" sz="1200" b="1" kern="1200" dirty="0">
                <a:solidFill>
                  <a:schemeClr val="tx1"/>
                </a:solidFill>
                <a:effectLst/>
                <a:latin typeface="+mn-lt"/>
                <a:ea typeface="+mn-ea"/>
                <a:cs typeface="+mn-cs"/>
              </a:rPr>
              <a:t>process</a:t>
            </a:r>
            <a:r>
              <a:rPr lang="en-US" sz="1200" kern="1200" dirty="0">
                <a:solidFill>
                  <a:schemeClr val="tx1"/>
                </a:solidFill>
                <a:effectLst/>
                <a:latin typeface="+mn-lt"/>
                <a:ea typeface="+mn-ea"/>
                <a:cs typeface="+mn-cs"/>
              </a:rPr>
              <a:t> and the primary responsibility of national authorities with the support of humanitarian and development actors. </a:t>
            </a:r>
            <a:endParaRPr lang="fr-FR" sz="1200" kern="1200" dirty="0">
              <a:solidFill>
                <a:schemeClr val="tx1"/>
              </a:solidFill>
              <a:effectLst/>
              <a:latin typeface="+mn-lt"/>
              <a:ea typeface="+mn-ea"/>
              <a:cs typeface="+mn-cs"/>
            </a:endParaRPr>
          </a:p>
          <a:p>
            <a:r>
              <a:rPr lang="en-GB" dirty="0"/>
              <a:t>- The 8 criteria set out as benchmark to measure the extent to which durable solutions are achieved are used have been used as a basis for the development of several joint durable solutions analysis tools such as the </a:t>
            </a:r>
            <a:r>
              <a:rPr lang="en-GB" dirty="0" err="1"/>
              <a:t>ReDSS</a:t>
            </a:r>
            <a:r>
              <a:rPr lang="en-GB" dirty="0"/>
              <a:t> framework and the interagency durable solutions indicators library that will be discussed in session 5.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42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a:t>
            </a:r>
            <a:r>
              <a:rPr lang="fr-FR" dirty="0" err="1"/>
              <a:t>optional</a:t>
            </a:r>
            <a:r>
              <a:rPr lang="fr-FR" dirty="0"/>
              <a:t> focus </a:t>
            </a:r>
            <a:r>
              <a:rPr lang="fr-FR" dirty="0" err="1"/>
              <a:t>might</a:t>
            </a:r>
            <a:r>
              <a:rPr lang="fr-FR" dirty="0"/>
              <a:t> </a:t>
            </a:r>
            <a:r>
              <a:rPr lang="fr-FR" dirty="0" err="1"/>
              <a:t>require</a:t>
            </a:r>
            <a:r>
              <a:rPr lang="fr-FR" dirty="0"/>
              <a:t> 30 to 45 minutes. </a:t>
            </a:r>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184028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6: Potential activity in plenary: </a:t>
            </a:r>
            <a:r>
              <a:rPr lang="en-GB" dirty="0"/>
              <a:t>show the title of the slide first and ask the participants about the main impacts of displacement on host communities and on social cohesion. You can summarise the main points discussed as bullet points on a flip chart paper. </a:t>
            </a:r>
          </a:p>
          <a:p>
            <a:endParaRPr lang="en-GB" dirty="0"/>
          </a:p>
          <a:p>
            <a:r>
              <a:rPr lang="en-GB" dirty="0"/>
              <a:t>Only show the content of the slide after the discussion. </a:t>
            </a:r>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902669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248073" y="6180845"/>
            <a:ext cx="10928913" cy="626078"/>
          </a:xfrm>
          <a:prstGeom prst="rect">
            <a:avLst/>
          </a:prstGeom>
        </p:spPr>
      </p:pic>
      <p:pic>
        <p:nvPicPr>
          <p:cNvPr id="4" name="Image 3">
            <a:extLst>
              <a:ext uri="{FF2B5EF4-FFF2-40B4-BE49-F238E27FC236}">
                <a16:creationId xmlns:a16="http://schemas.microsoft.com/office/drawing/2014/main" id="{B7EB17F5-84BE-4D07-AC28-0D3039B8E94D}"/>
              </a:ext>
            </a:extLst>
          </p:cNvPr>
          <p:cNvPicPr>
            <a:picLocks noChangeAspect="1"/>
          </p:cNvPicPr>
          <p:nvPr userDrawn="1"/>
        </p:nvPicPr>
        <p:blipFill>
          <a:blip r:embed="rId4"/>
          <a:stretch>
            <a:fillRect/>
          </a:stretch>
        </p:blipFill>
        <p:spPr>
          <a:xfrm>
            <a:off x="11195428" y="6042316"/>
            <a:ext cx="820360" cy="764607"/>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9/22/2021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9/22/2021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65825" y="1331090"/>
            <a:ext cx="11336783" cy="240640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defTabSz="914400">
              <a:lnSpc>
                <a:spcPct val="90000"/>
              </a:lnSpc>
              <a:spcBef>
                <a:spcPct val="0"/>
              </a:spcBef>
              <a:spcAft>
                <a:spcPts val="600"/>
              </a:spcAft>
            </a:pPr>
            <a:r>
              <a:rPr lang="en-US" altLang="en-US" sz="5100" i="1" dirty="0">
                <a:latin typeface="+mj-lt"/>
                <a:ea typeface="+mj-ea"/>
                <a:cs typeface="+mj-cs"/>
              </a:rPr>
              <a:t> </a:t>
            </a:r>
            <a:r>
              <a:rPr lang="en-US" altLang="en-US" sz="3600" dirty="0" err="1">
                <a:latin typeface="+mn-lt"/>
                <a:ea typeface="+mj-ea"/>
                <a:cs typeface="+mj-cs"/>
              </a:rPr>
              <a:t>Tababarka</a:t>
            </a:r>
            <a:r>
              <a:rPr lang="en-US" altLang="en-US" sz="3600" dirty="0">
                <a:latin typeface="+mn-lt"/>
                <a:ea typeface="+mj-ea"/>
                <a:cs typeface="+mj-cs"/>
              </a:rPr>
              <a:t>  </a:t>
            </a:r>
            <a:r>
              <a:rPr lang="en-US" altLang="en-US" sz="3600" dirty="0" err="1">
                <a:latin typeface="+mn-lt"/>
                <a:ea typeface="+mj-ea"/>
                <a:cs typeface="+mj-cs"/>
              </a:rPr>
              <a:t>Xalalka</a:t>
            </a:r>
            <a:r>
              <a:rPr lang="en-US" altLang="en-US" sz="3600" dirty="0">
                <a:latin typeface="+mn-lt"/>
                <a:ea typeface="+mj-ea"/>
                <a:cs typeface="+mj-cs"/>
              </a:rPr>
              <a:t> </a:t>
            </a:r>
            <a:r>
              <a:rPr lang="en-US" altLang="en-US" sz="3600" dirty="0" err="1">
                <a:latin typeface="+mn-lt"/>
                <a:ea typeface="+mj-ea"/>
                <a:cs typeface="+mj-cs"/>
              </a:rPr>
              <a:t>Waara</a:t>
            </a:r>
            <a:r>
              <a:rPr lang="en-US" altLang="en-US" sz="3600" dirty="0">
                <a:latin typeface="+mn-lt"/>
                <a:ea typeface="+mj-ea"/>
                <a:cs typeface="+mj-cs"/>
              </a:rPr>
              <a:t> </a:t>
            </a:r>
            <a:r>
              <a:rPr lang="en-US" altLang="en-US" sz="3600" dirty="0" err="1">
                <a:latin typeface="+mn-lt"/>
                <a:ea typeface="+mj-ea"/>
                <a:cs typeface="+mj-cs"/>
              </a:rPr>
              <a:t>ee</a:t>
            </a:r>
            <a:r>
              <a:rPr lang="en-US" altLang="en-US" sz="3600" dirty="0">
                <a:latin typeface="+mn-lt"/>
                <a:ea typeface="+mj-ea"/>
                <a:cs typeface="+mj-cs"/>
              </a:rPr>
              <a:t> </a:t>
            </a:r>
            <a:r>
              <a:rPr lang="en-US" altLang="en-US" sz="3600" dirty="0" err="1">
                <a:latin typeface="+mn-lt"/>
                <a:ea typeface="+mj-ea"/>
                <a:cs typeface="+mj-cs"/>
              </a:rPr>
              <a:t>loogu</a:t>
            </a:r>
            <a:r>
              <a:rPr lang="en-US" altLang="en-US" sz="3600" dirty="0">
                <a:latin typeface="+mn-lt"/>
                <a:ea typeface="+mj-ea"/>
                <a:cs typeface="+mj-cs"/>
              </a:rPr>
              <a:t> </a:t>
            </a:r>
            <a:r>
              <a:rPr lang="en-US" altLang="en-US" sz="3600" dirty="0" err="1">
                <a:latin typeface="+mn-lt"/>
                <a:ea typeface="+mj-ea"/>
                <a:cs typeface="+mj-cs"/>
              </a:rPr>
              <a:t>Qabanaayo</a:t>
            </a:r>
            <a:r>
              <a:rPr lang="en-US" altLang="en-US" sz="3600" dirty="0">
                <a:latin typeface="+mn-lt"/>
                <a:ea typeface="+mj-ea"/>
                <a:cs typeface="+mj-cs"/>
              </a:rPr>
              <a:t> </a:t>
            </a:r>
            <a:r>
              <a:rPr lang="en-US" altLang="en-US" sz="3600" dirty="0" err="1">
                <a:latin typeface="+mn-lt"/>
                <a:ea typeface="+mj-ea"/>
                <a:cs typeface="+mj-cs"/>
              </a:rPr>
              <a:t>Tababarayaasha</a:t>
            </a:r>
            <a:r>
              <a:rPr lang="en-US" altLang="en-US" sz="3600" dirty="0">
                <a:latin typeface="+mn-lt"/>
                <a:ea typeface="+mj-ea"/>
                <a:cs typeface="+mj-cs"/>
              </a:rPr>
              <a:t>	</a:t>
            </a:r>
          </a:p>
          <a:p>
            <a:pPr algn="ctr" defTabSz="914400">
              <a:lnSpc>
                <a:spcPct val="90000"/>
              </a:lnSpc>
              <a:spcBef>
                <a:spcPct val="0"/>
              </a:spcBef>
              <a:spcAft>
                <a:spcPts val="600"/>
              </a:spcAft>
            </a:pPr>
            <a:r>
              <a:rPr lang="en-US" altLang="en-US" sz="3200" dirty="0" err="1">
                <a:latin typeface="+mn-lt"/>
                <a:ea typeface="+mj-ea"/>
                <a:cs typeface="+mj-cs"/>
              </a:rPr>
              <a:t>Hordhaca</a:t>
            </a:r>
            <a:r>
              <a:rPr lang="en-US" altLang="en-US" sz="3200" dirty="0">
                <a:latin typeface="+mn-lt"/>
                <a:ea typeface="+mj-ea"/>
                <a:cs typeface="+mj-cs"/>
              </a:rPr>
              <a:t> </a:t>
            </a:r>
            <a:r>
              <a:rPr lang="en-US" altLang="en-US" sz="3200" dirty="0" err="1">
                <a:latin typeface="+mn-lt"/>
                <a:ea typeface="+mj-ea"/>
                <a:cs typeface="+mj-cs"/>
              </a:rPr>
              <a:t>aqoon</a:t>
            </a:r>
            <a:r>
              <a:rPr lang="en-US" altLang="en-US" sz="3200" dirty="0">
                <a:latin typeface="+mn-lt"/>
                <a:ea typeface="+mj-ea"/>
                <a:cs typeface="+mj-cs"/>
              </a:rPr>
              <a:t> </a:t>
            </a:r>
            <a:r>
              <a:rPr lang="en-US" altLang="en-US" sz="3200" dirty="0" err="1">
                <a:latin typeface="+mn-lt"/>
                <a:ea typeface="+mj-ea"/>
                <a:cs typeface="+mj-cs"/>
              </a:rPr>
              <a:t>isweydaarsiga</a:t>
            </a:r>
            <a:r>
              <a:rPr lang="en-US" altLang="en-US" sz="3200" dirty="0">
                <a:latin typeface="+mn-lt"/>
                <a:ea typeface="+mj-ea"/>
                <a:cs typeface="+mj-cs"/>
              </a:rPr>
              <a:t>  </a:t>
            </a:r>
          </a:p>
          <a:p>
            <a:pPr algn="ctr" defTabSz="914400">
              <a:lnSpc>
                <a:spcPct val="90000"/>
              </a:lnSpc>
              <a:spcBef>
                <a:spcPct val="0"/>
              </a:spcBef>
              <a:spcAft>
                <a:spcPts val="600"/>
              </a:spcAft>
            </a:pPr>
            <a:r>
              <a:rPr lang="en-US" altLang="en-US" sz="2400" b="1" i="1" baseline="30000" dirty="0">
                <a:latin typeface="+mn-lt"/>
                <a:ea typeface="+mj-ea"/>
                <a:cs typeface="+mj-cs"/>
              </a:rPr>
              <a:t>18ka</a:t>
            </a:r>
            <a:r>
              <a:rPr lang="en-US" altLang="en-US" sz="2400" b="1" i="1" dirty="0">
                <a:latin typeface="+mn-lt"/>
                <a:ea typeface="+mj-ea"/>
                <a:cs typeface="+mj-cs"/>
              </a:rPr>
              <a:t> </a:t>
            </a:r>
            <a:r>
              <a:rPr lang="en-US" altLang="en-US" sz="2400" b="1" i="1" dirty="0" err="1">
                <a:latin typeface="+mn-lt"/>
                <a:ea typeface="+mj-ea"/>
                <a:cs typeface="+mj-cs"/>
              </a:rPr>
              <a:t>Abriil</a:t>
            </a:r>
            <a:r>
              <a:rPr lang="en-US" altLang="en-US" sz="2400" b="1" i="1" dirty="0">
                <a:latin typeface="+mn-lt"/>
                <a:ea typeface="+mj-ea"/>
                <a:cs typeface="+mj-cs"/>
              </a:rPr>
              <a:t> 2021</a:t>
            </a:r>
          </a:p>
        </p:txBody>
      </p:sp>
      <p:pic>
        <p:nvPicPr>
          <p:cNvPr id="2" name="Image 1">
            <a:extLst>
              <a:ext uri="{FF2B5EF4-FFF2-40B4-BE49-F238E27FC236}">
                <a16:creationId xmlns:a16="http://schemas.microsoft.com/office/drawing/2014/main" id="{C9DEC1C4-44B9-480B-A24A-B642955393C2}"/>
              </a:ext>
            </a:extLst>
          </p:cNvPr>
          <p:cNvPicPr>
            <a:picLocks noChangeAspect="1"/>
          </p:cNvPicPr>
          <p:nvPr/>
        </p:nvPicPr>
        <p:blipFill rotWithShape="1">
          <a:blip r:embed="rId2"/>
          <a:srcRect r="10364"/>
          <a:stretch/>
        </p:blipFill>
        <p:spPr>
          <a:xfrm>
            <a:off x="396145" y="5040907"/>
            <a:ext cx="11606463" cy="972005"/>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0" y="0"/>
            <a:ext cx="8667346" cy="611853"/>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eaLnBrk="0" fontAlgn="base" hangingPunct="0">
              <a:spcBef>
                <a:spcPct val="0"/>
              </a:spcBef>
              <a:spcAft>
                <a:spcPct val="0"/>
              </a:spcAft>
            </a:pPr>
            <a:r>
              <a:rPr lang="en-US" altLang="en-US" sz="2800" dirty="0" err="1">
                <a:solidFill>
                  <a:schemeClr val="bg1"/>
                </a:solidFill>
              </a:rPr>
              <a:t>Ujeedada</a:t>
            </a:r>
            <a:r>
              <a:rPr lang="en-US" altLang="en-US" sz="2800" dirty="0">
                <a:solidFill>
                  <a:schemeClr val="bg1"/>
                </a:solidFill>
              </a:rPr>
              <a:t> </a:t>
            </a:r>
            <a:r>
              <a:rPr lang="en-US" altLang="en-US" sz="2800" dirty="0" err="1">
                <a:solidFill>
                  <a:schemeClr val="bg1"/>
                </a:solidFill>
              </a:rPr>
              <a:t>ugu</a:t>
            </a:r>
            <a:r>
              <a:rPr lang="en-US" altLang="en-US" sz="2800" dirty="0">
                <a:solidFill>
                  <a:schemeClr val="bg1"/>
                </a:solidFill>
              </a:rPr>
              <a:t> </a:t>
            </a:r>
            <a:r>
              <a:rPr lang="en-US" altLang="en-US" sz="2800" dirty="0" err="1">
                <a:solidFill>
                  <a:schemeClr val="bg1"/>
                </a:solidFill>
              </a:rPr>
              <a:t>weyn</a:t>
            </a:r>
            <a:r>
              <a:rPr lang="en-US" altLang="en-US" sz="2800" dirty="0">
                <a:solidFill>
                  <a:schemeClr val="bg1"/>
                </a:solidFill>
              </a:rPr>
              <a:t> </a:t>
            </a:r>
            <a:r>
              <a:rPr lang="en-US" altLang="en-US" sz="2800" dirty="0" err="1">
                <a:solidFill>
                  <a:schemeClr val="bg1"/>
                </a:solidFill>
              </a:rPr>
              <a:t>ee</a:t>
            </a:r>
            <a:r>
              <a:rPr lang="en-US" altLang="en-US" sz="2800" dirty="0">
                <a:solidFill>
                  <a:schemeClr val="bg1"/>
                </a:solidFill>
              </a:rPr>
              <a:t> </a:t>
            </a:r>
            <a:r>
              <a:rPr lang="en-US" altLang="en-US" sz="2800" dirty="0" err="1">
                <a:solidFill>
                  <a:schemeClr val="bg1"/>
                </a:solidFill>
              </a:rPr>
              <a:t>barnaamijka</a:t>
            </a:r>
            <a:r>
              <a:rPr lang="en-US" altLang="en-US" sz="2800" dirty="0">
                <a:solidFill>
                  <a:schemeClr val="bg1"/>
                </a:solidFill>
              </a:rPr>
              <a:t> </a:t>
            </a:r>
            <a:r>
              <a:rPr lang="en-US" altLang="en-US" sz="2800" dirty="0" err="1">
                <a:solidFill>
                  <a:schemeClr val="bg1"/>
                </a:solidFill>
              </a:rPr>
              <a:t>ToT</a:t>
            </a:r>
            <a:r>
              <a:rPr lang="en-US" altLang="en-US" sz="2800" dirty="0">
                <a:solidFill>
                  <a:schemeClr val="bg1"/>
                </a:solidFill>
              </a:rPr>
              <a:t> </a:t>
            </a:r>
            <a:r>
              <a:rPr lang="en-US" altLang="en-US" sz="2800" dirty="0" err="1">
                <a:solidFill>
                  <a:schemeClr val="bg1"/>
                </a:solidFill>
              </a:rPr>
              <a:t>ee</a:t>
            </a:r>
            <a:r>
              <a:rPr lang="en-US" altLang="en-US" sz="2800" dirty="0">
                <a:solidFill>
                  <a:schemeClr val="bg1"/>
                </a:solidFill>
              </a:rPr>
              <a:t> </a:t>
            </a:r>
            <a:r>
              <a:rPr lang="en-US" altLang="en-US" sz="2800" dirty="0" err="1">
                <a:solidFill>
                  <a:schemeClr val="bg1"/>
                </a:solidFill>
              </a:rPr>
              <a:t>Xalalka</a:t>
            </a:r>
            <a:r>
              <a:rPr lang="en-US" altLang="en-US" sz="2800" dirty="0">
                <a:solidFill>
                  <a:schemeClr val="bg1"/>
                </a:solidFill>
              </a:rPr>
              <a:t> </a:t>
            </a:r>
            <a:r>
              <a:rPr lang="en-US" altLang="en-US" sz="2800" dirty="0" err="1">
                <a:solidFill>
                  <a:schemeClr val="bg1"/>
                </a:solidFill>
              </a:rPr>
              <a:t>Waara</a:t>
            </a:r>
            <a:endParaRPr lang="en-US" altLang="en-US" sz="2800" dirty="0">
              <a:solidFill>
                <a:schemeClr val="bg1"/>
              </a:solidFill>
            </a:endParaRPr>
          </a:p>
        </p:txBody>
      </p:sp>
      <p:sp>
        <p:nvSpPr>
          <p:cNvPr id="4" name="Rectangle 3">
            <a:extLst>
              <a:ext uri="{FF2B5EF4-FFF2-40B4-BE49-F238E27FC236}">
                <a16:creationId xmlns:a16="http://schemas.microsoft.com/office/drawing/2014/main" id="{412FC06C-CE77-441A-B4C3-5DB522CAC7D5}"/>
              </a:ext>
            </a:extLst>
          </p:cNvPr>
          <p:cNvSpPr/>
          <p:nvPr/>
        </p:nvSpPr>
        <p:spPr>
          <a:xfrm>
            <a:off x="583753" y="2090172"/>
            <a:ext cx="5118970" cy="2677656"/>
          </a:xfrm>
          <a:prstGeom prst="rect">
            <a:avLst/>
          </a:prstGeom>
          <a:ln w="47625" cmpd="sng">
            <a:solidFill>
              <a:srgbClr val="A6A6A6"/>
            </a:solidFill>
          </a:ln>
        </p:spPr>
        <p:txBody>
          <a:bodyPr wrap="square">
            <a:spAutoFit/>
          </a:bodyPr>
          <a:lstStyle/>
          <a:p>
            <a:pPr lvl="0" defTabSz="914400" eaLnBrk="0" fontAlgn="base" hangingPunct="0">
              <a:spcBef>
                <a:spcPct val="0"/>
              </a:spcBef>
              <a:spcAft>
                <a:spcPct val="0"/>
              </a:spcAft>
            </a:pPr>
            <a:r>
              <a:rPr lang="en-US" altLang="en-US" sz="2800" dirty="0" err="1">
                <a:solidFill>
                  <a:srgbClr val="000000"/>
                </a:solidFill>
                <a:latin typeface="Calibri" panose="020F0502020204030204" pitchFamily="34" charset="0"/>
              </a:rPr>
              <a:t>Tababbaridda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tababarayaasha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heer</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qaran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si</a:t>
            </a:r>
            <a:r>
              <a:rPr lang="en-US" altLang="en-US" sz="2800" dirty="0">
                <a:solidFill>
                  <a:srgbClr val="000000"/>
                </a:solidFill>
                <a:latin typeface="Calibri" panose="020F0502020204030204" pitchFamily="34" charset="0"/>
              </a:rPr>
              <a:t> ay u </a:t>
            </a:r>
            <a:r>
              <a:rPr lang="en-US" altLang="en-US" sz="2800" dirty="0" err="1">
                <a:solidFill>
                  <a:srgbClr val="000000"/>
                </a:solidFill>
                <a:latin typeface="Calibri" panose="020F0502020204030204" pitchFamily="34" charset="0"/>
              </a:rPr>
              <a:t>qabtaan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aqoon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isweydaarsiyo</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ku</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saabsan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Xalalka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Waara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ee</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guud</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ahaan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Soomaaliya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iyada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oo</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ku</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saleysan</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baahiyaha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qaranka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iyo</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kuwa</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maxalliga</a:t>
            </a:r>
            <a:r>
              <a:rPr lang="en-US" altLang="en-US" sz="2800" dirty="0">
                <a:solidFill>
                  <a:srgbClr val="000000"/>
                </a:solidFill>
                <a:latin typeface="Calibri" panose="020F0502020204030204" pitchFamily="34" charset="0"/>
              </a:rPr>
              <a:t> ah. </a:t>
            </a:r>
          </a:p>
        </p:txBody>
      </p:sp>
      <p:sp>
        <p:nvSpPr>
          <p:cNvPr id="2" name="Arrow: Right 1">
            <a:extLst>
              <a:ext uri="{FF2B5EF4-FFF2-40B4-BE49-F238E27FC236}">
                <a16:creationId xmlns:a16="http://schemas.microsoft.com/office/drawing/2014/main" id="{D5842CFD-4F50-400E-8159-66FA84AE283A}"/>
              </a:ext>
            </a:extLst>
          </p:cNvPr>
          <p:cNvSpPr/>
          <p:nvPr/>
        </p:nvSpPr>
        <p:spPr>
          <a:xfrm>
            <a:off x="6212957" y="2809318"/>
            <a:ext cx="1632559" cy="955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3578A47D-B277-4B35-A958-1A97D599F8E8}"/>
              </a:ext>
            </a:extLst>
          </p:cNvPr>
          <p:cNvSpPr txBox="1"/>
          <p:nvPr/>
        </p:nvSpPr>
        <p:spPr>
          <a:xfrm>
            <a:off x="8091998" y="1443842"/>
            <a:ext cx="3166998" cy="3970318"/>
          </a:xfrm>
          <a:prstGeom prst="rect">
            <a:avLst/>
          </a:prstGeom>
          <a:solidFill>
            <a:srgbClr val="404040"/>
          </a:solidFill>
        </p:spPr>
        <p:txBody>
          <a:bodyPr wrap="square" rtlCol="0" anchor="ctr">
            <a:spAutoFit/>
          </a:bodyPr>
          <a:lstStyle/>
          <a:p>
            <a:pPr lvl="0" algn="ctr" fontAlgn="base">
              <a:spcBef>
                <a:spcPct val="0"/>
              </a:spcBef>
              <a:spcAft>
                <a:spcPct val="0"/>
              </a:spcAft>
            </a:pPr>
            <a:r>
              <a:rPr lang="en-US" altLang="en-US" sz="2800" dirty="0" err="1">
                <a:solidFill>
                  <a:schemeClr val="bg1"/>
                </a:solidFill>
              </a:rPr>
              <a:t>Awoodda</a:t>
            </a:r>
            <a:r>
              <a:rPr lang="en-US" altLang="en-US" sz="2800" dirty="0">
                <a:solidFill>
                  <a:schemeClr val="bg1"/>
                </a:solidFill>
              </a:rPr>
              <a:t> </a:t>
            </a:r>
            <a:r>
              <a:rPr lang="en-US" altLang="en-US" sz="2800" dirty="0" err="1">
                <a:solidFill>
                  <a:schemeClr val="bg1"/>
                </a:solidFill>
              </a:rPr>
              <a:t>maamulada</a:t>
            </a:r>
            <a:r>
              <a:rPr lang="en-US" altLang="en-US" sz="2800" dirty="0">
                <a:solidFill>
                  <a:schemeClr val="bg1"/>
                </a:solidFill>
              </a:rPr>
              <a:t> </a:t>
            </a:r>
            <a:r>
              <a:rPr lang="en-US" altLang="en-US" sz="2800" dirty="0" err="1">
                <a:solidFill>
                  <a:schemeClr val="bg1"/>
                </a:solidFill>
              </a:rPr>
              <a:t>Soomaaliya</a:t>
            </a:r>
            <a:r>
              <a:rPr lang="en-US" altLang="en-US" sz="2800" dirty="0">
                <a:solidFill>
                  <a:schemeClr val="bg1"/>
                </a:solidFill>
              </a:rPr>
              <a:t> </a:t>
            </a:r>
            <a:r>
              <a:rPr lang="en-US" altLang="en-US" sz="2800" dirty="0" err="1">
                <a:solidFill>
                  <a:schemeClr val="bg1"/>
                </a:solidFill>
              </a:rPr>
              <a:t>ayaa</a:t>
            </a:r>
            <a:r>
              <a:rPr lang="en-US" altLang="en-US" sz="2800" dirty="0">
                <a:solidFill>
                  <a:schemeClr val="bg1"/>
                </a:solidFill>
              </a:rPr>
              <a:t> la </a:t>
            </a:r>
            <a:r>
              <a:rPr lang="en-US" altLang="en-US" sz="2800" dirty="0" err="1">
                <a:solidFill>
                  <a:schemeClr val="bg1"/>
                </a:solidFill>
              </a:rPr>
              <a:t>xoojiyaa</a:t>
            </a:r>
            <a:r>
              <a:rPr lang="en-US" altLang="en-US" sz="2800" dirty="0">
                <a:solidFill>
                  <a:schemeClr val="bg1"/>
                </a:solidFill>
              </a:rPr>
              <a:t> </a:t>
            </a:r>
            <a:r>
              <a:rPr lang="en-US" altLang="en-US" sz="2800" dirty="0" err="1">
                <a:solidFill>
                  <a:schemeClr val="bg1"/>
                </a:solidFill>
              </a:rPr>
              <a:t>si</a:t>
            </a:r>
            <a:r>
              <a:rPr lang="en-US" altLang="en-US" sz="2800" dirty="0">
                <a:solidFill>
                  <a:schemeClr val="bg1"/>
                </a:solidFill>
              </a:rPr>
              <a:t> ay u </a:t>
            </a:r>
            <a:r>
              <a:rPr lang="en-US" altLang="en-US" sz="2800" dirty="0" err="1">
                <a:solidFill>
                  <a:schemeClr val="bg1"/>
                </a:solidFill>
              </a:rPr>
              <a:t>hoggaamiyaan</a:t>
            </a:r>
            <a:r>
              <a:rPr lang="en-US" altLang="en-US" sz="2800" dirty="0">
                <a:solidFill>
                  <a:schemeClr val="bg1"/>
                </a:solidFill>
              </a:rPr>
              <a:t> </a:t>
            </a:r>
            <a:r>
              <a:rPr lang="en-US" altLang="en-US" sz="2800" dirty="0" err="1">
                <a:solidFill>
                  <a:schemeClr val="bg1"/>
                </a:solidFill>
              </a:rPr>
              <a:t>isuguna</a:t>
            </a:r>
            <a:r>
              <a:rPr lang="en-US" altLang="en-US" sz="2800" dirty="0">
                <a:solidFill>
                  <a:schemeClr val="bg1"/>
                </a:solidFill>
              </a:rPr>
              <a:t> </a:t>
            </a:r>
            <a:r>
              <a:rPr lang="en-US" altLang="en-US" sz="2800" dirty="0" err="1">
                <a:solidFill>
                  <a:schemeClr val="bg1"/>
                </a:solidFill>
              </a:rPr>
              <a:t>dubbaridaan</a:t>
            </a:r>
            <a:r>
              <a:rPr lang="en-US" altLang="en-US" sz="2800" dirty="0">
                <a:solidFill>
                  <a:schemeClr val="bg1"/>
                </a:solidFill>
              </a:rPr>
              <a:t> </a:t>
            </a:r>
            <a:r>
              <a:rPr lang="en-US" altLang="en-US" sz="2800" dirty="0" err="1">
                <a:solidFill>
                  <a:schemeClr val="bg1"/>
                </a:solidFill>
              </a:rPr>
              <a:t>hababka</a:t>
            </a:r>
            <a:r>
              <a:rPr lang="en-US" altLang="en-US" sz="2800" dirty="0">
                <a:solidFill>
                  <a:schemeClr val="bg1"/>
                </a:solidFill>
              </a:rPr>
              <a:t> </a:t>
            </a:r>
            <a:r>
              <a:rPr lang="en-US" altLang="en-US" sz="2800" dirty="0" err="1">
                <a:solidFill>
                  <a:schemeClr val="bg1"/>
                </a:solidFill>
              </a:rPr>
              <a:t>xalka</a:t>
            </a:r>
            <a:r>
              <a:rPr lang="en-US" altLang="en-US" sz="2800" dirty="0">
                <a:solidFill>
                  <a:schemeClr val="bg1"/>
                </a:solidFill>
              </a:rPr>
              <a:t> </a:t>
            </a:r>
            <a:r>
              <a:rPr lang="en-US" altLang="en-US" sz="2800" dirty="0" err="1">
                <a:solidFill>
                  <a:schemeClr val="bg1"/>
                </a:solidFill>
              </a:rPr>
              <a:t>waara</a:t>
            </a:r>
            <a:r>
              <a:rPr lang="en-US" altLang="en-US" sz="2800" dirty="0">
                <a:solidFill>
                  <a:schemeClr val="bg1"/>
                </a:solidFill>
              </a:rPr>
              <a:t> </a:t>
            </a:r>
          </a:p>
        </p:txBody>
      </p:sp>
      <p:sp>
        <p:nvSpPr>
          <p:cNvPr id="7" name="Rectangle 2"/>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3"/>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5090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0" y="0"/>
            <a:ext cx="5515582" cy="615231"/>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defTabSz="914400" eaLnBrk="0" fontAlgn="base" hangingPunct="0">
              <a:spcBef>
                <a:spcPct val="0"/>
              </a:spcBef>
              <a:spcAft>
                <a:spcPct val="0"/>
              </a:spcAft>
            </a:pPr>
            <a:r>
              <a:rPr lang="en-US" altLang="en-US" sz="2800" dirty="0" err="1">
                <a:solidFill>
                  <a:schemeClr val="bg1"/>
                </a:solidFill>
              </a:rPr>
              <a:t>Ujeeddooyinka</a:t>
            </a:r>
            <a:r>
              <a:rPr lang="en-US" altLang="en-US" sz="2800" dirty="0">
                <a:solidFill>
                  <a:schemeClr val="bg1"/>
                </a:solidFill>
              </a:rPr>
              <a:t> </a:t>
            </a:r>
            <a:r>
              <a:rPr lang="en-US" altLang="en-US" sz="2800" dirty="0" err="1">
                <a:solidFill>
                  <a:schemeClr val="bg1"/>
                </a:solidFill>
              </a:rPr>
              <a:t>ToT</a:t>
            </a:r>
            <a:r>
              <a:rPr lang="en-US" altLang="en-US" sz="2800" dirty="0">
                <a:solidFill>
                  <a:schemeClr val="bg1"/>
                </a:solidFill>
              </a:rPr>
              <a:t> </a:t>
            </a:r>
            <a:r>
              <a:rPr lang="en-US" altLang="en-US" sz="2800" dirty="0" err="1">
                <a:solidFill>
                  <a:schemeClr val="bg1"/>
                </a:solidFill>
              </a:rPr>
              <a:t>ee</a:t>
            </a:r>
            <a:r>
              <a:rPr lang="en-US" altLang="en-US" sz="2800" dirty="0">
                <a:solidFill>
                  <a:schemeClr val="bg1"/>
                </a:solidFill>
              </a:rPr>
              <a:t> </a:t>
            </a:r>
            <a:r>
              <a:rPr lang="en-US" altLang="en-US" sz="2800" dirty="0" err="1">
                <a:solidFill>
                  <a:schemeClr val="bg1"/>
                </a:solidFill>
              </a:rPr>
              <a:t>ugu</a:t>
            </a:r>
            <a:r>
              <a:rPr lang="en-US" altLang="en-US" sz="2800" dirty="0">
                <a:solidFill>
                  <a:schemeClr val="bg1"/>
                </a:solidFill>
              </a:rPr>
              <a:t> </a:t>
            </a:r>
            <a:r>
              <a:rPr lang="en-US" altLang="en-US" sz="2800" dirty="0" err="1">
                <a:solidFill>
                  <a:schemeClr val="bg1"/>
                </a:solidFill>
              </a:rPr>
              <a:t>waaweyn</a:t>
            </a:r>
            <a:r>
              <a:rPr lang="en-US" altLang="en-US" sz="2800" dirty="0">
                <a:solidFill>
                  <a:schemeClr val="bg1"/>
                </a:solidFill>
              </a:rPr>
              <a:t> </a:t>
            </a: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6" name="Rectangle 5">
            <a:extLst>
              <a:ext uri="{FF2B5EF4-FFF2-40B4-BE49-F238E27FC236}">
                <a16:creationId xmlns:a16="http://schemas.microsoft.com/office/drawing/2014/main" id="{FD68CD4A-2D28-495A-9591-411F50974DF9}"/>
              </a:ext>
            </a:extLst>
          </p:cNvPr>
          <p:cNvSpPr/>
          <p:nvPr/>
        </p:nvSpPr>
        <p:spPr>
          <a:xfrm>
            <a:off x="551726" y="615231"/>
            <a:ext cx="11088547" cy="5355312"/>
          </a:xfrm>
          <a:prstGeom prst="rect">
            <a:avLst/>
          </a:prstGeom>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57200" lvl="0" indent="-457200" defTabSz="914400" eaLnBrk="0" fontAlgn="base" hangingPunct="0">
              <a:spcBef>
                <a:spcPct val="0"/>
              </a:spcBef>
              <a:spcAft>
                <a:spcPct val="0"/>
              </a:spcAft>
              <a:buFont typeface="+mj-lt"/>
              <a:buAutoNum type="arabicPeriod"/>
            </a:pP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Sharax</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waxa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ay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tahay</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xalalka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waara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ee</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loogu</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talagalay</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Bulshooyinka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ay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Saameeyeen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Barakaca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(DAC). </a:t>
            </a:r>
          </a:p>
          <a:p>
            <a:pPr marL="457200" lvl="0" indent="-457200" defTabSz="914400" eaLnBrk="0" fontAlgn="base" hangingPunct="0">
              <a:spcBef>
                <a:spcPct val="0"/>
              </a:spcBef>
              <a:spcAft>
                <a:spcPct val="0"/>
              </a:spcAft>
              <a:buFont typeface="+mj-lt"/>
              <a:buAutoNum type="arabicPeriod"/>
            </a:pP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Wuxuu</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soo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bandhigayaa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qaab</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dhismeedyada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hoosta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xariiqaya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DS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oo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ay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ku</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jiraan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qaab</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dhismeedyada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sharciga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ee</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caalamiga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ah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kuwa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heer</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qaran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57200" lvl="0" indent="-457200" defTabSz="914400" eaLnBrk="0" fontAlgn="base" hangingPunct="0">
              <a:spcBef>
                <a:spcPct val="0"/>
              </a:spcBef>
              <a:spcAft>
                <a:spcPct val="0"/>
              </a:spcAft>
              <a:buFont typeface="+mj-lt"/>
              <a:buAutoNum type="arabicPeriod"/>
            </a:pP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Tijaabi</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qaababka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aaladaha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kala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duwan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ee</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la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qaadan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karo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loona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adeegsan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karo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qorsheynta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barnaamijka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xalalka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waara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57200" lvl="0" indent="-457200" defTabSz="914400" eaLnBrk="0" fontAlgn="base" hangingPunct="0">
              <a:spcBef>
                <a:spcPct val="0"/>
              </a:spcBef>
              <a:spcAft>
                <a:spcPct val="0"/>
              </a:spcAft>
              <a:buFont typeface="+mj-lt"/>
              <a:buAutoNum type="arabicPeriod"/>
            </a:pP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U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habeyn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agabka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tababarka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ee</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xalka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waara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si</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loo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isticmaalo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mustaqbalka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57200" indent="-457200">
              <a:buFont typeface="+mj-lt"/>
              <a:buAutoNum type="arabicPeriod"/>
            </a:pP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Diyaarinta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tababarka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xalka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waara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adiga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oo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adeegsanaya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habka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wareegga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tababarka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mabaadi'da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barashada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waayo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aragnimada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qaangaarka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farsamooyinka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khuseeya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qaybgalka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rabicPeriod"/>
            </a:pP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Fududeeynta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fadhiyada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tababarka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iyo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qaybgalkooda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oo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loogu</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talagalay</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dhammaan</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qaababka</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wax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lagu</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altLang="en-US" sz="2500" dirty="0" err="1">
                <a:solidFill>
                  <a:srgbClr val="000000"/>
                </a:solidFill>
                <a:latin typeface="Calibri" panose="020F0502020204030204" pitchFamily="34" charset="0"/>
                <a:ea typeface="Calibri" panose="020F0502020204030204" pitchFamily="34" charset="0"/>
                <a:cs typeface="Calibri" panose="020F0502020204030204" pitchFamily="34" charset="0"/>
              </a:rPr>
              <a:t>barto</a:t>
            </a:r>
            <a:r>
              <a:rPr lang="en-US" alt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r>
              <a:rPr lang="en-US"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3"/>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6"/>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7"/>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39384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568C4-1B90-4210-AC7E-4949A36AFC1E}"/>
              </a:ext>
            </a:extLst>
          </p:cNvPr>
          <p:cNvSpPr/>
          <p:nvPr/>
        </p:nvSpPr>
        <p:spPr>
          <a:xfrm>
            <a:off x="7464614" y="1783959"/>
            <a:ext cx="4087306" cy="2889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lvl="0" defTabSz="914400" eaLnBrk="0" fontAlgn="base" hangingPunct="0">
              <a:spcBef>
                <a:spcPct val="0"/>
              </a:spcBef>
              <a:spcAft>
                <a:spcPct val="0"/>
              </a:spcAft>
            </a:pPr>
            <a:r>
              <a:rPr lang="en-US" altLang="en-US" sz="5400" b="1" dirty="0" err="1">
                <a:solidFill>
                  <a:schemeClr val="tx1"/>
                </a:solidFill>
                <a:latin typeface="+mj-lt"/>
                <a:ea typeface="+mj-ea"/>
                <a:cs typeface="+mj-cs"/>
              </a:rPr>
              <a:t>Manhajka</a:t>
            </a:r>
            <a:r>
              <a:rPr lang="en-US" altLang="en-US" sz="5400" b="1" dirty="0">
                <a:solidFill>
                  <a:schemeClr val="tx1"/>
                </a:solidFill>
                <a:latin typeface="+mj-lt"/>
                <a:ea typeface="+mj-ea"/>
                <a:cs typeface="+mj-cs"/>
              </a:rPr>
              <a:t> </a:t>
            </a:r>
            <a:r>
              <a:rPr lang="en-US" altLang="en-US" sz="5400" b="1" dirty="0" err="1">
                <a:solidFill>
                  <a:schemeClr val="tx1"/>
                </a:solidFill>
                <a:latin typeface="+mj-lt"/>
                <a:ea typeface="+mj-ea"/>
                <a:cs typeface="+mj-cs"/>
              </a:rPr>
              <a:t>tababarka</a:t>
            </a:r>
            <a:r>
              <a:rPr lang="en-US" altLang="en-US" sz="5400" b="1" dirty="0">
                <a:solidFill>
                  <a:schemeClr val="tx1"/>
                </a:solidFill>
                <a:latin typeface="+mj-lt"/>
                <a:ea typeface="+mj-ea"/>
                <a:cs typeface="+mj-cs"/>
              </a:rPr>
              <a:t> </a:t>
            </a:r>
          </a:p>
        </p:txBody>
      </p:sp>
      <p:sp>
        <p:nvSpPr>
          <p:cNvPr id="24" name="Freeform: Shape 23">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096D9DB-1026-46BB-A96F-58F6DDB6CFAA}"/>
              </a:ext>
            </a:extLst>
          </p:cNvPr>
          <p:cNvPicPr>
            <a:picLocks noChangeAspect="1"/>
          </p:cNvPicPr>
          <p:nvPr/>
        </p:nvPicPr>
        <p:blipFill rotWithShape="1">
          <a:blip r:embed="rId3">
            <a:extLst>
              <a:ext uri="{28A0092B-C50C-407E-A947-70E740481C1C}">
                <a14:useLocalDpi xmlns:a14="http://schemas.microsoft.com/office/drawing/2010/main" val="0"/>
              </a:ext>
            </a:extLst>
          </a:blip>
          <a:srcRect l="18245" r="13344"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 name="Rectangle 1"/>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562648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FF3FF-0997-45C0-8657-5489C075CAD3}"/>
              </a:ext>
            </a:extLst>
          </p:cNvPr>
          <p:cNvSpPr/>
          <p:nvPr/>
        </p:nvSpPr>
        <p:spPr>
          <a:xfrm>
            <a:off x="0" y="0"/>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fontAlgn="auto">
              <a:lnSpc>
                <a:spcPct val="90000"/>
              </a:lnSpc>
              <a:spcBef>
                <a:spcPct val="0"/>
              </a:spcBef>
              <a:spcAft>
                <a:spcPts val="600"/>
              </a:spcAft>
              <a:defRPr/>
            </a:pPr>
            <a:r>
              <a:rPr lang="fr-FR" sz="2800" dirty="0" err="1">
                <a:solidFill>
                  <a:schemeClr val="bg1"/>
                </a:solidFill>
                <a:ea typeface="+mj-ea"/>
                <a:cs typeface="+mj-cs"/>
              </a:rPr>
              <a:t>Dulmarka</a:t>
            </a:r>
            <a:r>
              <a:rPr lang="fr-FR" sz="2800" dirty="0">
                <a:solidFill>
                  <a:schemeClr val="bg1"/>
                </a:solidFill>
                <a:ea typeface="+mj-ea"/>
                <a:cs typeface="+mj-cs"/>
              </a:rPr>
              <a:t>  </a:t>
            </a:r>
            <a:r>
              <a:rPr lang="fr-FR" sz="2800" dirty="0" err="1">
                <a:solidFill>
                  <a:schemeClr val="bg1"/>
                </a:solidFill>
                <a:ea typeface="+mj-ea"/>
                <a:cs typeface="+mj-cs"/>
              </a:rPr>
              <a:t>ToT-ga</a:t>
            </a:r>
            <a:endParaRPr lang="en-US" sz="2800" dirty="0">
              <a:solidFill>
                <a:schemeClr val="bg1"/>
              </a:solidFill>
              <a:ea typeface="+mj-ea"/>
              <a:cs typeface="+mj-cs"/>
            </a:endParaRPr>
          </a:p>
        </p:txBody>
      </p:sp>
      <p:cxnSp>
        <p:nvCxnSpPr>
          <p:cNvPr id="6" name="Connecteur : en arc 5">
            <a:extLst>
              <a:ext uri="{FF2B5EF4-FFF2-40B4-BE49-F238E27FC236}">
                <a16:creationId xmlns:a16="http://schemas.microsoft.com/office/drawing/2014/main" id="{17F75E02-8146-4E02-9115-A92AD3E0F45F}"/>
              </a:ext>
            </a:extLst>
          </p:cNvPr>
          <p:cNvCxnSpPr/>
          <p:nvPr/>
        </p:nvCxnSpPr>
        <p:spPr>
          <a:xfrm flipH="1" flipV="1">
            <a:off x="10356850" y="8793163"/>
            <a:ext cx="69850" cy="831850"/>
          </a:xfrm>
          <a:prstGeom prst="curvedConnector3">
            <a:avLst>
              <a:gd name="adj1" fmla="val -527778"/>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Tableau 2">
            <a:extLst>
              <a:ext uri="{FF2B5EF4-FFF2-40B4-BE49-F238E27FC236}">
                <a16:creationId xmlns:a16="http://schemas.microsoft.com/office/drawing/2014/main" id="{8B729253-5FFA-4157-ACF9-AF776D0C3F91}"/>
              </a:ext>
            </a:extLst>
          </p:cNvPr>
          <p:cNvGraphicFramePr>
            <a:graphicFrameLocks noGrp="1"/>
          </p:cNvGraphicFramePr>
          <p:nvPr>
            <p:extLst>
              <p:ext uri="{D42A27DB-BD31-4B8C-83A1-F6EECF244321}">
                <p14:modId xmlns:p14="http://schemas.microsoft.com/office/powerpoint/2010/main" val="378365613"/>
              </p:ext>
            </p:extLst>
          </p:nvPr>
        </p:nvGraphicFramePr>
        <p:xfrm>
          <a:off x="795598" y="727969"/>
          <a:ext cx="10017404" cy="5227573"/>
        </p:xfrm>
        <a:graphic>
          <a:graphicData uri="http://schemas.openxmlformats.org/drawingml/2006/table">
            <a:tbl>
              <a:tblPr firstRow="1" firstCol="1" bandRow="1"/>
              <a:tblGrid>
                <a:gridCol w="3305528">
                  <a:extLst>
                    <a:ext uri="{9D8B030D-6E8A-4147-A177-3AD203B41FA5}">
                      <a16:colId xmlns:a16="http://schemas.microsoft.com/office/drawing/2014/main" val="1346768987"/>
                    </a:ext>
                  </a:extLst>
                </a:gridCol>
                <a:gridCol w="6711876">
                  <a:extLst>
                    <a:ext uri="{9D8B030D-6E8A-4147-A177-3AD203B41FA5}">
                      <a16:colId xmlns:a16="http://schemas.microsoft.com/office/drawing/2014/main" val="828904222"/>
                    </a:ext>
                  </a:extLst>
                </a:gridCol>
              </a:tblGrid>
              <a:tr h="174441">
                <a:tc>
                  <a:txBody>
                    <a:bodyPr/>
                    <a:lstStyle/>
                    <a:p>
                      <a:pPr marL="0" marR="0" algn="r">
                        <a:spcBef>
                          <a:spcPts val="0"/>
                        </a:spcBef>
                        <a:spcAft>
                          <a:spcPts val="0"/>
                        </a:spcAft>
                      </a:pPr>
                      <a:r>
                        <a:rPr lang="en-US" sz="1100" b="1" i="1"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a:noFill/>
                    </a:lnL>
                    <a:lnR>
                      <a:noFill/>
                    </a:lnR>
                    <a:lnT>
                      <a:noFill/>
                    </a:lnT>
                    <a:lnB w="12700" cap="flat" cmpd="sng" algn="ctr">
                      <a:solidFill>
                        <a:srgbClr val="EAB2BB"/>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100" b="1">
                          <a:solidFill>
                            <a:srgbClr val="CA3A5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a:noFill/>
                    </a:lnL>
                    <a:lnR>
                      <a:noFill/>
                    </a:lnR>
                    <a:lnT>
                      <a:noFill/>
                    </a:lnT>
                    <a:lnB w="12700" cap="flat" cmpd="sng" algn="ctr">
                      <a:solidFill>
                        <a:srgbClr val="EAB2BB"/>
                      </a:solidFill>
                      <a:prstDash val="solid"/>
                      <a:round/>
                      <a:headEnd type="none" w="med" len="med"/>
                      <a:tailEnd type="none" w="med" len="med"/>
                    </a:lnB>
                    <a:solidFill>
                      <a:srgbClr val="FFFFFF"/>
                    </a:solidFill>
                  </a:tcPr>
                </a:tc>
                <a:extLst>
                  <a:ext uri="{0D108BD9-81ED-4DB2-BD59-A6C34878D82A}">
                    <a16:rowId xmlns:a16="http://schemas.microsoft.com/office/drawing/2014/main" val="742519657"/>
                  </a:ext>
                </a:extLst>
              </a:tr>
              <a:tr h="444595">
                <a:tc rowSpan="4">
                  <a:txBody>
                    <a:bodyPr/>
                    <a:lstStyle/>
                    <a:p>
                      <a:pPr marL="0" marR="0" algn="r">
                        <a:spcBef>
                          <a:spcPts val="0"/>
                        </a:spcBef>
                        <a:spcAft>
                          <a:spcPts val="0"/>
                        </a:spcAft>
                      </a:pPr>
                      <a:r>
                        <a:rPr lang="en-US" sz="1600" i="1" kern="1200" dirty="0" err="1">
                          <a:solidFill>
                            <a:srgbClr val="CA3A50"/>
                          </a:solidFill>
                          <a:effectLst/>
                          <a:latin typeface="Calibri" panose="020F0502020204030204" pitchFamily="34" charset="0"/>
                          <a:ea typeface="Calibri" panose="020F0502020204030204" pitchFamily="34" charset="0"/>
                          <a:cs typeface="Times New Roman" panose="02020603050405020304" pitchFamily="18" charset="0"/>
                        </a:rPr>
                        <a:t>Qaybta</a:t>
                      </a:r>
                      <a:r>
                        <a:rPr lang="so-SO" sz="1600" i="1"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rPr>
                        <a:t> 1: Maxay ka dhigan tahay Xalalka waara ee loogu talagalay Bulshooyinka Barakacay?</a:t>
                      </a:r>
                      <a:endParaRPr lang="en-US" sz="1600" i="1"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a:noFill/>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a:noFill/>
                    </a:lnB>
                    <a:solidFill>
                      <a:srgbClr val="FFFFFF"/>
                    </a:solidFill>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cs typeface="Times New Roman" panose="02020603050405020304" pitchFamily="18" charset="0"/>
                        </a:rPr>
                        <a:t>Casharka </a:t>
                      </a:r>
                      <a:r>
                        <a:rPr lang="so-SO" sz="1500"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rPr>
                        <a:t> 1aad: Waa maxay barokaca iyo yaa ah Jaaliyadaha ay Barakacayaashu Saameeyeen?</a:t>
                      </a:r>
                      <a:endParaRPr lang="en-US" sz="1500"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1619085484"/>
                  </a:ext>
                </a:extLst>
              </a:tr>
              <a:tr h="222298">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cs typeface="Times New Roman" panose="02020603050405020304" pitchFamily="18" charset="0"/>
                        </a:rPr>
                        <a:t>Casharka  2aad</a:t>
                      </a:r>
                      <a:r>
                        <a:rPr lang="en-US" sz="1500" kern="1200" dirty="0">
                          <a:solidFill>
                            <a:srgbClr val="CA3A50"/>
                          </a:solidFill>
                          <a:effectLst/>
                          <a:latin typeface="Calibri" panose="020F0502020204030204" pitchFamily="34" charset="0"/>
                          <a:cs typeface="Times New Roman" panose="02020603050405020304" pitchFamily="18" charset="0"/>
                        </a:rPr>
                        <a:t>:</a:t>
                      </a:r>
                      <a:r>
                        <a:rPr lang="so-SO" sz="1500" kern="1200" dirty="0">
                          <a:solidFill>
                            <a:srgbClr val="CA3A50"/>
                          </a:solidFill>
                          <a:effectLst/>
                          <a:latin typeface="Calibri" panose="020F0502020204030204" pitchFamily="34" charset="0"/>
                          <a:cs typeface="Times New Roman" panose="02020603050405020304" pitchFamily="18" charset="0"/>
                        </a:rPr>
                        <a:t> Waa Maxay Xalalka Waara?</a:t>
                      </a:r>
                      <a:endParaRPr lang="en-US" sz="1500"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69050909"/>
                  </a:ext>
                </a:extLst>
              </a:tr>
              <a:tr h="444595">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cs typeface="Times New Roman" panose="02020603050405020304" pitchFamily="18" charset="0"/>
                        </a:rPr>
                        <a:t>Casharka 3</a:t>
                      </a:r>
                      <a:r>
                        <a:rPr lang="en-US" sz="1500" kern="1200" dirty="0" err="1">
                          <a:solidFill>
                            <a:srgbClr val="CA3A50"/>
                          </a:solidFill>
                          <a:effectLst/>
                          <a:latin typeface="Calibri" panose="020F0502020204030204" pitchFamily="34" charset="0"/>
                          <a:cs typeface="Times New Roman" panose="02020603050405020304" pitchFamily="18" charset="0"/>
                        </a:rPr>
                        <a:t>aad</a:t>
                      </a:r>
                      <a:r>
                        <a:rPr lang="so-SO" sz="1500" kern="1200" dirty="0">
                          <a:solidFill>
                            <a:srgbClr val="CA3A50"/>
                          </a:solidFill>
                          <a:effectLst/>
                          <a:latin typeface="Calibri" panose="020F0502020204030204" pitchFamily="34" charset="0"/>
                          <a:cs typeface="Times New Roman" panose="02020603050405020304" pitchFamily="18" charset="0"/>
                        </a:rPr>
                        <a:t>: Maxay yihiin qaab -dhismeedyada sharciyeed ee xallinaya xalalka waara ee DAC?</a:t>
                      </a:r>
                      <a:endParaRPr lang="en-US" sz="1500" kern="12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3686394422"/>
                  </a:ext>
                </a:extLst>
              </a:tr>
              <a:tr h="444595">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4</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Maxay yihiin mabaadi'da iyo halbeegyada lagu maamulo hababka DS?</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140768374"/>
                  </a:ext>
                </a:extLst>
              </a:tr>
              <a:tr h="222298">
                <a:tc rowSpan="4">
                  <a:txBody>
                    <a:bodyPr/>
                    <a:lstStyle/>
                    <a:p>
                      <a:pPr marL="0" marR="0" algn="r">
                        <a:spcBef>
                          <a:spcPts val="0"/>
                        </a:spcBef>
                        <a:spcAft>
                          <a:spcPts val="0"/>
                        </a:spcAft>
                      </a:pPr>
                      <a:r>
                        <a:rPr lang="en-US" sz="1600" i="1" kern="1200" dirty="0" err="1">
                          <a:solidFill>
                            <a:srgbClr val="CA3A50"/>
                          </a:solidFill>
                          <a:effectLst/>
                          <a:latin typeface="Calibri" panose="020F0502020204030204" pitchFamily="34" charset="0"/>
                          <a:cs typeface="Times New Roman" panose="02020603050405020304" pitchFamily="18" charset="0"/>
                        </a:rPr>
                        <a:t>Qaybta</a:t>
                      </a:r>
                      <a:r>
                        <a:rPr lang="so-SO" sz="1600" i="1" kern="1200" dirty="0">
                          <a:solidFill>
                            <a:srgbClr val="CA3A50"/>
                          </a:solidFill>
                          <a:effectLst/>
                          <a:latin typeface="Calibri" panose="020F0502020204030204" pitchFamily="34" charset="0"/>
                          <a:cs typeface="Times New Roman" panose="02020603050405020304" pitchFamily="18" charset="0"/>
                        </a:rPr>
                        <a:t> 2: Sideen ugu dhisnaa xalalka waara</a:t>
                      </a:r>
                      <a:r>
                        <a:rPr lang="en-US" sz="1600" i="1" kern="1200" dirty="0">
                          <a:solidFill>
                            <a:srgbClr val="CA3A50"/>
                          </a:solidFill>
                          <a:effectLst/>
                          <a:latin typeface="Calibri" panose="020F0502020204030204" pitchFamily="34" charset="0"/>
                          <a:cs typeface="Times New Roman" panose="02020603050405020304" pitchFamily="18" charset="0"/>
                        </a:rPr>
                        <a:t>,</a:t>
                      </a:r>
                      <a:r>
                        <a:rPr lang="so-SO" sz="1600" i="1" kern="1200" dirty="0">
                          <a:solidFill>
                            <a:srgbClr val="CA3A50"/>
                          </a:solidFill>
                          <a:effectLst/>
                          <a:latin typeface="Calibri" panose="020F0502020204030204" pitchFamily="34" charset="0"/>
                          <a:cs typeface="Times New Roman" panose="02020603050405020304" pitchFamily="18" charset="0"/>
                        </a:rPr>
                        <a:t> ee DAC</a:t>
                      </a:r>
                      <a:r>
                        <a:rPr lang="so-SO" sz="1600" dirty="0"/>
                        <a:t>?</a:t>
                      </a:r>
                      <a:endParaRPr lang="en-US" sz="1600" dirty="0">
                        <a:solidFill>
                          <a:srgbClr val="CA3A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270" marR="65270" marT="0" marB="0">
                    <a:lnL>
                      <a:noFill/>
                    </a:lnL>
                    <a:lnR w="12700" cap="flat" cmpd="sng" algn="ctr">
                      <a:solidFill>
                        <a:srgbClr val="EAB2BB"/>
                      </a:solidFill>
                      <a:prstDash val="solid"/>
                      <a:round/>
                      <a:headEnd type="none" w="med" len="med"/>
                      <a:tailEnd type="none" w="med" len="med"/>
                    </a:lnR>
                    <a:lnT>
                      <a:noFill/>
                    </a:lnT>
                    <a:lnB>
                      <a:noFill/>
                    </a:lnB>
                    <a:solidFill>
                      <a:srgbClr val="FFFFFF"/>
                    </a:solidFill>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1</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qaadashada hab ku salaysan aagga</a:t>
                      </a:r>
                      <a:r>
                        <a:rPr lang="en-US" sz="1500" kern="1200" dirty="0">
                          <a:solidFill>
                            <a:srgbClr val="CA3A50"/>
                          </a:solidFill>
                          <a:effectLst/>
                          <a:latin typeface="Calibri" panose="020F0502020204030204" pitchFamily="34" charset="0"/>
                          <a:ea typeface="+mn-ea"/>
                          <a:cs typeface="Times New Roman" panose="02020603050405020304" pitchFamily="18" charset="0"/>
                        </a:rPr>
                        <a:t>as</a:t>
                      </a:r>
                      <a:r>
                        <a:rPr lang="so-SO" sz="1500" kern="1200" dirty="0">
                          <a:solidFill>
                            <a:srgbClr val="CA3A50"/>
                          </a:solidFill>
                          <a:effectLst/>
                          <a:latin typeface="Calibri" panose="020F0502020204030204" pitchFamily="34" charset="0"/>
                          <a:ea typeface="+mn-ea"/>
                          <a:cs typeface="Times New Roman" panose="02020603050405020304" pitchFamily="18" charset="0"/>
                        </a:rPr>
                        <a:t>.</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1901272635"/>
                  </a:ext>
                </a:extLst>
              </a:tr>
              <a:tr h="348883">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2</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qaadashada hab dhinacyo badan leh iyo </a:t>
                      </a:r>
                      <a:r>
                        <a:rPr lang="en-US" sz="1500" kern="1200" dirty="0" err="1">
                          <a:solidFill>
                            <a:srgbClr val="CA3A50"/>
                          </a:solidFill>
                          <a:effectLst/>
                          <a:latin typeface="Calibri" panose="020F0502020204030204" pitchFamily="34" charset="0"/>
                          <a:ea typeface="+mn-ea"/>
                          <a:cs typeface="Times New Roman" panose="02020603050405020304" pitchFamily="18" charset="0"/>
                        </a:rPr>
                        <a:t>habka</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r>
                        <a:rPr lang="en-US" sz="1500" kern="1200" dirty="0" err="1">
                          <a:solidFill>
                            <a:srgbClr val="CA3A50"/>
                          </a:solidFill>
                          <a:effectLst/>
                          <a:latin typeface="Calibri" panose="020F0502020204030204" pitchFamily="34" charset="0"/>
                          <a:ea typeface="+mn-ea"/>
                          <a:cs typeface="Times New Roman" panose="02020603050405020304" pitchFamily="18" charset="0"/>
                        </a:rPr>
                        <a:t>saamileyda</a:t>
                      </a:r>
                      <a:r>
                        <a:rPr lang="so-SO" sz="1500" kern="1200" dirty="0">
                          <a:solidFill>
                            <a:srgbClr val="CA3A50"/>
                          </a:solidFill>
                          <a:effectLst/>
                          <a:latin typeface="Calibri" panose="020F0502020204030204" pitchFamily="34" charset="0"/>
                          <a:ea typeface="+mn-ea"/>
                          <a:cs typeface="Times New Roman" panose="02020603050405020304" pitchFamily="18" charset="0"/>
                        </a:rPr>
                        <a:t> badan</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3767754737"/>
                  </a:ext>
                </a:extLst>
              </a:tr>
              <a:tr h="348883">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3</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Qiimaynta iyo qiyaasidda horumarka xagga xalalka waara</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743921065"/>
                  </a:ext>
                </a:extLst>
              </a:tr>
              <a:tr h="444595">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4</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k</a:t>
                      </a:r>
                      <a:r>
                        <a:rPr lang="en-US" sz="1500" kern="1200" dirty="0">
                          <a:solidFill>
                            <a:srgbClr val="CA3A50"/>
                          </a:solidFill>
                          <a:effectLst/>
                          <a:latin typeface="Calibri" panose="020F0502020204030204" pitchFamily="34" charset="0"/>
                          <a:ea typeface="+mn-ea"/>
                          <a:cs typeface="Times New Roman" panose="02020603050405020304" pitchFamily="18" charset="0"/>
                        </a:rPr>
                        <a:t>a-</a:t>
                      </a:r>
                      <a:r>
                        <a:rPr lang="en-US" sz="1500" kern="1200" dirty="0" err="1">
                          <a:solidFill>
                            <a:srgbClr val="CA3A50"/>
                          </a:solidFill>
                          <a:effectLst/>
                          <a:latin typeface="Calibri" panose="020F0502020204030204" pitchFamily="34" charset="0"/>
                          <a:ea typeface="+mn-ea"/>
                          <a:cs typeface="Times New Roman" panose="02020603050405020304" pitchFamily="18" charset="0"/>
                        </a:rPr>
                        <a:t>qeyb</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r>
                        <a:rPr lang="en-US" sz="1500" kern="1200" dirty="0" err="1">
                          <a:solidFill>
                            <a:srgbClr val="CA3A50"/>
                          </a:solidFill>
                          <a:effectLst/>
                          <a:latin typeface="Calibri" panose="020F0502020204030204" pitchFamily="34" charset="0"/>
                          <a:ea typeface="+mn-ea"/>
                          <a:cs typeface="Times New Roman" panose="02020603050405020304" pitchFamily="18" charset="0"/>
                        </a:rPr>
                        <a:t>gelinta</a:t>
                      </a:r>
                      <a:r>
                        <a:rPr lang="so-SO" sz="1500" kern="1200" dirty="0">
                          <a:solidFill>
                            <a:srgbClr val="CA3A50"/>
                          </a:solidFill>
                          <a:effectLst/>
                          <a:latin typeface="Calibri" panose="020F0502020204030204" pitchFamily="34" charset="0"/>
                          <a:ea typeface="+mn-ea"/>
                          <a:cs typeface="Times New Roman" panose="02020603050405020304" pitchFamily="18" charset="0"/>
                        </a:rPr>
                        <a:t> DAC iyada oo loo marayo qorshaynta ku salaysan Bulshada iyo Waxqabadka Bulshada</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585975194"/>
                  </a:ext>
                </a:extLst>
              </a:tr>
              <a:tr h="444927">
                <a:tc rowSpan="2">
                  <a:txBody>
                    <a:bodyPr/>
                    <a:lstStyle/>
                    <a:p>
                      <a:pPr marL="0" marR="0" algn="r">
                        <a:spcBef>
                          <a:spcPts val="0"/>
                        </a:spcBef>
                        <a:spcAft>
                          <a:spcPts val="0"/>
                        </a:spcAft>
                      </a:pPr>
                      <a:r>
                        <a:rPr lang="en-US" sz="1600" i="1" kern="1200" dirty="0" err="1">
                          <a:solidFill>
                            <a:srgbClr val="CA3A50"/>
                          </a:solidFill>
                          <a:effectLst/>
                          <a:latin typeface="Calibri" panose="020F0502020204030204" pitchFamily="34" charset="0"/>
                          <a:ea typeface="+mn-ea"/>
                          <a:cs typeface="Times New Roman" panose="02020603050405020304" pitchFamily="18" charset="0"/>
                        </a:rPr>
                        <a:t>Qaybta</a:t>
                      </a:r>
                      <a:r>
                        <a:rPr lang="so-SO" sz="1600" i="1" kern="1200" dirty="0">
                          <a:solidFill>
                            <a:srgbClr val="CA3A50"/>
                          </a:solidFill>
                          <a:effectLst/>
                          <a:latin typeface="Calibri" panose="020F0502020204030204" pitchFamily="34" charset="0"/>
                          <a:ea typeface="+mn-ea"/>
                          <a:cs typeface="Times New Roman" panose="02020603050405020304" pitchFamily="18" charset="0"/>
                        </a:rPr>
                        <a:t> 3: Xalalka waara iyo Dhulka iyo Hantida</a:t>
                      </a:r>
                      <a:endParaRPr lang="en-US" sz="1600" i="1"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a:noFill/>
                    </a:lnL>
                    <a:lnR w="12700" cap="flat" cmpd="sng" algn="ctr">
                      <a:solidFill>
                        <a:srgbClr val="EAB2BB"/>
                      </a:solidFill>
                      <a:prstDash val="solid"/>
                      <a:round/>
                      <a:headEnd type="none" w="med" len="med"/>
                      <a:tailEnd type="none" w="med" len="med"/>
                    </a:lnR>
                    <a:lnT>
                      <a:noFill/>
                    </a:lnT>
                    <a:lnB>
                      <a:noFill/>
                    </a:lnB>
                    <a:solidFill>
                      <a:srgbClr val="FFFFFF"/>
                    </a:solidFill>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1</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Waa maxay HLP iyo sababta ay udub dhexaadka u</a:t>
                      </a:r>
                      <a:r>
                        <a:rPr lang="en-US" sz="1500" kern="1200" dirty="0" err="1">
                          <a:solidFill>
                            <a:srgbClr val="CA3A50"/>
                          </a:solidFill>
                          <a:effectLst/>
                          <a:latin typeface="Calibri" panose="020F0502020204030204" pitchFamily="34" charset="0"/>
                          <a:ea typeface="+mn-ea"/>
                          <a:cs typeface="Times New Roman" panose="02020603050405020304" pitchFamily="18" charset="0"/>
                        </a:rPr>
                        <a:t>gu</a:t>
                      </a:r>
                      <a:r>
                        <a:rPr lang="so-SO" sz="1500" kern="1200" dirty="0">
                          <a:solidFill>
                            <a:srgbClr val="CA3A50"/>
                          </a:solidFill>
                          <a:effectLst/>
                          <a:latin typeface="Calibri" panose="020F0502020204030204" pitchFamily="34" charset="0"/>
                          <a:ea typeface="+mn-ea"/>
                          <a:cs typeface="Times New Roman" panose="02020603050405020304" pitchFamily="18" charset="0"/>
                        </a:rPr>
                        <a:t> tahay hababka xalka waara?</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950783274"/>
                  </a:ext>
                </a:extLst>
              </a:tr>
              <a:tr h="348883">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2aad: Ka </a:t>
                      </a:r>
                      <a:r>
                        <a:rPr lang="en-US" sz="1500" kern="1200" dirty="0">
                          <a:solidFill>
                            <a:srgbClr val="CA3A50"/>
                          </a:solidFill>
                          <a:effectLst/>
                          <a:latin typeface="Calibri" panose="020F0502020204030204" pitchFamily="34" charset="0"/>
                          <a:ea typeface="+mn-ea"/>
                          <a:cs typeface="Times New Roman" panose="02020603050405020304" pitchFamily="18" charset="0"/>
                        </a:rPr>
                        <a:t>r</a:t>
                      </a:r>
                      <a:r>
                        <a:rPr lang="so-SO" sz="1500" kern="1200" dirty="0">
                          <a:solidFill>
                            <a:srgbClr val="CA3A50"/>
                          </a:solidFill>
                          <a:effectLst/>
                          <a:latin typeface="Calibri" panose="020F0502020204030204" pitchFamily="34" charset="0"/>
                          <a:ea typeface="+mn-ea"/>
                          <a:cs typeface="Times New Roman" panose="02020603050405020304" pitchFamily="18" charset="0"/>
                        </a:rPr>
                        <a:t>aridda qasabka ah iyo</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r>
                        <a:rPr lang="so-SO" sz="1500" kern="1200" dirty="0">
                          <a:solidFill>
                            <a:srgbClr val="CA3A50"/>
                          </a:solidFill>
                          <a:effectLst/>
                          <a:latin typeface="Calibri" panose="020F0502020204030204" pitchFamily="34" charset="0"/>
                          <a:ea typeface="+mn-ea"/>
                          <a:cs typeface="Times New Roman" panose="02020603050405020304" pitchFamily="18" charset="0"/>
                        </a:rPr>
                        <a:t>muddada </a:t>
                      </a:r>
                      <a:r>
                        <a:rPr lang="en-US" sz="1500" kern="1200" dirty="0" err="1">
                          <a:solidFill>
                            <a:srgbClr val="CA3A50"/>
                          </a:solidFill>
                          <a:effectLst/>
                          <a:latin typeface="Calibri" panose="020F0502020204030204" pitchFamily="34" charset="0"/>
                          <a:ea typeface="+mn-ea"/>
                          <a:cs typeface="Times New Roman" panose="02020603050405020304" pitchFamily="18" charset="0"/>
                        </a:rPr>
                        <a:t>xasillinta</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r>
                        <a:rPr lang="so-SO" sz="1500" kern="1200" dirty="0">
                          <a:solidFill>
                            <a:srgbClr val="CA3A50"/>
                          </a:solidFill>
                          <a:effectLst/>
                          <a:latin typeface="Calibri" panose="020F0502020204030204" pitchFamily="34" charset="0"/>
                          <a:ea typeface="+mn-ea"/>
                          <a:cs typeface="Times New Roman" panose="02020603050405020304" pitchFamily="18" charset="0"/>
                        </a:rPr>
                        <a:t>Soomaaliya</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1719664250"/>
                  </a:ext>
                </a:extLst>
              </a:tr>
              <a:tr h="348883">
                <a:tc rowSpan="4">
                  <a:txBody>
                    <a:bodyPr/>
                    <a:lstStyle/>
                    <a:p>
                      <a:pPr marL="0" marR="0" algn="r">
                        <a:spcBef>
                          <a:spcPts val="0"/>
                        </a:spcBef>
                        <a:spcAft>
                          <a:spcPts val="0"/>
                        </a:spcAft>
                      </a:pPr>
                      <a:r>
                        <a:rPr lang="en-US" sz="1600" i="1" kern="1200" dirty="0" err="1">
                          <a:solidFill>
                            <a:srgbClr val="CA3A50"/>
                          </a:solidFill>
                          <a:effectLst/>
                          <a:latin typeface="Calibri" panose="020F0502020204030204" pitchFamily="34" charset="0"/>
                          <a:ea typeface="+mn-ea"/>
                          <a:cs typeface="Times New Roman" panose="02020603050405020304" pitchFamily="18" charset="0"/>
                        </a:rPr>
                        <a:t>Qaybta</a:t>
                      </a:r>
                      <a:r>
                        <a:rPr lang="so-SO" sz="1600" i="1" kern="1200" dirty="0">
                          <a:solidFill>
                            <a:srgbClr val="CA3A50"/>
                          </a:solidFill>
                          <a:effectLst/>
                          <a:latin typeface="Calibri" panose="020F0502020204030204" pitchFamily="34" charset="0"/>
                          <a:ea typeface="+mn-ea"/>
                          <a:cs typeface="Times New Roman" panose="02020603050405020304" pitchFamily="18" charset="0"/>
                        </a:rPr>
                        <a:t> 4: Xirfadaha tababarka</a:t>
                      </a:r>
                      <a:endParaRPr lang="en-US" sz="1600" i="1"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a:noFill/>
                    </a:lnL>
                    <a:lnR w="12700" cap="flat" cmpd="sng" algn="ctr">
                      <a:solidFill>
                        <a:srgbClr val="EAB2BB"/>
                      </a:solidFill>
                      <a:prstDash val="solid"/>
                      <a:round/>
                      <a:headEnd type="none" w="med" len="med"/>
                      <a:tailEnd type="none" w="med" len="med"/>
                    </a:lnR>
                    <a:lnT>
                      <a:noFill/>
                    </a:lnT>
                    <a:lnB>
                      <a:noFill/>
                    </a:lnB>
                    <a:solidFill>
                      <a:srgbClr val="FFFFFF"/>
                    </a:solidFill>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1</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Wareegga tababarka iyo diyaarinta</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r>
                        <a:rPr lang="en-US" sz="1500" kern="1200" dirty="0" err="1">
                          <a:solidFill>
                            <a:srgbClr val="CA3A50"/>
                          </a:solidFill>
                          <a:effectLst/>
                          <a:latin typeface="Calibri" panose="020F0502020204030204" pitchFamily="34" charset="0"/>
                          <a:ea typeface="+mn-ea"/>
                          <a:cs typeface="Times New Roman" panose="02020603050405020304" pitchFamily="18" charset="0"/>
                        </a:rPr>
                        <a:t>qaybahiisa</a:t>
                      </a:r>
                      <a:r>
                        <a:rPr lang="en-US" sz="1500" kern="1200" dirty="0">
                          <a:solidFill>
                            <a:srgbClr val="CA3A50"/>
                          </a:solidFill>
                          <a:effectLst/>
                          <a:latin typeface="Calibri" panose="020F0502020204030204" pitchFamily="34" charset="0"/>
                          <a:ea typeface="+mn-ea"/>
                          <a:cs typeface="Times New Roman" panose="02020603050405020304" pitchFamily="18" charset="0"/>
                        </a:rPr>
                        <a:t>.</a:t>
                      </a: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3894042301"/>
                  </a:ext>
                </a:extLst>
              </a:tr>
              <a:tr h="444927">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2aad: Dhisidda jawi waxbarasho oo wanaagsan iyo naqshadaynta kalfadhiyada</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2622019228"/>
                  </a:ext>
                </a:extLst>
              </a:tr>
              <a:tr h="222298">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3</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Xirfadaha Fududeynta</a:t>
                      </a:r>
                      <a:endParaRPr lang="en-US" sz="1500" kern="1200" dirty="0">
                        <a:solidFill>
                          <a:srgbClr val="CA3A50"/>
                        </a:solidFill>
                        <a:effectLst/>
                        <a:latin typeface="Calibri" panose="020F0502020204030204" pitchFamily="34" charset="0"/>
                        <a:ea typeface="+mn-ea"/>
                        <a:cs typeface="Times New Roman" panose="02020603050405020304" pitchFamily="18" charset="0"/>
                      </a:endParaRP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solidFill>
                      <a:srgbClr val="F8E5E8"/>
                    </a:solidFill>
                  </a:tcPr>
                </a:tc>
                <a:extLst>
                  <a:ext uri="{0D108BD9-81ED-4DB2-BD59-A6C34878D82A}">
                    <a16:rowId xmlns:a16="http://schemas.microsoft.com/office/drawing/2014/main" val="2842031273"/>
                  </a:ext>
                </a:extLst>
              </a:tr>
              <a:tr h="222298">
                <a:tc vMerge="1">
                  <a:txBody>
                    <a:bodyPr/>
                    <a:lstStyle/>
                    <a:p>
                      <a:endParaRPr lang="en-US"/>
                    </a:p>
                  </a:txBody>
                  <a:tcPr/>
                </a:tc>
                <a:tc>
                  <a:txBody>
                    <a:bodyPr/>
                    <a:lstStyle/>
                    <a:p>
                      <a:pPr marL="0" marR="0">
                        <a:spcBef>
                          <a:spcPts val="0"/>
                        </a:spcBef>
                        <a:spcAft>
                          <a:spcPts val="0"/>
                        </a:spcAft>
                      </a:pPr>
                      <a:r>
                        <a:rPr lang="so-SO" sz="1500" kern="1200" dirty="0">
                          <a:solidFill>
                            <a:srgbClr val="CA3A50"/>
                          </a:solidFill>
                          <a:effectLst/>
                          <a:latin typeface="Calibri" panose="020F0502020204030204" pitchFamily="34" charset="0"/>
                          <a:ea typeface="+mn-ea"/>
                          <a:cs typeface="Times New Roman" panose="02020603050405020304" pitchFamily="18" charset="0"/>
                        </a:rPr>
                        <a:t>Casharka 4</a:t>
                      </a:r>
                      <a:r>
                        <a:rPr lang="en-US" sz="1500" kern="1200" dirty="0" err="1">
                          <a:solidFill>
                            <a:srgbClr val="CA3A50"/>
                          </a:solidFill>
                          <a:effectLst/>
                          <a:latin typeface="Calibri" panose="020F0502020204030204" pitchFamily="34" charset="0"/>
                          <a:ea typeface="+mn-ea"/>
                          <a:cs typeface="Times New Roman" panose="02020603050405020304" pitchFamily="18" charset="0"/>
                        </a:rPr>
                        <a:t>aad</a:t>
                      </a:r>
                      <a:r>
                        <a:rPr lang="so-SO" sz="1500" kern="1200" dirty="0">
                          <a:solidFill>
                            <a:srgbClr val="CA3A50"/>
                          </a:solidFill>
                          <a:effectLst/>
                          <a:latin typeface="Calibri" panose="020F0502020204030204" pitchFamily="34" charset="0"/>
                          <a:ea typeface="+mn-ea"/>
                          <a:cs typeface="Times New Roman" panose="02020603050405020304" pitchFamily="18" charset="0"/>
                        </a:rPr>
                        <a:t>: qiimayn iyo dabagal</a:t>
                      </a:r>
                      <a:r>
                        <a:rPr lang="en-US" sz="1500" kern="1200" dirty="0">
                          <a:solidFill>
                            <a:srgbClr val="CA3A50"/>
                          </a:solidFill>
                          <a:effectLst/>
                          <a:latin typeface="Calibri" panose="020F0502020204030204" pitchFamily="34" charset="0"/>
                          <a:ea typeface="+mn-ea"/>
                          <a:cs typeface="Times New Roman" panose="02020603050405020304" pitchFamily="18" charset="0"/>
                        </a:rPr>
                        <a:t> </a:t>
                      </a:r>
                    </a:p>
                  </a:txBody>
                  <a:tcPr marL="65270" marR="65270" marT="0" marB="0">
                    <a:lnL w="12700" cap="flat" cmpd="sng" algn="ctr">
                      <a:solidFill>
                        <a:srgbClr val="EAB2BB"/>
                      </a:solidFill>
                      <a:prstDash val="solid"/>
                      <a:round/>
                      <a:headEnd type="none" w="med" len="med"/>
                      <a:tailEnd type="none" w="med" len="med"/>
                    </a:lnL>
                    <a:lnR w="12700" cap="flat" cmpd="sng" algn="ctr">
                      <a:solidFill>
                        <a:srgbClr val="EAB2BB"/>
                      </a:solidFill>
                      <a:prstDash val="solid"/>
                      <a:round/>
                      <a:headEnd type="none" w="med" len="med"/>
                      <a:tailEnd type="none" w="med" len="med"/>
                    </a:lnR>
                    <a:lnT w="12700" cap="flat" cmpd="sng" algn="ctr">
                      <a:solidFill>
                        <a:srgbClr val="EAB2BB"/>
                      </a:solidFill>
                      <a:prstDash val="solid"/>
                      <a:round/>
                      <a:headEnd type="none" w="med" len="med"/>
                      <a:tailEnd type="none" w="med" len="med"/>
                    </a:lnT>
                    <a:lnB w="12700" cap="flat" cmpd="sng" algn="ctr">
                      <a:solidFill>
                        <a:srgbClr val="EAB2BB"/>
                      </a:solidFill>
                      <a:prstDash val="solid"/>
                      <a:round/>
                      <a:headEnd type="none" w="med" len="med"/>
                      <a:tailEnd type="none" w="med" len="med"/>
                    </a:lnB>
                  </a:tcPr>
                </a:tc>
                <a:extLst>
                  <a:ext uri="{0D108BD9-81ED-4DB2-BD59-A6C34878D82A}">
                    <a16:rowId xmlns:a16="http://schemas.microsoft.com/office/drawing/2014/main" val="863070714"/>
                  </a:ext>
                </a:extLst>
              </a:tr>
            </a:tbl>
          </a:graphicData>
        </a:graphic>
      </p:graphicFrame>
    </p:spTree>
    <p:extLst>
      <p:ext uri="{BB962C8B-B14F-4D97-AF65-F5344CB8AC3E}">
        <p14:creationId xmlns:p14="http://schemas.microsoft.com/office/powerpoint/2010/main" val="2553011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EE817-F4A5-4FB4-BB56-285A0E1AF08F}"/>
              </a:ext>
            </a:extLst>
          </p:cNvPr>
          <p:cNvSpPr/>
          <p:nvPr/>
        </p:nvSpPr>
        <p:spPr>
          <a:xfrm>
            <a:off x="0" y="71021"/>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2800" dirty="0" err="1">
                <a:solidFill>
                  <a:schemeClr val="bg1"/>
                </a:solidFill>
                <a:ea typeface="+mj-ea"/>
                <a:cs typeface="+mj-cs"/>
              </a:rPr>
              <a:t>Ajandaha</a:t>
            </a:r>
            <a:r>
              <a:rPr lang="en-US" sz="2800" dirty="0">
                <a:solidFill>
                  <a:schemeClr val="bg1"/>
                </a:solidFill>
                <a:ea typeface="+mj-ea"/>
                <a:cs typeface="+mj-cs"/>
              </a:rPr>
              <a:t> </a:t>
            </a:r>
          </a:p>
        </p:txBody>
      </p:sp>
      <p:sp>
        <p:nvSpPr>
          <p:cNvPr id="4" name="Rectangle 3">
            <a:extLst>
              <a:ext uri="{FF2B5EF4-FFF2-40B4-BE49-F238E27FC236}">
                <a16:creationId xmlns:a16="http://schemas.microsoft.com/office/drawing/2014/main" id="{AEA4BFC3-1C4C-47F3-AEF5-536B833CCED2}"/>
              </a:ext>
            </a:extLst>
          </p:cNvPr>
          <p:cNvSpPr/>
          <p:nvPr/>
        </p:nvSpPr>
        <p:spPr>
          <a:xfrm>
            <a:off x="400880" y="1947532"/>
            <a:ext cx="3238965" cy="210878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err="1">
                <a:solidFill>
                  <a:srgbClr val="BA002C"/>
                </a:solidFill>
                <a:latin typeface="Calibri" panose="020F0502020204030204" pitchFamily="34" charset="0"/>
                <a:cs typeface="Arial" panose="020B0604020202020204" pitchFamily="34" charset="0"/>
              </a:rPr>
              <a:t>Maalinta</a:t>
            </a:r>
            <a:r>
              <a:rPr lang="en-US" altLang="en-US" b="1" dirty="0">
                <a:solidFill>
                  <a:srgbClr val="BA002C"/>
                </a:solidFill>
                <a:latin typeface="Calibri" panose="020F0502020204030204" pitchFamily="34" charset="0"/>
                <a:cs typeface="Arial" panose="020B0604020202020204" pitchFamily="34" charset="0"/>
              </a:rPr>
              <a:t> 1aad: </a:t>
            </a:r>
            <a:r>
              <a:rPr lang="en-US" altLang="en-US" b="1" dirty="0" err="1">
                <a:solidFill>
                  <a:srgbClr val="BA002C"/>
                </a:solidFill>
                <a:latin typeface="Calibri" panose="020F0502020204030204" pitchFamily="34" charset="0"/>
                <a:cs typeface="Arial" panose="020B0604020202020204" pitchFamily="34" charset="0"/>
              </a:rPr>
              <a:t>Isniinta</a:t>
            </a:r>
            <a:r>
              <a:rPr lang="en-US" altLang="en-US" b="1" dirty="0">
                <a:solidFill>
                  <a:srgbClr val="BA002C"/>
                </a:solidFill>
                <a:latin typeface="Calibri" panose="020F0502020204030204" pitchFamily="34" charset="0"/>
                <a:cs typeface="Arial" panose="020B0604020202020204" pitchFamily="34" charset="0"/>
              </a:rPr>
              <a:t> 19 </a:t>
            </a:r>
            <a:r>
              <a:rPr lang="en-US" altLang="en-US" b="1" dirty="0" err="1">
                <a:solidFill>
                  <a:srgbClr val="BA002C"/>
                </a:solidFill>
                <a:latin typeface="Calibri" panose="020F0502020204030204" pitchFamily="34" charset="0"/>
                <a:cs typeface="Arial" panose="020B0604020202020204" pitchFamily="34" charset="0"/>
              </a:rPr>
              <a:t>Abriil</a:t>
            </a:r>
            <a:r>
              <a:rPr lang="en-US" altLang="en-US" b="1" dirty="0">
                <a:solidFill>
                  <a:srgbClr val="BA002C"/>
                </a:solidFill>
                <a:latin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b="1" dirty="0">
              <a:solidFill>
                <a:srgbClr val="BA002C"/>
              </a:solidFill>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1: Maxay ka dhigan tahay Xalalka waara ee loogu talagalay Bulshooyinka Barakacay?</a:t>
            </a:r>
            <a:endParaRPr lang="en-US" b="1" dirty="0">
              <a:solidFill>
                <a:srgbClr val="BA002C"/>
              </a:solidFill>
              <a:latin typeface="Calibri" panose="020F0502020204030204" pitchFamily="34" charset="0"/>
              <a:cs typeface="Arial" panose="020B0604020202020204" pitchFamily="34" charset="0"/>
            </a:endParaRP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4: Xirfadaha tababarka</a:t>
            </a:r>
            <a:endParaRPr lang="en-US" b="1" dirty="0">
              <a:solidFill>
                <a:srgbClr val="BA002C"/>
              </a:solidFill>
              <a:latin typeface="Calibri" panose="020F0502020204030204" pitchFamily="34" charset="0"/>
              <a:cs typeface="Arial" panose="020B0604020202020204" pitchFamily="34" charset="0"/>
            </a:endParaRPr>
          </a:p>
        </p:txBody>
      </p:sp>
      <p:graphicFrame>
        <p:nvGraphicFramePr>
          <p:cNvPr id="5" name="Tableau 4">
            <a:extLst>
              <a:ext uri="{FF2B5EF4-FFF2-40B4-BE49-F238E27FC236}">
                <a16:creationId xmlns:a16="http://schemas.microsoft.com/office/drawing/2014/main" id="{8A200FF3-E1B1-4898-B811-0078657E6D6B}"/>
              </a:ext>
            </a:extLst>
          </p:cNvPr>
          <p:cNvGraphicFramePr>
            <a:graphicFrameLocks noGrp="1"/>
          </p:cNvGraphicFramePr>
          <p:nvPr>
            <p:extLst>
              <p:ext uri="{D42A27DB-BD31-4B8C-83A1-F6EECF244321}">
                <p14:modId xmlns:p14="http://schemas.microsoft.com/office/powerpoint/2010/main" val="3880912623"/>
              </p:ext>
            </p:extLst>
          </p:nvPr>
        </p:nvGraphicFramePr>
        <p:xfrm>
          <a:off x="3826276" y="745724"/>
          <a:ext cx="7821227" cy="5211214"/>
        </p:xfrm>
        <a:graphic>
          <a:graphicData uri="http://schemas.openxmlformats.org/drawingml/2006/table">
            <a:tbl>
              <a:tblPr firstRow="1" firstCol="1" bandRow="1"/>
              <a:tblGrid>
                <a:gridCol w="899232">
                  <a:extLst>
                    <a:ext uri="{9D8B030D-6E8A-4147-A177-3AD203B41FA5}">
                      <a16:colId xmlns:a16="http://schemas.microsoft.com/office/drawing/2014/main" val="2072196378"/>
                    </a:ext>
                  </a:extLst>
                </a:gridCol>
                <a:gridCol w="1882114">
                  <a:extLst>
                    <a:ext uri="{9D8B030D-6E8A-4147-A177-3AD203B41FA5}">
                      <a16:colId xmlns:a16="http://schemas.microsoft.com/office/drawing/2014/main" val="1531963911"/>
                    </a:ext>
                  </a:extLst>
                </a:gridCol>
                <a:gridCol w="3084157">
                  <a:extLst>
                    <a:ext uri="{9D8B030D-6E8A-4147-A177-3AD203B41FA5}">
                      <a16:colId xmlns:a16="http://schemas.microsoft.com/office/drawing/2014/main" val="3202217486"/>
                    </a:ext>
                  </a:extLst>
                </a:gridCol>
                <a:gridCol w="1955724">
                  <a:extLst>
                    <a:ext uri="{9D8B030D-6E8A-4147-A177-3AD203B41FA5}">
                      <a16:colId xmlns:a16="http://schemas.microsoft.com/office/drawing/2014/main" val="416768829"/>
                    </a:ext>
                  </a:extLst>
                </a:gridCol>
              </a:tblGrid>
              <a:tr h="184965">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Waqtiga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Ajandaha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Habka</a:t>
                      </a:r>
                      <a:r>
                        <a:rPr lang="en-US" sz="1400" b="1"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Tababaraha</a:t>
                      </a:r>
                      <a:r>
                        <a:rPr lang="en-US" sz="1400" b="1" dirty="0">
                          <a:effectLst/>
                          <a:latin typeface="Calibri" panose="020F0502020204030204" pitchFamily="34" charset="0"/>
                          <a:ea typeface="Calibri" panose="020F0502020204030204" pitchFamily="34" charset="0"/>
                          <a:cs typeface="Arial" panose="020B0604020202020204" pitchFamily="34" charset="0"/>
                        </a:rPr>
                        <a:t> (Tbc)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46682"/>
                  </a:ext>
                </a:extLst>
              </a:tr>
              <a:tr h="1539669">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9.00-9.15</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so-SO" sz="1400" b="1" kern="1200" dirty="0">
                          <a:solidFill>
                            <a:schemeClr val="tx1"/>
                          </a:solidFill>
                          <a:effectLst/>
                          <a:latin typeface="Calibri" panose="020F0502020204030204" pitchFamily="34" charset="0"/>
                          <a:cs typeface="Arial" panose="020B0604020202020204" pitchFamily="34" charset="0"/>
                        </a:rPr>
                        <a:t>Furitaan rasmi</a:t>
                      </a:r>
                      <a:r>
                        <a:rPr lang="en-US" sz="1400" b="1" kern="1200" dirty="0">
                          <a:solidFill>
                            <a:schemeClr val="tx1"/>
                          </a:solidFill>
                          <a:effectLst/>
                          <a:latin typeface="Calibri" panose="020F0502020204030204" pitchFamily="34" charset="0"/>
                          <a:cs typeface="Arial" panose="020B0604020202020204" pitchFamily="34" charset="0"/>
                        </a:rPr>
                        <a:t> ah</a:t>
                      </a:r>
                      <a:endParaRPr lang="en-US" sz="14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Soo </a:t>
                      </a:r>
                      <a:r>
                        <a:rPr lang="en-US" sz="1400" dirty="0" err="1">
                          <a:effectLst/>
                          <a:latin typeface="Calibri" panose="020F0502020204030204" pitchFamily="34" charset="0"/>
                          <a:ea typeface="Calibri" panose="020F0502020204030204" pitchFamily="34" charset="0"/>
                          <a:cs typeface="Arial" panose="020B0604020202020204" pitchFamily="34" charset="0"/>
                        </a:rPr>
                        <a:t>dhaweynta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Mohamed Abdullahi </a:t>
                      </a:r>
                      <a:r>
                        <a:rPr lang="en-US" sz="1400" dirty="0" err="1">
                          <a:effectLst/>
                          <a:latin typeface="Calibri" panose="020F0502020204030204" pitchFamily="34" charset="0"/>
                          <a:ea typeface="Calibri" panose="020F0502020204030204" pitchFamily="34" charset="0"/>
                          <a:cs typeface="Arial" panose="020B0604020202020204" pitchFamily="34" charset="0"/>
                        </a:rPr>
                        <a:t>Dahir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Director of Aid Coordination Department </a:t>
                      </a: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NCRI Federal Government of Somalia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3331151"/>
                  </a:ext>
                </a:extLst>
              </a:tr>
              <a:tr h="1152610">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9.15- 10.30</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400" b="1" kern="1200" dirty="0">
                          <a:solidFill>
                            <a:schemeClr val="tx1"/>
                          </a:solidFill>
                          <a:effectLst/>
                          <a:latin typeface="Calibri" panose="020F0502020204030204" pitchFamily="34" charset="0"/>
                          <a:cs typeface="Arial" panose="020B0604020202020204" pitchFamily="34" charset="0"/>
                        </a:rPr>
                        <a:t>Casharka </a:t>
                      </a:r>
                      <a:r>
                        <a:rPr lang="so-SO" sz="14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1aad: Waa maxay barokaca iyo yaa ah Jaaliyadaha ay Barakacayaashu Saameeyeen?</a:t>
                      </a:r>
                      <a:endParaRPr lang="en-US" sz="14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400" dirty="0"/>
                        <a:t>Kaalinta door</a:t>
                      </a:r>
                      <a:r>
                        <a:rPr lang="en-US" sz="1400" dirty="0" err="1"/>
                        <a:t>ar</a:t>
                      </a:r>
                      <a:r>
                        <a:rPr lang="so-SO" sz="1400" dirty="0"/>
                        <a:t>k</a:t>
                      </a:r>
                      <a:r>
                        <a:rPr lang="en-US" sz="1400" dirty="0"/>
                        <a:t>a</a:t>
                      </a:r>
                    </a:p>
                    <a:p>
                      <a:pPr marL="342900" marR="0" lvl="0" indent="-342900">
                        <a:lnSpc>
                          <a:spcPct val="107000"/>
                        </a:lnSpc>
                        <a:spcBef>
                          <a:spcPts val="0"/>
                        </a:spcBef>
                        <a:spcAft>
                          <a:spcPts val="0"/>
                        </a:spcAft>
                        <a:buFont typeface="Symbol" panose="05050102010706020507" pitchFamily="18" charset="2"/>
                        <a:buChar char=""/>
                      </a:pPr>
                      <a:r>
                        <a:rPr lang="en-US" sz="1400" dirty="0"/>
                        <a:t>B</a:t>
                      </a:r>
                      <a:r>
                        <a:rPr lang="so-SO" sz="1400" dirty="0"/>
                        <a:t>andhig</a:t>
                      </a:r>
                      <a:r>
                        <a:rPr lang="en-US" sz="1400" dirty="0"/>
                        <a:t>a</a:t>
                      </a:r>
                      <a:r>
                        <a:rPr lang="so-SO" sz="1400" dirty="0"/>
                        <a:t> iyo waxqabad</a:t>
                      </a:r>
                      <a:r>
                        <a:rPr lang="en-US" sz="1400" dirty="0"/>
                        <a:t> </a:t>
                      </a:r>
                      <a:r>
                        <a:rPr lang="en-US" sz="1400" dirty="0" err="1"/>
                        <a:t>macqul</a:t>
                      </a:r>
                      <a:r>
                        <a:rPr lang="en-US" sz="1400" dirty="0"/>
                        <a:t> ka ah.</a:t>
                      </a:r>
                      <a:r>
                        <a:rPr lang="en-US" sz="1400" dirty="0">
                          <a:effectLst/>
                          <a:latin typeface="Calibri" panose="020F0502020204030204" pitchFamily="34" charset="0"/>
                          <a:ea typeface="Calibri" panose="020F0502020204030204" pitchFamily="34" charset="0"/>
                          <a:cs typeface="Arial" panose="020B0604020202020204" pitchFamily="34" charset="0"/>
                        </a:rPr>
                        <a:t>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Sophie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580493"/>
                  </a:ext>
                </a:extLst>
              </a:tr>
              <a:tr h="378496">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10.30-10.40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GB" sz="1400" b="1" dirty="0" err="1">
                          <a:effectLst/>
                          <a:latin typeface="Calibri" panose="020F0502020204030204" pitchFamily="34" charset="0"/>
                          <a:ea typeface="Calibri" panose="020F0502020204030204" pitchFamily="34" charset="0"/>
                          <a:cs typeface="Arial" panose="020B0604020202020204" pitchFamily="34" charset="0"/>
                        </a:rPr>
                        <a:t>Nasasho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5517677"/>
                  </a:ext>
                </a:extLst>
              </a:tr>
              <a:tr h="1346139">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10.40-12.00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400" b="1" kern="1200" dirty="0">
                          <a:solidFill>
                            <a:schemeClr val="tx1"/>
                          </a:solidFill>
                          <a:effectLst/>
                          <a:latin typeface="Calibri" panose="020F0502020204030204" pitchFamily="34" charset="0"/>
                          <a:cs typeface="Arial" panose="020B0604020202020204" pitchFamily="34" charset="0"/>
                        </a:rPr>
                        <a:t>Casharka  2aad</a:t>
                      </a:r>
                      <a:r>
                        <a:rPr lang="en-US" sz="1400" b="1" kern="1200" dirty="0">
                          <a:solidFill>
                            <a:schemeClr val="tx1"/>
                          </a:solidFill>
                          <a:effectLst/>
                          <a:latin typeface="Calibri" panose="020F0502020204030204" pitchFamily="34" charset="0"/>
                          <a:cs typeface="Arial" panose="020B0604020202020204" pitchFamily="34" charset="0"/>
                        </a:rPr>
                        <a:t>:</a:t>
                      </a:r>
                      <a:r>
                        <a:rPr lang="so-SO" sz="1400" b="1" kern="1200" dirty="0">
                          <a:solidFill>
                            <a:schemeClr val="tx1"/>
                          </a:solidFill>
                          <a:effectLst/>
                          <a:latin typeface="Calibri" panose="020F0502020204030204" pitchFamily="34" charset="0"/>
                          <a:cs typeface="Arial" panose="020B0604020202020204" pitchFamily="34" charset="0"/>
                        </a:rPr>
                        <a:t> Waa Maxay Xalalka Waara?</a:t>
                      </a:r>
                      <a:endParaRPr lang="en-US" sz="14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400" dirty="0"/>
                        <a:t>Isku </a:t>
                      </a:r>
                      <a:r>
                        <a:rPr lang="en-US" sz="1400" dirty="0" err="1"/>
                        <a:t>dar</a:t>
                      </a:r>
                      <a:r>
                        <a:rPr lang="so-SO" sz="1400" dirty="0"/>
                        <a:t> oo u</a:t>
                      </a:r>
                      <a:r>
                        <a:rPr lang="en-US" sz="1400" dirty="0"/>
                        <a:t> </a:t>
                      </a:r>
                      <a:r>
                        <a:rPr lang="so-SO" sz="1400" dirty="0"/>
                        <a:t>qeex DS</a:t>
                      </a:r>
                      <a:endParaRPr lang="en-US" sz="1400" dirty="0"/>
                    </a:p>
                    <a:p>
                      <a:pPr marL="342900" marR="0" lvl="0" indent="-342900">
                        <a:lnSpc>
                          <a:spcPct val="107000"/>
                        </a:lnSpc>
                        <a:spcBef>
                          <a:spcPts val="0"/>
                        </a:spcBef>
                        <a:spcAft>
                          <a:spcPts val="0"/>
                        </a:spcAft>
                        <a:buFont typeface="Symbol" panose="05050102010706020507" pitchFamily="18" charset="2"/>
                        <a:buChar char=""/>
                      </a:pPr>
                      <a:r>
                        <a:rPr lang="so-SO" sz="1400" dirty="0"/>
                        <a:t>Su'aalaha iyo jawaabaha </a:t>
                      </a:r>
                      <a:r>
                        <a:rPr lang="en-US" sz="1400" dirty="0" err="1"/>
                        <a:t>ee</a:t>
                      </a:r>
                      <a:r>
                        <a:rPr lang="en-US" sz="1400" dirty="0"/>
                        <a:t> ah </a:t>
                      </a:r>
                      <a:r>
                        <a:rPr lang="so-SO" sz="1400" dirty="0"/>
                        <a:t>goorma ayaa la gaaraa xalalka waara? Waa maxay dariiqyada loo maro xalalka waara? Sideen u cabbirnaa xalalka waara?</a:t>
                      </a:r>
                      <a:r>
                        <a:rPr lang="en-US" sz="1400" dirty="0">
                          <a:effectLst/>
                          <a:latin typeface="Calibri" panose="020F0502020204030204" pitchFamily="34" charset="0"/>
                          <a:ea typeface="Calibri" panose="020F0502020204030204" pitchFamily="34" charset="0"/>
                          <a:cs typeface="Arial" panose="020B0604020202020204" pitchFamily="34" charset="0"/>
                        </a:rPr>
                        <a:t>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Sophie and Andrew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5040747"/>
                  </a:ext>
                </a:extLst>
              </a:tr>
              <a:tr h="378496">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12.00 – 12.30 </a:t>
                      </a: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so-SO" sz="1400" kern="1200" dirty="0">
                          <a:solidFill>
                            <a:srgbClr val="000000"/>
                          </a:solidFill>
                          <a:effectLst/>
                          <a:latin typeface="Calibri" panose="020F0502020204030204" pitchFamily="34" charset="0"/>
                          <a:ea typeface="+mn-ea"/>
                          <a:cs typeface="Arial" panose="020B0604020202020204" pitchFamily="34" charset="0"/>
                        </a:rPr>
                        <a:t>Xirfadaha tababarka</a:t>
                      </a:r>
                      <a:r>
                        <a:rPr lang="en-US" sz="1400" kern="1200" dirty="0">
                          <a:solidFill>
                            <a:srgbClr val="000000"/>
                          </a:solidFill>
                          <a:effectLst/>
                          <a:latin typeface="Calibri" panose="020F0502020204030204" pitchFamily="34" charset="0"/>
                          <a:ea typeface="+mn-ea"/>
                          <a:cs typeface="Arial" panose="020B0604020202020204" pitchFamily="34" charset="0"/>
                        </a:rPr>
                        <a:t>: </a:t>
                      </a:r>
                      <a:r>
                        <a:rPr lang="so-SO" sz="1400" kern="1200" dirty="0">
                          <a:solidFill>
                            <a:srgbClr val="000000"/>
                          </a:solidFill>
                          <a:effectLst/>
                          <a:latin typeface="Calibri" panose="020F0502020204030204" pitchFamily="34" charset="0"/>
                          <a:ea typeface="+mn-ea"/>
                          <a:cs typeface="Arial" panose="020B0604020202020204" pitchFamily="34" charset="0"/>
                        </a:rPr>
                        <a:t>Wareegga tababarka iyo diyaarinta</a:t>
                      </a:r>
                      <a:r>
                        <a:rPr lang="en-US" sz="1400" kern="1200" dirty="0">
                          <a:solidFill>
                            <a:srgbClr val="000000"/>
                          </a:solidFill>
                          <a:effectLst/>
                          <a:latin typeface="Calibri" panose="020F0502020204030204" pitchFamily="34" charset="0"/>
                          <a:ea typeface="+mn-ea"/>
                          <a:cs typeface="Arial" panose="020B0604020202020204" pitchFamily="34" charset="0"/>
                        </a:rPr>
                        <a:t> </a:t>
                      </a:r>
                      <a:r>
                        <a:rPr lang="en-US" sz="1400" kern="1200" dirty="0" err="1">
                          <a:solidFill>
                            <a:srgbClr val="000000"/>
                          </a:solidFill>
                          <a:effectLst/>
                          <a:latin typeface="Calibri" panose="020F0502020204030204" pitchFamily="34" charset="0"/>
                          <a:ea typeface="+mn-ea"/>
                          <a:cs typeface="Arial" panose="020B0604020202020204" pitchFamily="34" charset="0"/>
                        </a:rPr>
                        <a:t>qaybahiisa</a:t>
                      </a:r>
                      <a:r>
                        <a:rPr lang="en-US" sz="1400" kern="1200" dirty="0">
                          <a:solidFill>
                            <a:srgbClr val="000000"/>
                          </a:solidFill>
                          <a:effectLst/>
                          <a:latin typeface="Calibri" panose="020F0502020204030204" pitchFamily="34" charset="0"/>
                          <a:ea typeface="+mn-ea"/>
                          <a:cs typeface="Arial" panose="020B0604020202020204" pitchFamily="34" charset="0"/>
                        </a:rPr>
                        <a:t>.</a:t>
                      </a:r>
                      <a:endParaRPr lang="en-US" sz="14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1CCD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29849802"/>
                  </a:ext>
                </a:extLst>
              </a:tr>
            </a:tbl>
          </a:graphicData>
        </a:graphic>
      </p:graphicFrame>
      <p:sp>
        <p:nvSpPr>
          <p:cNvPr id="3" name="Rectangle 1">
            <a:extLst>
              <a:ext uri="{FF2B5EF4-FFF2-40B4-BE49-F238E27FC236}">
                <a16:creationId xmlns:a16="http://schemas.microsoft.com/office/drawing/2014/main" id="{E997F898-65B3-4512-AC30-84F8BE7A13ED}"/>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90133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EE817-F4A5-4FB4-BB56-285A0E1AF08F}"/>
              </a:ext>
            </a:extLst>
          </p:cNvPr>
          <p:cNvSpPr/>
          <p:nvPr/>
        </p:nvSpPr>
        <p:spPr>
          <a:xfrm>
            <a:off x="0" y="71021"/>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2800" dirty="0" err="1">
                <a:solidFill>
                  <a:schemeClr val="bg1"/>
                </a:solidFill>
                <a:ea typeface="+mj-ea"/>
                <a:cs typeface="+mj-cs"/>
              </a:rPr>
              <a:t>Ajandaha</a:t>
            </a:r>
            <a:r>
              <a:rPr lang="en-US" sz="2800" dirty="0">
                <a:solidFill>
                  <a:schemeClr val="bg1"/>
                </a:solidFill>
                <a:ea typeface="+mj-ea"/>
                <a:cs typeface="+mj-cs"/>
              </a:rPr>
              <a:t> </a:t>
            </a:r>
          </a:p>
        </p:txBody>
      </p:sp>
      <p:graphicFrame>
        <p:nvGraphicFramePr>
          <p:cNvPr id="3" name="Tableau 2">
            <a:extLst>
              <a:ext uri="{FF2B5EF4-FFF2-40B4-BE49-F238E27FC236}">
                <a16:creationId xmlns:a16="http://schemas.microsoft.com/office/drawing/2014/main" id="{686847EF-2CD3-4059-9BFD-10605E0D2BD0}"/>
              </a:ext>
            </a:extLst>
          </p:cNvPr>
          <p:cNvGraphicFramePr>
            <a:graphicFrameLocks noGrp="1"/>
          </p:cNvGraphicFramePr>
          <p:nvPr>
            <p:extLst>
              <p:ext uri="{D42A27DB-BD31-4B8C-83A1-F6EECF244321}">
                <p14:modId xmlns:p14="http://schemas.microsoft.com/office/powerpoint/2010/main" val="2585737982"/>
              </p:ext>
            </p:extLst>
          </p:nvPr>
        </p:nvGraphicFramePr>
        <p:xfrm>
          <a:off x="4180858" y="838941"/>
          <a:ext cx="7108577" cy="5133553"/>
        </p:xfrm>
        <a:graphic>
          <a:graphicData uri="http://schemas.openxmlformats.org/drawingml/2006/table">
            <a:tbl>
              <a:tblPr firstRow="1" firstCol="1" bandRow="1"/>
              <a:tblGrid>
                <a:gridCol w="816536">
                  <a:extLst>
                    <a:ext uri="{9D8B030D-6E8A-4147-A177-3AD203B41FA5}">
                      <a16:colId xmlns:a16="http://schemas.microsoft.com/office/drawing/2014/main" val="4083676909"/>
                    </a:ext>
                  </a:extLst>
                </a:gridCol>
                <a:gridCol w="1710620">
                  <a:extLst>
                    <a:ext uri="{9D8B030D-6E8A-4147-A177-3AD203B41FA5}">
                      <a16:colId xmlns:a16="http://schemas.microsoft.com/office/drawing/2014/main" val="3234442192"/>
                    </a:ext>
                  </a:extLst>
                </a:gridCol>
                <a:gridCol w="2804657">
                  <a:extLst>
                    <a:ext uri="{9D8B030D-6E8A-4147-A177-3AD203B41FA5}">
                      <a16:colId xmlns:a16="http://schemas.microsoft.com/office/drawing/2014/main" val="2781692425"/>
                    </a:ext>
                  </a:extLst>
                </a:gridCol>
                <a:gridCol w="1776764">
                  <a:extLst>
                    <a:ext uri="{9D8B030D-6E8A-4147-A177-3AD203B41FA5}">
                      <a16:colId xmlns:a16="http://schemas.microsoft.com/office/drawing/2014/main" val="360209553"/>
                    </a:ext>
                  </a:extLst>
                </a:gridCol>
              </a:tblGrid>
              <a:tr h="531587">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8.45 – 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so-SO" sz="1600" b="1" kern="1200" dirty="0">
                          <a:solidFill>
                            <a:schemeClr val="tx1"/>
                          </a:solidFill>
                          <a:effectLst/>
                          <a:latin typeface="Calibri" panose="020F0502020204030204" pitchFamily="34" charset="0"/>
                          <a:cs typeface="Arial" panose="020B0604020202020204" pitchFamily="34" charset="0"/>
                        </a:rPr>
                        <a:t>Dib u</a:t>
                      </a:r>
                      <a:r>
                        <a:rPr lang="en-US" sz="1600" b="1" kern="1200" dirty="0" err="1">
                          <a:solidFill>
                            <a:schemeClr val="tx1"/>
                          </a:solidFill>
                          <a:effectLst/>
                          <a:latin typeface="Calibri" panose="020F0502020204030204" pitchFamily="34" charset="0"/>
                          <a:cs typeface="Arial" panose="020B0604020202020204" pitchFamily="34" charset="0"/>
                        </a:rPr>
                        <a:t>gu</a:t>
                      </a:r>
                      <a:r>
                        <a:rPr lang="so-SO" sz="1600" b="1" kern="1200" dirty="0">
                          <a:solidFill>
                            <a:schemeClr val="tx1"/>
                          </a:solidFill>
                          <a:effectLst/>
                          <a:latin typeface="Calibri" panose="020F0502020204030204" pitchFamily="34" charset="0"/>
                          <a:cs typeface="Arial" panose="020B0604020202020204" pitchFamily="34" charset="0"/>
                        </a:rPr>
                        <a:t> noqoshada</a:t>
                      </a:r>
                      <a:r>
                        <a:rPr lang="en-US" sz="1600" b="1" kern="1200" dirty="0">
                          <a:solidFill>
                            <a:schemeClr val="tx1"/>
                          </a:solidFill>
                          <a:effectLst/>
                          <a:latin typeface="Calibri" panose="020F0502020204030204" pitchFamily="34" charset="0"/>
                          <a:cs typeface="Arial" panose="020B0604020202020204" pitchFamily="34" charset="0"/>
                        </a:rPr>
                        <a:t> </a:t>
                      </a:r>
                      <a:r>
                        <a:rPr lang="en-US" sz="1600" b="1" kern="1200" dirty="0" err="1">
                          <a:solidFill>
                            <a:schemeClr val="tx1"/>
                          </a:solidFill>
                          <a:effectLst/>
                          <a:latin typeface="Calibri" panose="020F0502020204030204" pitchFamily="34" charset="0"/>
                          <a:cs typeface="Arial" panose="020B0604020202020204" pitchFamily="34" charset="0"/>
                        </a:rPr>
                        <a:t>casharka</a:t>
                      </a:r>
                      <a:r>
                        <a:rPr lang="so-SO" sz="1600" b="1" kern="1200" dirty="0">
                          <a:solidFill>
                            <a:schemeClr val="tx1"/>
                          </a:solidFill>
                          <a:effectLst/>
                          <a:latin typeface="Calibri" panose="020F0502020204030204" pitchFamily="34" charset="0"/>
                          <a:cs typeface="Arial" panose="020B0604020202020204" pitchFamily="34" charset="0"/>
                        </a:rPr>
                        <a:t> maalinta 1</a:t>
                      </a:r>
                      <a:r>
                        <a:rPr lang="en-US" sz="1600" b="1" kern="1200" dirty="0" err="1">
                          <a:solidFill>
                            <a:schemeClr val="tx1"/>
                          </a:solidFill>
                          <a:effectLst/>
                          <a:latin typeface="Calibri" panose="020F0502020204030204" pitchFamily="34" charset="0"/>
                          <a:cs typeface="Arial" panose="020B0604020202020204" pitchFamily="34" charset="0"/>
                        </a:rPr>
                        <a:t>aad</a:t>
                      </a:r>
                      <a:r>
                        <a:rPr lang="so-SO" sz="1600" b="1" kern="1200" dirty="0">
                          <a:solidFill>
                            <a:schemeClr val="tx1"/>
                          </a:solidFill>
                          <a:effectLst/>
                          <a:latin typeface="Calibri" panose="020F0502020204030204" pitchFamily="34" charset="0"/>
                          <a:cs typeface="Arial" panose="020B0604020202020204" pitchFamily="34" charset="0"/>
                        </a:rPr>
                        <a:t> iyo </a:t>
                      </a:r>
                      <a:r>
                        <a:rPr lang="en-US" sz="1600" b="1" kern="1200" dirty="0" err="1">
                          <a:solidFill>
                            <a:schemeClr val="tx1"/>
                          </a:solidFill>
                          <a:effectLst/>
                          <a:latin typeface="Calibri" panose="020F0502020204030204" pitchFamily="34" charset="0"/>
                          <a:cs typeface="Arial" panose="020B0604020202020204" pitchFamily="34" charset="0"/>
                        </a:rPr>
                        <a:t>madadaalin</a:t>
                      </a:r>
                      <a:endParaRPr lang="en-US" sz="16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50240482"/>
                  </a:ext>
                </a:extLst>
              </a:tr>
              <a:tr h="1434514">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9.10. – 10-30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600" b="1" kern="1200" dirty="0">
                          <a:solidFill>
                            <a:schemeClr val="tx1"/>
                          </a:solidFill>
                          <a:effectLst/>
                          <a:latin typeface="Calibri" panose="020F0502020204030204" pitchFamily="34" charset="0"/>
                          <a:cs typeface="Arial" panose="020B0604020202020204" pitchFamily="34" charset="0"/>
                        </a:rPr>
                        <a:t>Casharka 3</a:t>
                      </a:r>
                      <a:r>
                        <a:rPr lang="en-US" sz="1600" b="1" kern="1200" dirty="0" err="1">
                          <a:solidFill>
                            <a:schemeClr val="tx1"/>
                          </a:solidFill>
                          <a:effectLst/>
                          <a:latin typeface="Calibri" panose="020F0502020204030204" pitchFamily="34" charset="0"/>
                          <a:cs typeface="Arial" panose="020B0604020202020204" pitchFamily="34" charset="0"/>
                        </a:rPr>
                        <a:t>aad</a:t>
                      </a:r>
                      <a:r>
                        <a:rPr lang="so-SO" sz="1600" b="1" kern="1200" dirty="0">
                          <a:solidFill>
                            <a:schemeClr val="tx1"/>
                          </a:solidFill>
                          <a:effectLst/>
                          <a:latin typeface="Calibri" panose="020F0502020204030204" pitchFamily="34" charset="0"/>
                          <a:cs typeface="Arial" panose="020B0604020202020204" pitchFamily="34" charset="0"/>
                        </a:rPr>
                        <a:t>: Maxay yihiin qaab -dhismeedyada sharciyeed ee xallinaya xalalka waara ee DAC?</a:t>
                      </a:r>
                      <a:endParaRPr lang="en-US" sz="16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t>B</a:t>
                      </a:r>
                      <a:r>
                        <a:rPr lang="so-SO" sz="1600" dirty="0"/>
                        <a:t>andhig iyo waxqabad kooxeedkii ugu dambeeyay</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Sophie and Andrew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7123528"/>
                  </a:ext>
                </a:extLst>
              </a:tr>
              <a:tr h="531587">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10.30 – 10.40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1600" dirty="0" err="1">
                          <a:effectLst/>
                          <a:latin typeface="Calibri" panose="020F0502020204030204" pitchFamily="34" charset="0"/>
                          <a:ea typeface="Calibri" panose="020F0502020204030204" pitchFamily="34" charset="0"/>
                          <a:cs typeface="Arial" panose="020B0604020202020204" pitchFamily="34" charset="0"/>
                        </a:rPr>
                        <a:t>Nasashada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1736470"/>
                  </a:ext>
                </a:extLst>
              </a:tr>
              <a:tr h="203527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10.40-12.00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o-SO" sz="1600" b="1" kern="1200" dirty="0">
                          <a:solidFill>
                            <a:schemeClr val="tx1"/>
                          </a:solidFill>
                          <a:effectLst/>
                          <a:latin typeface="Calibri" panose="020F0502020204030204" pitchFamily="34" charset="0"/>
                          <a:ea typeface="+mn-ea"/>
                          <a:cs typeface="Arial" panose="020B0604020202020204" pitchFamily="34" charset="0"/>
                        </a:rPr>
                        <a:t>Casharka 4</a:t>
                      </a:r>
                      <a:r>
                        <a:rPr lang="en-US" sz="1600" b="1" kern="1200" dirty="0" err="1">
                          <a:solidFill>
                            <a:schemeClr val="tx1"/>
                          </a:solidFill>
                          <a:effectLst/>
                          <a:latin typeface="Calibri" panose="020F0502020204030204" pitchFamily="34" charset="0"/>
                          <a:ea typeface="+mn-ea"/>
                          <a:cs typeface="Arial" panose="020B0604020202020204" pitchFamily="34" charset="0"/>
                        </a:rPr>
                        <a:t>aad</a:t>
                      </a:r>
                      <a:r>
                        <a:rPr lang="so-SO" sz="1600" b="1" kern="1200" dirty="0">
                          <a:solidFill>
                            <a:schemeClr val="tx1"/>
                          </a:solidFill>
                          <a:effectLst/>
                          <a:latin typeface="Calibri" panose="020F0502020204030204" pitchFamily="34" charset="0"/>
                          <a:ea typeface="+mn-ea"/>
                          <a:cs typeface="Arial" panose="020B0604020202020204" pitchFamily="34" charset="0"/>
                        </a:rPr>
                        <a:t>: Maxay yihiin mabaadi'da iyo halbeegyada lagu maamulo hababka DS?</a:t>
                      </a:r>
                      <a:endParaRPr lang="en-US" sz="1600" b="1" kern="1200" dirty="0">
                        <a:solidFill>
                          <a:schemeClr val="tx1"/>
                        </a:solidFill>
                        <a:effectLst/>
                        <a:latin typeface="Calibri" panose="020F0502020204030204" pitchFamily="34" charset="0"/>
                        <a:ea typeface="+mn-ea"/>
                        <a:cs typeface="Arial" panose="020B0604020202020204" pitchFamily="34"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600" dirty="0"/>
                        <a:t>Soo -jeedin is -dhexgal ah oo ku saabsan Mabaadi'da barnaamijyada Xal</a:t>
                      </a:r>
                      <a:r>
                        <a:rPr lang="en-US" sz="1600" dirty="0" err="1"/>
                        <a:t>alka</a:t>
                      </a:r>
                      <a:r>
                        <a:rPr lang="so-SO" sz="1600" dirty="0"/>
                        <a:t> Waarta</a:t>
                      </a:r>
                      <a:r>
                        <a:rPr lang="en-US" sz="1600" dirty="0">
                          <a:effectLst/>
                          <a:latin typeface="Calibri" panose="020F0502020204030204" pitchFamily="34" charset="0"/>
                          <a:cs typeface="Arial" panose="020B0604020202020204" pitchFamily="34" charset="0"/>
                        </a:rPr>
                        <a:t>.</a:t>
                      </a:r>
                    </a:p>
                    <a:p>
                      <a:pPr marL="342900" marR="0" lvl="0" indent="-342900">
                        <a:lnSpc>
                          <a:spcPct val="107000"/>
                        </a:lnSpc>
                        <a:spcBef>
                          <a:spcPts val="0"/>
                        </a:spcBef>
                        <a:spcAft>
                          <a:spcPts val="0"/>
                        </a:spcAft>
                        <a:buFont typeface="Symbol" panose="05050102010706020507" pitchFamily="18" charset="2"/>
                        <a:buChar char=""/>
                      </a:pPr>
                      <a:r>
                        <a:rPr lang="so-SO" sz="1600" dirty="0"/>
                        <a:t>Hawlgal dheer oo ku saabsan shuruudaha DS iyo Yoolalka Horumarinta Joogtada ah</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Sophie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0851997"/>
                  </a:ext>
                </a:extLst>
              </a:tr>
              <a:tr h="531587">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12.00 – 12.30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so-SO" sz="1600" kern="1200" dirty="0">
                          <a:solidFill>
                            <a:srgbClr val="000000"/>
                          </a:solidFill>
                          <a:effectLst/>
                          <a:latin typeface="Calibri" panose="020F0502020204030204" pitchFamily="34" charset="0"/>
                          <a:ea typeface="+mn-ea"/>
                          <a:cs typeface="Arial" panose="020B0604020202020204" pitchFamily="34" charset="0"/>
                        </a:rPr>
                        <a:t>Xirfadaha tababarka</a:t>
                      </a:r>
                      <a:r>
                        <a:rPr lang="en-US" sz="1600" kern="1200" dirty="0">
                          <a:solidFill>
                            <a:srgbClr val="000000"/>
                          </a:solidFill>
                          <a:effectLst/>
                          <a:latin typeface="Calibri" panose="020F0502020204030204" pitchFamily="34" charset="0"/>
                          <a:ea typeface="+mn-ea"/>
                          <a:cs typeface="Arial" panose="020B0604020202020204" pitchFamily="34" charset="0"/>
                        </a:rPr>
                        <a:t>: </a:t>
                      </a:r>
                      <a:r>
                        <a:rPr lang="so-SO" sz="1600" kern="1200" dirty="0">
                          <a:solidFill>
                            <a:srgbClr val="000000"/>
                          </a:solidFill>
                          <a:effectLst/>
                          <a:latin typeface="Calibri" panose="020F0502020204030204" pitchFamily="34" charset="0"/>
                          <a:ea typeface="+mn-ea"/>
                          <a:cs typeface="Arial" panose="020B0604020202020204" pitchFamily="34" charset="0"/>
                        </a:rPr>
                        <a:t>Wareegga tababarka iyo diyaarinta</a:t>
                      </a:r>
                      <a:r>
                        <a:rPr lang="en-US" sz="1600" kern="1200" dirty="0">
                          <a:solidFill>
                            <a:srgbClr val="000000"/>
                          </a:solidFill>
                          <a:effectLst/>
                          <a:latin typeface="Calibri" panose="020F0502020204030204" pitchFamily="34" charset="0"/>
                          <a:ea typeface="+mn-ea"/>
                          <a:cs typeface="Arial" panose="020B0604020202020204" pitchFamily="34" charset="0"/>
                        </a:rPr>
                        <a:t> </a:t>
                      </a:r>
                      <a:r>
                        <a:rPr lang="en-US" sz="1600" kern="1200" dirty="0" err="1">
                          <a:solidFill>
                            <a:srgbClr val="000000"/>
                          </a:solidFill>
                          <a:effectLst/>
                          <a:latin typeface="Calibri" panose="020F0502020204030204" pitchFamily="34" charset="0"/>
                          <a:ea typeface="+mn-ea"/>
                          <a:cs typeface="Arial" panose="020B0604020202020204" pitchFamily="34" charset="0"/>
                        </a:rPr>
                        <a:t>qaybahiisa</a:t>
                      </a:r>
                      <a:r>
                        <a:rPr lang="en-US" sz="1600" kern="1200" dirty="0">
                          <a:solidFill>
                            <a:srgbClr val="000000"/>
                          </a:solidFill>
                          <a:effectLst/>
                          <a:latin typeface="Calibri" panose="020F0502020204030204" pitchFamily="34" charset="0"/>
                          <a:ea typeface="+mn-ea"/>
                          <a:cs typeface="Arial" panose="020B0604020202020204" pitchFamily="34" charset="0"/>
                        </a:rPr>
                        <a:t>.</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1CCD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8712835"/>
                  </a:ext>
                </a:extLst>
              </a:tr>
            </a:tbl>
          </a:graphicData>
        </a:graphic>
      </p:graphicFrame>
      <p:sp>
        <p:nvSpPr>
          <p:cNvPr id="6" name="Rectangle 5">
            <a:extLst>
              <a:ext uri="{FF2B5EF4-FFF2-40B4-BE49-F238E27FC236}">
                <a16:creationId xmlns:a16="http://schemas.microsoft.com/office/drawing/2014/main" id="{E905DB12-FFFA-4AED-8651-DB69F14A584E}"/>
              </a:ext>
            </a:extLst>
          </p:cNvPr>
          <p:cNvSpPr/>
          <p:nvPr/>
        </p:nvSpPr>
        <p:spPr>
          <a:xfrm>
            <a:off x="346491" y="2325950"/>
            <a:ext cx="3870140" cy="177369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err="1">
                <a:solidFill>
                  <a:srgbClr val="BA002C"/>
                </a:solidFill>
                <a:latin typeface="Calibri" panose="020F0502020204030204" pitchFamily="34" charset="0"/>
                <a:cs typeface="Arial" panose="020B0604020202020204" pitchFamily="34" charset="0"/>
              </a:rPr>
              <a:t>Maalinta</a:t>
            </a:r>
            <a:r>
              <a:rPr lang="en-US" altLang="en-US" b="1" dirty="0">
                <a:solidFill>
                  <a:srgbClr val="BA002C"/>
                </a:solidFill>
                <a:latin typeface="Calibri" panose="020F0502020204030204" pitchFamily="34" charset="0"/>
                <a:cs typeface="Arial" panose="020B0604020202020204" pitchFamily="34" charset="0"/>
              </a:rPr>
              <a:t> 2: </a:t>
            </a:r>
            <a:r>
              <a:rPr lang="en-US" altLang="en-US" b="1" dirty="0" err="1">
                <a:solidFill>
                  <a:srgbClr val="BA002C"/>
                </a:solidFill>
                <a:latin typeface="Calibri" panose="020F0502020204030204" pitchFamily="34" charset="0"/>
                <a:cs typeface="Arial" panose="020B0604020202020204" pitchFamily="34" charset="0"/>
              </a:rPr>
              <a:t>Talaado</a:t>
            </a:r>
            <a:r>
              <a:rPr lang="en-US" altLang="en-US" b="1" dirty="0">
                <a:solidFill>
                  <a:srgbClr val="BA002C"/>
                </a:solidFill>
                <a:latin typeface="Calibri" panose="020F0502020204030204" pitchFamily="34" charset="0"/>
                <a:cs typeface="Arial" panose="020B0604020202020204" pitchFamily="34" charset="0"/>
              </a:rPr>
              <a:t> 20 </a:t>
            </a:r>
            <a:r>
              <a:rPr lang="en-US" altLang="en-US" b="1" dirty="0" err="1">
                <a:solidFill>
                  <a:srgbClr val="BA002C"/>
                </a:solidFill>
                <a:latin typeface="Calibri" panose="020F0502020204030204" pitchFamily="34" charset="0"/>
                <a:cs typeface="Arial" panose="020B0604020202020204" pitchFamily="34" charset="0"/>
              </a:rPr>
              <a:t>Abriil</a:t>
            </a:r>
            <a:r>
              <a:rPr lang="en-US" altLang="en-US" b="1" dirty="0">
                <a:solidFill>
                  <a:srgbClr val="BA002C"/>
                </a:solidFill>
                <a:latin typeface="Calibri" panose="020F0502020204030204" pitchFamily="34" charset="0"/>
                <a:cs typeface="Arial" panose="020B0604020202020204" pitchFamily="34" charset="0"/>
              </a:rPr>
              <a:t> 2021 </a:t>
            </a:r>
          </a:p>
          <a:p>
            <a:pPr>
              <a:lnSpc>
                <a:spcPct val="107000"/>
              </a:lnSpc>
            </a:pPr>
            <a:r>
              <a:rPr lang="en-US" b="1" dirty="0">
                <a:solidFill>
                  <a:srgbClr val="BA002C"/>
                </a:solidFill>
                <a:latin typeface="Calibri" panose="020F0502020204030204" pitchFamily="34"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1: Maxay ka dhigan tahay Xalalka waara ee loogu talagalay Bulshooyinka Barakacay?</a:t>
            </a:r>
            <a:endParaRPr lang="en-US" b="1" dirty="0">
              <a:solidFill>
                <a:srgbClr val="BA002C"/>
              </a:solidFill>
              <a:latin typeface="Calibri" panose="020F0502020204030204" pitchFamily="34" charset="0"/>
              <a:cs typeface="Arial" panose="020B0604020202020204" pitchFamily="34" charset="0"/>
            </a:endParaRP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4: Xirfadaha tababarka</a:t>
            </a:r>
            <a:endParaRPr lang="en-US" b="1" dirty="0">
              <a:solidFill>
                <a:srgbClr val="BA002C"/>
              </a:solidFill>
              <a:latin typeface="Calibri" panose="020F050202020403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7472BA30-32AF-457A-9F04-16A0432AA4F0}"/>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3382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EE817-F4A5-4FB4-BB56-285A0E1AF08F}"/>
              </a:ext>
            </a:extLst>
          </p:cNvPr>
          <p:cNvSpPr/>
          <p:nvPr/>
        </p:nvSpPr>
        <p:spPr>
          <a:xfrm>
            <a:off x="0" y="71021"/>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2800" dirty="0" err="1">
                <a:solidFill>
                  <a:schemeClr val="bg1"/>
                </a:solidFill>
                <a:ea typeface="+mj-ea"/>
                <a:cs typeface="+mj-cs"/>
              </a:rPr>
              <a:t>Ajandaha</a:t>
            </a:r>
            <a:r>
              <a:rPr lang="en-US" sz="2800" dirty="0">
                <a:solidFill>
                  <a:schemeClr val="bg1"/>
                </a:solidFill>
                <a:ea typeface="+mj-ea"/>
                <a:cs typeface="+mj-cs"/>
              </a:rPr>
              <a:t> </a:t>
            </a:r>
          </a:p>
        </p:txBody>
      </p:sp>
      <p:graphicFrame>
        <p:nvGraphicFramePr>
          <p:cNvPr id="4" name="Tableau 3">
            <a:extLst>
              <a:ext uri="{FF2B5EF4-FFF2-40B4-BE49-F238E27FC236}">
                <a16:creationId xmlns:a16="http://schemas.microsoft.com/office/drawing/2014/main" id="{88FCE75F-8086-4FA1-8FDF-C4C813D99A55}"/>
              </a:ext>
            </a:extLst>
          </p:cNvPr>
          <p:cNvGraphicFramePr>
            <a:graphicFrameLocks noGrp="1"/>
          </p:cNvGraphicFramePr>
          <p:nvPr>
            <p:extLst>
              <p:ext uri="{D42A27DB-BD31-4B8C-83A1-F6EECF244321}">
                <p14:modId xmlns:p14="http://schemas.microsoft.com/office/powerpoint/2010/main" val="3627648813"/>
              </p:ext>
            </p:extLst>
          </p:nvPr>
        </p:nvGraphicFramePr>
        <p:xfrm>
          <a:off x="4048218" y="896645"/>
          <a:ext cx="7519912" cy="5050495"/>
        </p:xfrm>
        <a:graphic>
          <a:graphicData uri="http://schemas.openxmlformats.org/drawingml/2006/table">
            <a:tbl>
              <a:tblPr firstRow="1" firstCol="1" bandRow="1"/>
              <a:tblGrid>
                <a:gridCol w="864589">
                  <a:extLst>
                    <a:ext uri="{9D8B030D-6E8A-4147-A177-3AD203B41FA5}">
                      <a16:colId xmlns:a16="http://schemas.microsoft.com/office/drawing/2014/main" val="2942704396"/>
                    </a:ext>
                  </a:extLst>
                </a:gridCol>
                <a:gridCol w="1809605">
                  <a:extLst>
                    <a:ext uri="{9D8B030D-6E8A-4147-A177-3AD203B41FA5}">
                      <a16:colId xmlns:a16="http://schemas.microsoft.com/office/drawing/2014/main" val="1165352599"/>
                    </a:ext>
                  </a:extLst>
                </a:gridCol>
                <a:gridCol w="2965338">
                  <a:extLst>
                    <a:ext uri="{9D8B030D-6E8A-4147-A177-3AD203B41FA5}">
                      <a16:colId xmlns:a16="http://schemas.microsoft.com/office/drawing/2014/main" val="3660857468"/>
                    </a:ext>
                  </a:extLst>
                </a:gridCol>
                <a:gridCol w="1880380">
                  <a:extLst>
                    <a:ext uri="{9D8B030D-6E8A-4147-A177-3AD203B41FA5}">
                      <a16:colId xmlns:a16="http://schemas.microsoft.com/office/drawing/2014/main" val="1622765704"/>
                    </a:ext>
                  </a:extLst>
                </a:gridCol>
              </a:tblGrid>
              <a:tr h="282462">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Waqtiga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Ajandaha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Habka</a:t>
                      </a:r>
                      <a:r>
                        <a:rPr lang="en-US" sz="1400" b="1"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Tababaraha</a:t>
                      </a:r>
                      <a:r>
                        <a:rPr lang="en-US" sz="1400" b="1" dirty="0">
                          <a:effectLst/>
                          <a:latin typeface="Calibri" panose="020F0502020204030204" pitchFamily="34" charset="0"/>
                          <a:ea typeface="Calibri" panose="020F0502020204030204" pitchFamily="34" charset="0"/>
                          <a:cs typeface="Arial" panose="020B0604020202020204" pitchFamily="34" charset="0"/>
                        </a:rPr>
                        <a:t> (Tbc)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7024324"/>
                  </a:ext>
                </a:extLst>
              </a:tr>
              <a:tr h="578001">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8.45 – 9.00</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so-SO" sz="1400" b="1" kern="1200" dirty="0">
                          <a:solidFill>
                            <a:schemeClr val="tx1"/>
                          </a:solidFill>
                          <a:effectLst/>
                          <a:latin typeface="Calibri" panose="020F0502020204030204" pitchFamily="34" charset="0"/>
                          <a:cs typeface="Arial" panose="020B0604020202020204" pitchFamily="34" charset="0"/>
                        </a:rPr>
                        <a:t>Dib u</a:t>
                      </a:r>
                      <a:r>
                        <a:rPr lang="en-US" sz="1400" b="1" kern="1200" dirty="0" err="1">
                          <a:solidFill>
                            <a:schemeClr val="tx1"/>
                          </a:solidFill>
                          <a:effectLst/>
                          <a:latin typeface="Calibri" panose="020F0502020204030204" pitchFamily="34" charset="0"/>
                          <a:cs typeface="Arial" panose="020B0604020202020204" pitchFamily="34" charset="0"/>
                        </a:rPr>
                        <a:t>gu</a:t>
                      </a:r>
                      <a:r>
                        <a:rPr lang="so-SO" sz="1400" b="1" kern="1200" dirty="0">
                          <a:solidFill>
                            <a:schemeClr val="tx1"/>
                          </a:solidFill>
                          <a:effectLst/>
                          <a:latin typeface="Calibri" panose="020F0502020204030204" pitchFamily="34" charset="0"/>
                          <a:cs typeface="Arial" panose="020B0604020202020204" pitchFamily="34" charset="0"/>
                        </a:rPr>
                        <a:t> noqoshada</a:t>
                      </a:r>
                      <a:r>
                        <a:rPr lang="en-US" sz="1400" b="1" kern="1200" dirty="0">
                          <a:solidFill>
                            <a:schemeClr val="tx1"/>
                          </a:solidFill>
                          <a:effectLst/>
                          <a:latin typeface="Calibri" panose="020F0502020204030204" pitchFamily="34" charset="0"/>
                          <a:cs typeface="Arial" panose="020B0604020202020204" pitchFamily="34" charset="0"/>
                        </a:rPr>
                        <a:t> </a:t>
                      </a:r>
                      <a:r>
                        <a:rPr lang="en-US" sz="1400" b="1" kern="1200" dirty="0" err="1">
                          <a:solidFill>
                            <a:schemeClr val="tx1"/>
                          </a:solidFill>
                          <a:effectLst/>
                          <a:latin typeface="Calibri" panose="020F0502020204030204" pitchFamily="34" charset="0"/>
                          <a:cs typeface="Arial" panose="020B0604020202020204" pitchFamily="34" charset="0"/>
                        </a:rPr>
                        <a:t>casharka</a:t>
                      </a:r>
                      <a:r>
                        <a:rPr lang="so-SO" sz="1400" b="1" kern="1200" dirty="0">
                          <a:solidFill>
                            <a:schemeClr val="tx1"/>
                          </a:solidFill>
                          <a:effectLst/>
                          <a:latin typeface="Calibri" panose="020F0502020204030204" pitchFamily="34" charset="0"/>
                          <a:cs typeface="Arial" panose="020B0604020202020204" pitchFamily="34" charset="0"/>
                        </a:rPr>
                        <a:t> &amp; Hordhaca Ajendaha Maalinta 3aad</a:t>
                      </a:r>
                      <a:endParaRPr lang="en-US" sz="14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9064919"/>
                  </a:ext>
                </a:extLst>
              </a:tr>
              <a:tr h="1691290">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9.00 – 10-20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600" b="1" kern="1200" dirty="0">
                          <a:solidFill>
                            <a:schemeClr val="tx1"/>
                          </a:solidFill>
                          <a:effectLst/>
                          <a:latin typeface="Calibri" panose="020F0502020204030204" pitchFamily="34" charset="0"/>
                          <a:ea typeface="+mn-ea"/>
                          <a:cs typeface="Arial" panose="020B0604020202020204" pitchFamily="34" charset="0"/>
                        </a:rPr>
                        <a:t>Casharka </a:t>
                      </a:r>
                      <a:r>
                        <a:rPr lang="en-US" sz="1600" b="1" kern="1200" dirty="0">
                          <a:solidFill>
                            <a:schemeClr val="tx1"/>
                          </a:solidFill>
                          <a:effectLst/>
                          <a:latin typeface="Calibri" panose="020F0502020204030204" pitchFamily="34" charset="0"/>
                          <a:ea typeface="+mn-ea"/>
                          <a:cs typeface="Arial" panose="020B0604020202020204" pitchFamily="34" charset="0"/>
                        </a:rPr>
                        <a:t>5aad</a:t>
                      </a:r>
                      <a:r>
                        <a:rPr lang="so-SO" sz="1600" b="1" kern="1200" dirty="0">
                          <a:solidFill>
                            <a:schemeClr val="tx1"/>
                          </a:solidFill>
                          <a:effectLst/>
                          <a:latin typeface="Calibri" panose="020F0502020204030204" pitchFamily="34" charset="0"/>
                          <a:ea typeface="+mn-ea"/>
                          <a:cs typeface="Arial" panose="020B0604020202020204" pitchFamily="34" charset="0"/>
                        </a:rPr>
                        <a:t>: qaadashada hab ku salaysan aagga</a:t>
                      </a:r>
                      <a:r>
                        <a:rPr lang="en-US" sz="1600" b="1" kern="1200" dirty="0">
                          <a:solidFill>
                            <a:schemeClr val="tx1"/>
                          </a:solidFill>
                          <a:effectLst/>
                          <a:latin typeface="Calibri" panose="020F0502020204030204" pitchFamily="34" charset="0"/>
                          <a:ea typeface="+mn-ea"/>
                          <a:cs typeface="Arial" panose="020B0604020202020204" pitchFamily="34" charset="0"/>
                        </a:rPr>
                        <a:t>as</a:t>
                      </a:r>
                      <a:r>
                        <a:rPr lang="so-SO" sz="1600" b="1" kern="1200" dirty="0">
                          <a:solidFill>
                            <a:schemeClr val="tx1"/>
                          </a:solidFill>
                          <a:effectLst/>
                          <a:latin typeface="Calibri" panose="020F0502020204030204" pitchFamily="34" charset="0"/>
                          <a:ea typeface="+mn-ea"/>
                          <a:cs typeface="Arial" panose="020B0604020202020204" pitchFamily="34" charset="0"/>
                        </a:rPr>
                        <a:t>.</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600" dirty="0"/>
                        <a:t>Wax-</a:t>
                      </a:r>
                      <a:r>
                        <a:rPr lang="en-US" sz="1600" dirty="0"/>
                        <a:t>ka-</a:t>
                      </a:r>
                      <a:r>
                        <a:rPr lang="en-US" sz="1600" dirty="0" err="1"/>
                        <a:t>qabasho</a:t>
                      </a:r>
                      <a:r>
                        <a:rPr lang="so-SO" sz="1600" dirty="0"/>
                        <a:t> ku saabsan waxa ay tahay hab-ku-saleysan</a:t>
                      </a:r>
                      <a:r>
                        <a:rPr lang="en-US" sz="1600" dirty="0"/>
                        <a:t>anta</a:t>
                      </a:r>
                      <a:r>
                        <a:rPr lang="so-SO" sz="1600" dirty="0"/>
                        <a:t> aagga</a:t>
                      </a:r>
                      <a:r>
                        <a:rPr lang="en-US" sz="1600" dirty="0"/>
                        <a:t>ga</a:t>
                      </a:r>
                      <a:r>
                        <a:rPr lang="so-SO" sz="1600" dirty="0"/>
                        <a:t> iyo qaybaha ugu waaweyn</a:t>
                      </a:r>
                      <a:endParaRPr lang="en-US" sz="1600" dirty="0"/>
                    </a:p>
                    <a:p>
                      <a:pPr marL="342900" marR="0" lvl="0" indent="-342900">
                        <a:lnSpc>
                          <a:spcPct val="107000"/>
                        </a:lnSpc>
                        <a:spcBef>
                          <a:spcPts val="0"/>
                        </a:spcBef>
                        <a:spcAft>
                          <a:spcPts val="0"/>
                        </a:spcAft>
                        <a:buFont typeface="Symbol" panose="05050102010706020507" pitchFamily="18" charset="2"/>
                        <a:buChar char=""/>
                      </a:pPr>
                      <a:r>
                        <a:rPr lang="en-US" sz="1600" dirty="0"/>
                        <a:t>B</a:t>
                      </a:r>
                      <a:r>
                        <a:rPr lang="so-SO" sz="1600" dirty="0"/>
                        <a:t>andhi</a:t>
                      </a:r>
                      <a:r>
                        <a:rPr lang="en-US" sz="1600" dirty="0"/>
                        <a:t>g</a:t>
                      </a:r>
                      <a:r>
                        <a:rPr lang="so-SO" sz="1600" dirty="0"/>
                        <a:t> iyo daraasado kiis oo ku saabsan xadaynta iyo beegsiga</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Sophie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6225170"/>
                  </a:ext>
                </a:extLst>
              </a:tr>
              <a:tr h="578001">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10.20 – 10-30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1400" dirty="0" err="1">
                          <a:effectLst/>
                          <a:latin typeface="Calibri" panose="020F0502020204030204" pitchFamily="34" charset="0"/>
                          <a:ea typeface="Calibri" panose="020F0502020204030204" pitchFamily="34" charset="0"/>
                          <a:cs typeface="Arial" panose="020B0604020202020204" pitchFamily="34" charset="0"/>
                        </a:rPr>
                        <a:t>Nasasho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7929435"/>
                  </a:ext>
                </a:extLst>
              </a:tr>
              <a:tr h="1169078">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10.30 – 12.00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600" b="1" kern="1200" dirty="0">
                          <a:solidFill>
                            <a:schemeClr val="tx1"/>
                          </a:solidFill>
                          <a:effectLst/>
                          <a:latin typeface="Calibri" panose="020F0502020204030204" pitchFamily="34" charset="0"/>
                          <a:ea typeface="+mn-ea"/>
                          <a:cs typeface="Arial" panose="020B0604020202020204" pitchFamily="34" charset="0"/>
                        </a:rPr>
                        <a:t>Casharka </a:t>
                      </a:r>
                      <a:r>
                        <a:rPr lang="en-US" sz="1600" b="1" kern="1200" dirty="0">
                          <a:solidFill>
                            <a:schemeClr val="tx1"/>
                          </a:solidFill>
                          <a:effectLst/>
                          <a:latin typeface="Calibri" panose="020F0502020204030204" pitchFamily="34" charset="0"/>
                          <a:ea typeface="+mn-ea"/>
                          <a:cs typeface="Arial" panose="020B0604020202020204" pitchFamily="34" charset="0"/>
                        </a:rPr>
                        <a:t>6aad</a:t>
                      </a:r>
                      <a:r>
                        <a:rPr lang="so-SO" sz="1600" b="1" kern="1200" dirty="0">
                          <a:solidFill>
                            <a:schemeClr val="tx1"/>
                          </a:solidFill>
                          <a:effectLst/>
                          <a:latin typeface="Calibri" panose="020F0502020204030204" pitchFamily="34" charset="0"/>
                          <a:ea typeface="+mn-ea"/>
                          <a:cs typeface="Arial" panose="020B0604020202020204" pitchFamily="34" charset="0"/>
                        </a:rPr>
                        <a:t>: qaadashada hab dhinacyo badan leh iyo </a:t>
                      </a:r>
                      <a:r>
                        <a:rPr lang="en-US" sz="1600" b="1" kern="1200" dirty="0" err="1">
                          <a:solidFill>
                            <a:schemeClr val="tx1"/>
                          </a:solidFill>
                          <a:effectLst/>
                          <a:latin typeface="Calibri" panose="020F0502020204030204" pitchFamily="34" charset="0"/>
                          <a:ea typeface="+mn-ea"/>
                          <a:cs typeface="Arial" panose="020B0604020202020204" pitchFamily="34" charset="0"/>
                        </a:rPr>
                        <a:t>habka</a:t>
                      </a:r>
                      <a:r>
                        <a:rPr lang="en-US" sz="1600" b="1" kern="1200" dirty="0">
                          <a:solidFill>
                            <a:schemeClr val="tx1"/>
                          </a:solidFill>
                          <a:effectLst/>
                          <a:latin typeface="Calibri" panose="020F0502020204030204" pitchFamily="34" charset="0"/>
                          <a:ea typeface="+mn-ea"/>
                          <a:cs typeface="Arial" panose="020B0604020202020204" pitchFamily="34" charset="0"/>
                        </a:rPr>
                        <a:t> </a:t>
                      </a:r>
                      <a:r>
                        <a:rPr lang="en-US" sz="1600" b="1" kern="1200" dirty="0" err="1">
                          <a:solidFill>
                            <a:schemeClr val="tx1"/>
                          </a:solidFill>
                          <a:effectLst/>
                          <a:latin typeface="Calibri" panose="020F0502020204030204" pitchFamily="34" charset="0"/>
                          <a:ea typeface="+mn-ea"/>
                          <a:cs typeface="Arial" panose="020B0604020202020204" pitchFamily="34" charset="0"/>
                        </a:rPr>
                        <a:t>saamileyda</a:t>
                      </a:r>
                      <a:r>
                        <a:rPr lang="so-SO" sz="1600" b="1" kern="1200" dirty="0">
                          <a:solidFill>
                            <a:schemeClr val="tx1"/>
                          </a:solidFill>
                          <a:effectLst/>
                          <a:latin typeface="Calibri" panose="020F0502020204030204" pitchFamily="34" charset="0"/>
                          <a:ea typeface="+mn-ea"/>
                          <a:cs typeface="Arial" panose="020B0604020202020204" pitchFamily="34" charset="0"/>
                        </a:rPr>
                        <a:t> badan</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err="1">
                          <a:effectLst/>
                          <a:latin typeface="Calibri" panose="020F0502020204030204" pitchFamily="34" charset="0"/>
                          <a:ea typeface="Calibri" panose="020F0502020204030204" pitchFamily="34" charset="0"/>
                          <a:cs typeface="Arial" panose="020B0604020202020204" pitchFamily="34" charset="0"/>
                        </a:rPr>
                        <a:t>Bandhig</a:t>
                      </a:r>
                      <a:r>
                        <a:rPr lang="en-US" sz="1600" dirty="0">
                          <a:effectLst/>
                          <a:latin typeface="Calibri" panose="020F0502020204030204" pitchFamily="34" charset="0"/>
                          <a:ea typeface="Calibri" panose="020F0502020204030204" pitchFamily="34" charset="0"/>
                          <a:cs typeface="Arial" panose="020B060402020202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en-US" sz="1600" dirty="0" err="1"/>
                        <a:t>Saamilyeda</a:t>
                      </a:r>
                      <a:r>
                        <a:rPr lang="so-SO" sz="1600" dirty="0"/>
                        <a:t> iyo khariidaynta is</a:t>
                      </a:r>
                      <a:r>
                        <a:rPr lang="en-US" sz="1600" dirty="0"/>
                        <a:t> </a:t>
                      </a:r>
                      <a:r>
                        <a:rPr lang="en-US" sz="1600" dirty="0" err="1"/>
                        <a:t>leh</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Sophie and Abdullahi </a:t>
                      </a:r>
                      <a:r>
                        <a:rPr lang="en-US" sz="1400" dirty="0" err="1">
                          <a:effectLst/>
                          <a:latin typeface="Calibri" panose="020F0502020204030204" pitchFamily="34" charset="0"/>
                          <a:ea typeface="Calibri" panose="020F0502020204030204" pitchFamily="34" charset="0"/>
                          <a:cs typeface="Arial" panose="020B0604020202020204" pitchFamily="34" charset="0"/>
                        </a:rPr>
                        <a:t>Dahir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927338"/>
                  </a:ext>
                </a:extLst>
              </a:tr>
              <a:tr h="578001">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12.00 – 12.30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so-SO" sz="1600" kern="1200" dirty="0">
                          <a:solidFill>
                            <a:srgbClr val="000000"/>
                          </a:solidFill>
                          <a:effectLst/>
                          <a:latin typeface="Calibri" panose="020F0502020204030204" pitchFamily="34" charset="0"/>
                          <a:ea typeface="+mn-ea"/>
                          <a:cs typeface="Arial" panose="020B0604020202020204" pitchFamily="34" charset="0"/>
                        </a:rPr>
                        <a:t>Xirfadaha tababarka</a:t>
                      </a:r>
                      <a:r>
                        <a:rPr lang="en-US" sz="1600" kern="1200" dirty="0">
                          <a:solidFill>
                            <a:srgbClr val="000000"/>
                          </a:solidFill>
                          <a:effectLst/>
                          <a:latin typeface="Calibri" panose="020F0502020204030204" pitchFamily="34" charset="0"/>
                          <a:ea typeface="+mn-ea"/>
                          <a:cs typeface="Arial" panose="020B0604020202020204" pitchFamily="34" charset="0"/>
                        </a:rPr>
                        <a:t>: </a:t>
                      </a:r>
                      <a:r>
                        <a:rPr lang="so-SO" sz="1600" kern="1200" dirty="0">
                          <a:solidFill>
                            <a:srgbClr val="000000"/>
                          </a:solidFill>
                          <a:effectLst/>
                          <a:latin typeface="Calibri" panose="020F0502020204030204" pitchFamily="34" charset="0"/>
                          <a:ea typeface="+mn-ea"/>
                          <a:cs typeface="Arial" panose="020B0604020202020204" pitchFamily="34" charset="0"/>
                        </a:rPr>
                        <a:t>Wareegga tababarka iyo diyaarinta</a:t>
                      </a:r>
                      <a:r>
                        <a:rPr lang="en-US" sz="1600" kern="1200" dirty="0">
                          <a:solidFill>
                            <a:srgbClr val="000000"/>
                          </a:solidFill>
                          <a:effectLst/>
                          <a:latin typeface="Calibri" panose="020F0502020204030204" pitchFamily="34" charset="0"/>
                          <a:ea typeface="+mn-ea"/>
                          <a:cs typeface="Arial" panose="020B0604020202020204" pitchFamily="34" charset="0"/>
                        </a:rPr>
                        <a:t> </a:t>
                      </a:r>
                      <a:r>
                        <a:rPr lang="en-US" sz="1600" kern="1200" dirty="0" err="1">
                          <a:solidFill>
                            <a:srgbClr val="000000"/>
                          </a:solidFill>
                          <a:effectLst/>
                          <a:latin typeface="Calibri" panose="020F0502020204030204" pitchFamily="34" charset="0"/>
                          <a:ea typeface="+mn-ea"/>
                          <a:cs typeface="Arial" panose="020B0604020202020204" pitchFamily="34" charset="0"/>
                        </a:rPr>
                        <a:t>qaybahiisa</a:t>
                      </a:r>
                      <a:r>
                        <a:rPr lang="en-US" sz="1600" kern="1200" dirty="0">
                          <a:solidFill>
                            <a:srgbClr val="000000"/>
                          </a:solidFill>
                          <a:effectLst/>
                          <a:latin typeface="Calibri" panose="020F0502020204030204" pitchFamily="34" charset="0"/>
                          <a:ea typeface="+mn-ea"/>
                          <a:cs typeface="Arial" panose="020B0604020202020204" pitchFamily="34" charset="0"/>
                        </a:rPr>
                        <a:t>.</a:t>
                      </a:r>
                      <a:r>
                        <a:rPr lang="en-US" sz="1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1CCD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6038987"/>
                  </a:ext>
                </a:extLst>
              </a:tr>
            </a:tbl>
          </a:graphicData>
        </a:graphic>
      </p:graphicFrame>
      <p:sp>
        <p:nvSpPr>
          <p:cNvPr id="5" name="Rectangle 4">
            <a:extLst>
              <a:ext uri="{FF2B5EF4-FFF2-40B4-BE49-F238E27FC236}">
                <a16:creationId xmlns:a16="http://schemas.microsoft.com/office/drawing/2014/main" id="{58E4A6FC-6310-428B-B8F7-750BD051FB28}"/>
              </a:ext>
            </a:extLst>
          </p:cNvPr>
          <p:cNvSpPr/>
          <p:nvPr/>
        </p:nvSpPr>
        <p:spPr>
          <a:xfrm>
            <a:off x="679571" y="2245495"/>
            <a:ext cx="3220160" cy="166359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err="1">
                <a:solidFill>
                  <a:srgbClr val="BA002C"/>
                </a:solidFill>
                <a:latin typeface="Calibri" panose="020F0502020204030204" pitchFamily="34" charset="0"/>
                <a:cs typeface="Arial" panose="020B0604020202020204" pitchFamily="34" charset="0"/>
              </a:rPr>
              <a:t>Maalinta</a:t>
            </a:r>
            <a:r>
              <a:rPr lang="en-US" altLang="en-US" b="1" dirty="0">
                <a:solidFill>
                  <a:srgbClr val="BA002C"/>
                </a:solidFill>
                <a:latin typeface="Calibri" panose="020F0502020204030204" pitchFamily="34" charset="0"/>
                <a:cs typeface="Arial" panose="020B0604020202020204" pitchFamily="34" charset="0"/>
              </a:rPr>
              <a:t> 3aad: </a:t>
            </a:r>
            <a:r>
              <a:rPr lang="en-US" altLang="en-US" b="1" dirty="0" err="1">
                <a:solidFill>
                  <a:srgbClr val="BA002C"/>
                </a:solidFill>
                <a:latin typeface="Calibri" panose="020F0502020204030204" pitchFamily="34" charset="0"/>
                <a:cs typeface="Arial" panose="020B0604020202020204" pitchFamily="34" charset="0"/>
              </a:rPr>
              <a:t>Arbacada</a:t>
            </a:r>
            <a:r>
              <a:rPr lang="en-US" altLang="en-US" b="1" dirty="0">
                <a:solidFill>
                  <a:srgbClr val="BA002C"/>
                </a:solidFill>
                <a:latin typeface="Calibri" panose="020F0502020204030204" pitchFamily="34" charset="0"/>
                <a:cs typeface="Arial" panose="020B0604020202020204" pitchFamily="34" charset="0"/>
              </a:rPr>
              <a:t> 21 </a:t>
            </a:r>
            <a:r>
              <a:rPr lang="en-US" altLang="en-US" b="1" dirty="0" err="1">
                <a:solidFill>
                  <a:srgbClr val="BA002C"/>
                </a:solidFill>
                <a:latin typeface="Calibri" panose="020F0502020204030204" pitchFamily="34" charset="0"/>
                <a:cs typeface="Arial" panose="020B0604020202020204" pitchFamily="34" charset="0"/>
              </a:rPr>
              <a:t>Abriil</a:t>
            </a:r>
            <a:r>
              <a:rPr lang="en-US" altLang="en-US" b="1" dirty="0">
                <a:solidFill>
                  <a:srgbClr val="BA002C"/>
                </a:solidFill>
                <a:latin typeface="Calibri" panose="020F0502020204030204" pitchFamily="34" charset="0"/>
                <a:cs typeface="Arial" panose="020B0604020202020204" pitchFamily="34" charset="0"/>
              </a:rPr>
              <a:t> 2021 </a:t>
            </a:r>
          </a:p>
          <a:p>
            <a:pPr>
              <a:lnSpc>
                <a:spcPct val="107000"/>
              </a:lnSpc>
              <a:spcAft>
                <a:spcPts val="80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2: Sideen ugu dhisnaa xalalka waara</a:t>
            </a:r>
            <a:r>
              <a:rPr lang="en-US" b="1" dirty="0">
                <a:solidFill>
                  <a:srgbClr val="BA002C"/>
                </a:solidFill>
                <a:latin typeface="Calibri" panose="020F0502020204030204" pitchFamily="34" charset="0"/>
                <a:cs typeface="Arial" panose="020B0604020202020204" pitchFamily="34" charset="0"/>
              </a:rPr>
              <a:t>,</a:t>
            </a:r>
            <a:r>
              <a:rPr lang="so-SO" b="1" dirty="0">
                <a:solidFill>
                  <a:srgbClr val="BA002C"/>
                </a:solidFill>
                <a:latin typeface="Calibri" panose="020F0502020204030204" pitchFamily="34" charset="0"/>
                <a:cs typeface="Arial" panose="020B0604020202020204" pitchFamily="34" charset="0"/>
              </a:rPr>
              <a:t> ee </a:t>
            </a:r>
            <a:r>
              <a:rPr lang="en-US" b="1" dirty="0">
                <a:solidFill>
                  <a:srgbClr val="BA002C"/>
                </a:solidFill>
                <a:latin typeface="Calibri" panose="020F0502020204030204" pitchFamily="34" charset="0"/>
                <a:cs typeface="Arial" panose="020B0604020202020204" pitchFamily="34" charset="0"/>
              </a:rPr>
              <a:t>DAC?</a:t>
            </a: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4: Xirfadaha tababarka</a:t>
            </a:r>
            <a:endParaRPr lang="en-US" b="1" dirty="0">
              <a:solidFill>
                <a:srgbClr val="BA002C"/>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6778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EE817-F4A5-4FB4-BB56-285A0E1AF08F}"/>
              </a:ext>
            </a:extLst>
          </p:cNvPr>
          <p:cNvSpPr/>
          <p:nvPr/>
        </p:nvSpPr>
        <p:spPr>
          <a:xfrm>
            <a:off x="0" y="71021"/>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2800" dirty="0" err="1">
                <a:solidFill>
                  <a:schemeClr val="bg1"/>
                </a:solidFill>
                <a:ea typeface="+mj-ea"/>
                <a:cs typeface="+mj-cs"/>
              </a:rPr>
              <a:t>Ajandaha</a:t>
            </a:r>
            <a:r>
              <a:rPr lang="en-US" sz="2800" dirty="0">
                <a:solidFill>
                  <a:schemeClr val="bg1"/>
                </a:solidFill>
                <a:ea typeface="+mj-ea"/>
                <a:cs typeface="+mj-cs"/>
              </a:rPr>
              <a:t> </a:t>
            </a:r>
          </a:p>
        </p:txBody>
      </p:sp>
      <p:graphicFrame>
        <p:nvGraphicFramePr>
          <p:cNvPr id="3" name="Tableau 2">
            <a:extLst>
              <a:ext uri="{FF2B5EF4-FFF2-40B4-BE49-F238E27FC236}">
                <a16:creationId xmlns:a16="http://schemas.microsoft.com/office/drawing/2014/main" id="{126E8F28-24A6-456F-8772-8016CE0C1029}"/>
              </a:ext>
            </a:extLst>
          </p:cNvPr>
          <p:cNvGraphicFramePr>
            <a:graphicFrameLocks noGrp="1"/>
          </p:cNvGraphicFramePr>
          <p:nvPr>
            <p:extLst>
              <p:ext uri="{D42A27DB-BD31-4B8C-83A1-F6EECF244321}">
                <p14:modId xmlns:p14="http://schemas.microsoft.com/office/powerpoint/2010/main" val="397808116"/>
              </p:ext>
            </p:extLst>
          </p:nvPr>
        </p:nvGraphicFramePr>
        <p:xfrm>
          <a:off x="3666478" y="739780"/>
          <a:ext cx="7795119" cy="5915922"/>
        </p:xfrm>
        <a:graphic>
          <a:graphicData uri="http://schemas.openxmlformats.org/drawingml/2006/table">
            <a:tbl>
              <a:tblPr firstRow="1" firstCol="1" bandRow="1"/>
              <a:tblGrid>
                <a:gridCol w="896230">
                  <a:extLst>
                    <a:ext uri="{9D8B030D-6E8A-4147-A177-3AD203B41FA5}">
                      <a16:colId xmlns:a16="http://schemas.microsoft.com/office/drawing/2014/main" val="703747391"/>
                    </a:ext>
                  </a:extLst>
                </a:gridCol>
                <a:gridCol w="1875831">
                  <a:extLst>
                    <a:ext uri="{9D8B030D-6E8A-4147-A177-3AD203B41FA5}">
                      <a16:colId xmlns:a16="http://schemas.microsoft.com/office/drawing/2014/main" val="440362254"/>
                    </a:ext>
                  </a:extLst>
                </a:gridCol>
                <a:gridCol w="3073861">
                  <a:extLst>
                    <a:ext uri="{9D8B030D-6E8A-4147-A177-3AD203B41FA5}">
                      <a16:colId xmlns:a16="http://schemas.microsoft.com/office/drawing/2014/main" val="1085474256"/>
                    </a:ext>
                  </a:extLst>
                </a:gridCol>
                <a:gridCol w="1949197">
                  <a:extLst>
                    <a:ext uri="{9D8B030D-6E8A-4147-A177-3AD203B41FA5}">
                      <a16:colId xmlns:a16="http://schemas.microsoft.com/office/drawing/2014/main" val="3806937850"/>
                    </a:ext>
                  </a:extLst>
                </a:gridCol>
              </a:tblGrid>
              <a:tr h="233750">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Waqtiga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Ajandaha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Habka</a:t>
                      </a:r>
                      <a:r>
                        <a:rPr lang="en-US" sz="1400" b="1"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Tababaraha</a:t>
                      </a:r>
                      <a:r>
                        <a:rPr lang="en-US" sz="1400" b="1" dirty="0">
                          <a:effectLst/>
                          <a:latin typeface="Calibri" panose="020F0502020204030204" pitchFamily="34" charset="0"/>
                          <a:ea typeface="Calibri" panose="020F0502020204030204" pitchFamily="34" charset="0"/>
                          <a:cs typeface="Arial" panose="020B0604020202020204" pitchFamily="34" charset="0"/>
                        </a:rPr>
                        <a:t> (Tbc)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6086942"/>
                  </a:ext>
                </a:extLst>
              </a:tr>
              <a:tr h="478323">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8.45 – 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so-SO" sz="1600" b="1" kern="1200" dirty="0">
                          <a:solidFill>
                            <a:schemeClr val="tx1"/>
                          </a:solidFill>
                          <a:effectLst/>
                          <a:latin typeface="Calibri" panose="020F0502020204030204" pitchFamily="34" charset="0"/>
                          <a:cs typeface="Arial" panose="020B0604020202020204" pitchFamily="34" charset="0"/>
                        </a:rPr>
                        <a:t>Dib u</a:t>
                      </a:r>
                      <a:r>
                        <a:rPr lang="en-US" sz="1600" b="1" kern="1200" dirty="0" err="1">
                          <a:solidFill>
                            <a:schemeClr val="tx1"/>
                          </a:solidFill>
                          <a:effectLst/>
                          <a:latin typeface="Calibri" panose="020F0502020204030204" pitchFamily="34" charset="0"/>
                          <a:cs typeface="Arial" panose="020B0604020202020204" pitchFamily="34" charset="0"/>
                        </a:rPr>
                        <a:t>gu</a:t>
                      </a:r>
                      <a:r>
                        <a:rPr lang="so-SO" sz="1600" b="1" kern="1200" dirty="0">
                          <a:solidFill>
                            <a:schemeClr val="tx1"/>
                          </a:solidFill>
                          <a:effectLst/>
                          <a:latin typeface="Calibri" panose="020F0502020204030204" pitchFamily="34" charset="0"/>
                          <a:cs typeface="Arial" panose="020B0604020202020204" pitchFamily="34" charset="0"/>
                        </a:rPr>
                        <a:t> noqoshada</a:t>
                      </a:r>
                      <a:r>
                        <a:rPr lang="en-US" sz="1600" b="1" kern="1200" dirty="0">
                          <a:solidFill>
                            <a:schemeClr val="tx1"/>
                          </a:solidFill>
                          <a:effectLst/>
                          <a:latin typeface="Calibri" panose="020F0502020204030204" pitchFamily="34" charset="0"/>
                          <a:cs typeface="Arial" panose="020B0604020202020204" pitchFamily="34" charset="0"/>
                        </a:rPr>
                        <a:t> </a:t>
                      </a:r>
                      <a:r>
                        <a:rPr lang="en-US" sz="1600" b="1" kern="1200" dirty="0" err="1">
                          <a:solidFill>
                            <a:schemeClr val="tx1"/>
                          </a:solidFill>
                          <a:effectLst/>
                          <a:latin typeface="Calibri" panose="020F0502020204030204" pitchFamily="34" charset="0"/>
                          <a:cs typeface="Arial" panose="020B0604020202020204" pitchFamily="34" charset="0"/>
                        </a:rPr>
                        <a:t>casharka</a:t>
                      </a:r>
                      <a:r>
                        <a:rPr lang="so-SO" sz="1600" b="1" kern="1200" dirty="0">
                          <a:solidFill>
                            <a:schemeClr val="tx1"/>
                          </a:solidFill>
                          <a:effectLst/>
                          <a:latin typeface="Calibri" panose="020F0502020204030204" pitchFamily="34" charset="0"/>
                          <a:cs typeface="Arial" panose="020B0604020202020204" pitchFamily="34" charset="0"/>
                        </a:rPr>
                        <a:t> &amp; Hordhaca Ajendaha Maalinta </a:t>
                      </a:r>
                      <a:r>
                        <a:rPr lang="en-US" sz="1600" b="1" kern="1200" dirty="0">
                          <a:solidFill>
                            <a:schemeClr val="tx1"/>
                          </a:solidFill>
                          <a:effectLst/>
                          <a:latin typeface="Calibri" panose="020F0502020204030204" pitchFamily="34" charset="0"/>
                          <a:cs typeface="Arial" panose="020B0604020202020204" pitchFamily="34" charset="0"/>
                        </a:rPr>
                        <a:t>4</a:t>
                      </a:r>
                      <a:r>
                        <a:rPr lang="so-SO" sz="1600" b="1" kern="1200" dirty="0">
                          <a:solidFill>
                            <a:schemeClr val="tx1"/>
                          </a:solidFill>
                          <a:effectLst/>
                          <a:latin typeface="Calibri" panose="020F0502020204030204" pitchFamily="34" charset="0"/>
                          <a:cs typeface="Arial" panose="020B0604020202020204" pitchFamily="34" charset="0"/>
                        </a:rPr>
                        <a:t>aad</a:t>
                      </a:r>
                      <a:endParaRPr lang="en-US" sz="16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6972901"/>
                  </a:ext>
                </a:extLst>
              </a:tr>
              <a:tr h="121203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9.00 – 10.30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600" b="1" kern="1200" dirty="0">
                          <a:solidFill>
                            <a:schemeClr val="tx1"/>
                          </a:solidFill>
                          <a:effectLst/>
                          <a:latin typeface="Calibri" panose="020F0502020204030204" pitchFamily="34" charset="0"/>
                          <a:ea typeface="+mn-ea"/>
                          <a:cs typeface="Arial" panose="020B0604020202020204" pitchFamily="34" charset="0"/>
                        </a:rPr>
                        <a:t>Casharka </a:t>
                      </a:r>
                      <a:r>
                        <a:rPr lang="en-US" sz="1600" b="1" kern="1200" dirty="0">
                          <a:solidFill>
                            <a:schemeClr val="tx1"/>
                          </a:solidFill>
                          <a:effectLst/>
                          <a:latin typeface="Calibri" panose="020F0502020204030204" pitchFamily="34" charset="0"/>
                          <a:ea typeface="+mn-ea"/>
                          <a:cs typeface="Arial" panose="020B0604020202020204" pitchFamily="34" charset="0"/>
                        </a:rPr>
                        <a:t>7aad</a:t>
                      </a:r>
                      <a:r>
                        <a:rPr lang="so-SO" sz="1600" b="1" kern="1200" dirty="0">
                          <a:solidFill>
                            <a:schemeClr val="tx1"/>
                          </a:solidFill>
                          <a:effectLst/>
                          <a:latin typeface="Calibri" panose="020F0502020204030204" pitchFamily="34" charset="0"/>
                          <a:ea typeface="+mn-ea"/>
                          <a:cs typeface="Arial" panose="020B0604020202020204" pitchFamily="34" charset="0"/>
                        </a:rPr>
                        <a:t>: Qiimaynta iyo qiyaasidda horumarka xagga xalalka waara</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600" dirty="0"/>
                        <a:t>Wax-</a:t>
                      </a:r>
                      <a:r>
                        <a:rPr lang="en-US" sz="1600" dirty="0"/>
                        <a:t>ka-</a:t>
                      </a:r>
                      <a:r>
                        <a:rPr lang="en-US" sz="1600" dirty="0" err="1"/>
                        <a:t>qabasho</a:t>
                      </a:r>
                      <a:r>
                        <a:rPr lang="so-SO" sz="1600" dirty="0"/>
                        <a:t> ku saabsan waxa ay tahay hab-ku-saleysan</a:t>
                      </a:r>
                      <a:r>
                        <a:rPr lang="en-US" sz="1600" dirty="0"/>
                        <a:t>anta</a:t>
                      </a:r>
                      <a:r>
                        <a:rPr lang="so-SO" sz="1600" dirty="0"/>
                        <a:t> aagga</a:t>
                      </a:r>
                      <a:r>
                        <a:rPr lang="en-US" sz="1600" dirty="0"/>
                        <a:t>ga</a:t>
                      </a:r>
                      <a:r>
                        <a:rPr lang="so-SO" sz="1600" dirty="0"/>
                        <a:t> iyo qaybaha ugu waaweyn</a:t>
                      </a:r>
                      <a:endParaRPr lang="en-US" sz="1600" dirty="0"/>
                    </a:p>
                    <a:p>
                      <a:pPr marL="342900" marR="0" lvl="0" indent="-342900">
                        <a:lnSpc>
                          <a:spcPct val="107000"/>
                        </a:lnSpc>
                        <a:spcBef>
                          <a:spcPts val="0"/>
                        </a:spcBef>
                        <a:spcAft>
                          <a:spcPts val="0"/>
                        </a:spcAft>
                        <a:buFont typeface="Symbol" panose="05050102010706020507" pitchFamily="18" charset="2"/>
                        <a:buChar char=""/>
                      </a:pPr>
                      <a:r>
                        <a:rPr lang="en-US" sz="1600" dirty="0"/>
                        <a:t>B</a:t>
                      </a:r>
                      <a:r>
                        <a:rPr lang="so-SO" sz="1600" dirty="0"/>
                        <a:t>andhi</a:t>
                      </a:r>
                      <a:r>
                        <a:rPr lang="en-US" sz="1600" dirty="0"/>
                        <a:t>g</a:t>
                      </a:r>
                      <a:r>
                        <a:rPr lang="so-SO" sz="1600" dirty="0"/>
                        <a:t> iyo daraasado kiis oo ku saabsan xadaynta iyo beegsiga</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Sophie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2304326"/>
                  </a:ext>
                </a:extLst>
              </a:tr>
              <a:tr h="478323">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10.30- 10.40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1600" dirty="0" err="1">
                          <a:effectLst/>
                          <a:latin typeface="Calibri" panose="020F0502020204030204" pitchFamily="34" charset="0"/>
                          <a:ea typeface="Calibri" panose="020F0502020204030204" pitchFamily="34" charset="0"/>
                          <a:cs typeface="Arial" panose="020B0604020202020204" pitchFamily="34" charset="0"/>
                        </a:rPr>
                        <a:t>Nasashada</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4092951"/>
                  </a:ext>
                </a:extLst>
              </a:tr>
              <a:tr h="1543352">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10.40 -12.00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so-SO" sz="1600" b="1" kern="1200" dirty="0">
                          <a:solidFill>
                            <a:schemeClr val="tx1"/>
                          </a:solidFill>
                          <a:effectLst/>
                          <a:latin typeface="Calibri" panose="020F0502020204030204" pitchFamily="34" charset="0"/>
                          <a:ea typeface="+mn-ea"/>
                          <a:cs typeface="Arial" panose="020B0604020202020204" pitchFamily="34" charset="0"/>
                        </a:rPr>
                        <a:t>Casharka </a:t>
                      </a:r>
                      <a:r>
                        <a:rPr lang="en-US" sz="1600" b="1" kern="1200" dirty="0">
                          <a:solidFill>
                            <a:schemeClr val="tx1"/>
                          </a:solidFill>
                          <a:effectLst/>
                          <a:latin typeface="Calibri" panose="020F0502020204030204" pitchFamily="34" charset="0"/>
                          <a:ea typeface="+mn-ea"/>
                          <a:cs typeface="Arial" panose="020B0604020202020204" pitchFamily="34" charset="0"/>
                        </a:rPr>
                        <a:t>8aad</a:t>
                      </a:r>
                      <a:r>
                        <a:rPr lang="so-SO" sz="1600" b="1" kern="1200" dirty="0">
                          <a:solidFill>
                            <a:schemeClr val="tx1"/>
                          </a:solidFill>
                          <a:effectLst/>
                          <a:latin typeface="Calibri" panose="020F0502020204030204" pitchFamily="34" charset="0"/>
                          <a:ea typeface="+mn-ea"/>
                          <a:cs typeface="Arial" panose="020B0604020202020204" pitchFamily="34" charset="0"/>
                        </a:rPr>
                        <a:t>: k</a:t>
                      </a:r>
                      <a:r>
                        <a:rPr lang="en-US" sz="1600" b="1" kern="1200" dirty="0">
                          <a:solidFill>
                            <a:schemeClr val="tx1"/>
                          </a:solidFill>
                          <a:effectLst/>
                          <a:latin typeface="Calibri" panose="020F0502020204030204" pitchFamily="34" charset="0"/>
                          <a:ea typeface="+mn-ea"/>
                          <a:cs typeface="Arial" panose="020B0604020202020204" pitchFamily="34" charset="0"/>
                        </a:rPr>
                        <a:t>a-</a:t>
                      </a:r>
                      <a:r>
                        <a:rPr lang="en-US" sz="1600" b="1" kern="1200" dirty="0" err="1">
                          <a:solidFill>
                            <a:schemeClr val="tx1"/>
                          </a:solidFill>
                          <a:effectLst/>
                          <a:latin typeface="Calibri" panose="020F0502020204030204" pitchFamily="34" charset="0"/>
                          <a:ea typeface="+mn-ea"/>
                          <a:cs typeface="Arial" panose="020B0604020202020204" pitchFamily="34" charset="0"/>
                        </a:rPr>
                        <a:t>qeyb</a:t>
                      </a:r>
                      <a:r>
                        <a:rPr lang="en-US" sz="1600" b="1" kern="1200" dirty="0">
                          <a:solidFill>
                            <a:schemeClr val="tx1"/>
                          </a:solidFill>
                          <a:effectLst/>
                          <a:latin typeface="Calibri" panose="020F0502020204030204" pitchFamily="34" charset="0"/>
                          <a:ea typeface="+mn-ea"/>
                          <a:cs typeface="Arial" panose="020B0604020202020204" pitchFamily="34" charset="0"/>
                        </a:rPr>
                        <a:t> </a:t>
                      </a:r>
                      <a:r>
                        <a:rPr lang="en-US" sz="1600" b="1" kern="1200" dirty="0" err="1">
                          <a:solidFill>
                            <a:schemeClr val="tx1"/>
                          </a:solidFill>
                          <a:effectLst/>
                          <a:latin typeface="Calibri" panose="020F0502020204030204" pitchFamily="34" charset="0"/>
                          <a:ea typeface="+mn-ea"/>
                          <a:cs typeface="Arial" panose="020B0604020202020204" pitchFamily="34" charset="0"/>
                        </a:rPr>
                        <a:t>gelinta</a:t>
                      </a:r>
                      <a:r>
                        <a:rPr lang="so-SO" sz="1600" b="1" kern="1200" dirty="0">
                          <a:solidFill>
                            <a:schemeClr val="tx1"/>
                          </a:solidFill>
                          <a:effectLst/>
                          <a:latin typeface="Calibri" panose="020F0502020204030204" pitchFamily="34" charset="0"/>
                          <a:ea typeface="+mn-ea"/>
                          <a:cs typeface="Arial" panose="020B0604020202020204" pitchFamily="34" charset="0"/>
                        </a:rPr>
                        <a:t> DAC iyada oo loo marayo qorshaynta ku salaysan Bulshada iyo Waxqabadka Bulshada</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600" dirty="0"/>
                        <a:t>Waa maxay qorshaynta ku salaysan bulshad</a:t>
                      </a:r>
                      <a:r>
                        <a:rPr lang="en-US" sz="1600" dirty="0"/>
                        <a:t>da</a:t>
                      </a:r>
                    </a:p>
                    <a:p>
                      <a:pPr marL="342900" marR="0" lvl="0" indent="-342900">
                        <a:lnSpc>
                          <a:spcPct val="107000"/>
                        </a:lnSpc>
                        <a:spcBef>
                          <a:spcPts val="0"/>
                        </a:spcBef>
                        <a:spcAft>
                          <a:spcPts val="0"/>
                        </a:spcAft>
                        <a:buFont typeface="Symbol" panose="05050102010706020507" pitchFamily="18" charset="2"/>
                        <a:buChar char=""/>
                      </a:pPr>
                      <a:r>
                        <a:rPr lang="so-SO" sz="1600" dirty="0"/>
                        <a:t>Qorshayaasha Ku-saleysan Bulshada  Soomaaliy</a:t>
                      </a:r>
                      <a:r>
                        <a:rPr lang="en-US" sz="1600" dirty="0" err="1"/>
                        <a:t>eed</a:t>
                      </a:r>
                      <a:r>
                        <a:rPr lang="en-US" sz="1600" dirty="0">
                          <a:effectLst/>
                          <a:latin typeface="Calibri" panose="020F0502020204030204" pitchFamily="34" charset="0"/>
                          <a:ea typeface="Calibri" panose="020F0502020204030204" pitchFamily="34" charset="0"/>
                          <a:cs typeface="Arial" panose="020B060402020202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so-SO" sz="1600" dirty="0"/>
                        <a:t>Isku-darka Qorshayaasha Ku-saleysan Bulshada ee qorshaynta horumarinta deegaanka iyo qaranka: daraasadaha kiisaska</a:t>
                      </a:r>
                      <a:r>
                        <a:rPr lang="en-US" sz="1600" dirty="0">
                          <a:effectLst/>
                          <a:latin typeface="Calibri" panose="020F0502020204030204" pitchFamily="34" charset="0"/>
                          <a:ea typeface="Calibri" panose="020F0502020204030204" pitchFamily="34" charset="0"/>
                          <a:cs typeface="Arial" panose="020B060402020202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Sophie and Andrew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344444"/>
                  </a:ext>
                </a:extLst>
              </a:tr>
              <a:tr h="478323">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12-00 – 12-30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so-SO" sz="1600" dirty="0"/>
                        <a:t>Xirfadaha tababarka: xirfadaha fududeynta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BE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3299926"/>
                  </a:ext>
                </a:extLst>
              </a:tr>
            </a:tbl>
          </a:graphicData>
        </a:graphic>
      </p:graphicFrame>
      <p:sp>
        <p:nvSpPr>
          <p:cNvPr id="6" name="Rectangle 5">
            <a:extLst>
              <a:ext uri="{FF2B5EF4-FFF2-40B4-BE49-F238E27FC236}">
                <a16:creationId xmlns:a16="http://schemas.microsoft.com/office/drawing/2014/main" id="{4F7B5567-3839-40B9-BC01-1C65D0BB33ED}"/>
              </a:ext>
            </a:extLst>
          </p:cNvPr>
          <p:cNvSpPr/>
          <p:nvPr/>
        </p:nvSpPr>
        <p:spPr>
          <a:xfrm>
            <a:off x="488272" y="2050186"/>
            <a:ext cx="2849732" cy="223073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err="1">
                <a:solidFill>
                  <a:srgbClr val="BA002C"/>
                </a:solidFill>
                <a:latin typeface="Calibri" panose="020F0502020204030204" pitchFamily="34" charset="0"/>
                <a:cs typeface="Arial" panose="020B0604020202020204" pitchFamily="34" charset="0"/>
              </a:rPr>
              <a:t>Maalinta</a:t>
            </a:r>
            <a:r>
              <a:rPr lang="en-US" altLang="en-US" b="1" dirty="0">
                <a:solidFill>
                  <a:srgbClr val="BA002C"/>
                </a:solidFill>
                <a:latin typeface="Calibri" panose="020F0502020204030204" pitchFamily="34" charset="0"/>
                <a:cs typeface="Arial" panose="020B0604020202020204" pitchFamily="34" charset="0"/>
              </a:rPr>
              <a:t> 4: </a:t>
            </a:r>
            <a:r>
              <a:rPr lang="en-US" altLang="en-US" b="1" dirty="0" err="1">
                <a:solidFill>
                  <a:srgbClr val="BA002C"/>
                </a:solidFill>
                <a:latin typeface="Calibri" panose="020F0502020204030204" pitchFamily="34" charset="0"/>
                <a:cs typeface="Arial" panose="020B0604020202020204" pitchFamily="34" charset="0"/>
              </a:rPr>
              <a:t>Khamiista</a:t>
            </a:r>
            <a:r>
              <a:rPr lang="en-US" altLang="en-US" b="1" dirty="0">
                <a:solidFill>
                  <a:srgbClr val="BA002C"/>
                </a:solidFill>
                <a:latin typeface="Calibri" panose="020F0502020204030204" pitchFamily="34" charset="0"/>
                <a:cs typeface="Arial" panose="020B0604020202020204" pitchFamily="34" charset="0"/>
              </a:rPr>
              <a:t> 22 </a:t>
            </a:r>
            <a:r>
              <a:rPr lang="en-US" altLang="en-US" b="1" dirty="0" err="1">
                <a:solidFill>
                  <a:srgbClr val="BA002C"/>
                </a:solidFill>
                <a:latin typeface="Calibri" panose="020F0502020204030204" pitchFamily="34" charset="0"/>
                <a:cs typeface="Arial" panose="020B0604020202020204" pitchFamily="34" charset="0"/>
              </a:rPr>
              <a:t>Abriil</a:t>
            </a:r>
            <a:r>
              <a:rPr lang="en-US" altLang="en-US" b="1" dirty="0">
                <a:solidFill>
                  <a:srgbClr val="BA002C"/>
                </a:solidFill>
                <a:latin typeface="Calibri" panose="020F0502020204030204" pitchFamily="34" charset="0"/>
                <a:cs typeface="Arial" panose="020B0604020202020204" pitchFamily="34" charset="0"/>
              </a:rPr>
              <a:t> 2021 </a:t>
            </a:r>
          </a:p>
          <a:p>
            <a:pPr>
              <a:lnSpc>
                <a:spcPct val="107000"/>
              </a:lnSpc>
              <a:spcAft>
                <a:spcPts val="80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2: Sideen ugu dhisnaa xalalka waara</a:t>
            </a:r>
            <a:r>
              <a:rPr lang="en-US" b="1" dirty="0">
                <a:solidFill>
                  <a:srgbClr val="BA002C"/>
                </a:solidFill>
                <a:latin typeface="Calibri" panose="020F0502020204030204" pitchFamily="34" charset="0"/>
                <a:cs typeface="Arial" panose="020B0604020202020204" pitchFamily="34" charset="0"/>
              </a:rPr>
              <a:t>,</a:t>
            </a:r>
            <a:r>
              <a:rPr lang="so-SO" b="1" dirty="0">
                <a:solidFill>
                  <a:srgbClr val="BA002C"/>
                </a:solidFill>
                <a:latin typeface="Calibri" panose="020F0502020204030204" pitchFamily="34" charset="0"/>
                <a:cs typeface="Arial" panose="020B0604020202020204" pitchFamily="34" charset="0"/>
              </a:rPr>
              <a:t> ee </a:t>
            </a:r>
            <a:r>
              <a:rPr lang="en-US" b="1" dirty="0">
                <a:solidFill>
                  <a:srgbClr val="BA002C"/>
                </a:solidFill>
                <a:latin typeface="Calibri" panose="020F0502020204030204" pitchFamily="34" charset="0"/>
                <a:cs typeface="Arial" panose="020B0604020202020204" pitchFamily="34" charset="0"/>
              </a:rPr>
              <a:t>DAC?</a:t>
            </a: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4: Xirfadaha tababarka</a:t>
            </a:r>
            <a:endParaRPr lang="en-US" b="1" dirty="0">
              <a:solidFill>
                <a:srgbClr val="BA002C"/>
              </a:solidFill>
              <a:latin typeface="Calibri" panose="020F050202020403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743468EC-CD7C-4684-946A-3B20D205956C}"/>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1069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BEE817-F4A5-4FB4-BB56-285A0E1AF08F}"/>
              </a:ext>
            </a:extLst>
          </p:cNvPr>
          <p:cNvSpPr/>
          <p:nvPr/>
        </p:nvSpPr>
        <p:spPr>
          <a:xfrm>
            <a:off x="0" y="71021"/>
            <a:ext cx="2281561" cy="5948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2800" dirty="0" err="1">
                <a:solidFill>
                  <a:schemeClr val="bg1"/>
                </a:solidFill>
                <a:ea typeface="+mj-ea"/>
                <a:cs typeface="+mj-cs"/>
              </a:rPr>
              <a:t>Ajandaha</a:t>
            </a:r>
            <a:r>
              <a:rPr lang="en-US" sz="2800" dirty="0">
                <a:solidFill>
                  <a:schemeClr val="bg1"/>
                </a:solidFill>
                <a:ea typeface="+mj-ea"/>
                <a:cs typeface="+mj-cs"/>
              </a:rPr>
              <a:t> </a:t>
            </a:r>
          </a:p>
        </p:txBody>
      </p:sp>
      <p:graphicFrame>
        <p:nvGraphicFramePr>
          <p:cNvPr id="4" name="Tableau 3">
            <a:extLst>
              <a:ext uri="{FF2B5EF4-FFF2-40B4-BE49-F238E27FC236}">
                <a16:creationId xmlns:a16="http://schemas.microsoft.com/office/drawing/2014/main" id="{3F46AB41-283F-4070-B07B-074653ECD4A4}"/>
              </a:ext>
            </a:extLst>
          </p:cNvPr>
          <p:cNvGraphicFramePr>
            <a:graphicFrameLocks noGrp="1"/>
          </p:cNvGraphicFramePr>
          <p:nvPr>
            <p:extLst>
              <p:ext uri="{D42A27DB-BD31-4B8C-83A1-F6EECF244321}">
                <p14:modId xmlns:p14="http://schemas.microsoft.com/office/powerpoint/2010/main" val="3170866730"/>
              </p:ext>
            </p:extLst>
          </p:nvPr>
        </p:nvGraphicFramePr>
        <p:xfrm>
          <a:off x="3506680" y="1109708"/>
          <a:ext cx="8016535" cy="4788154"/>
        </p:xfrm>
        <a:graphic>
          <a:graphicData uri="http://schemas.openxmlformats.org/drawingml/2006/table">
            <a:tbl>
              <a:tblPr firstRow="1" firstCol="1" bandRow="1"/>
              <a:tblGrid>
                <a:gridCol w="921687">
                  <a:extLst>
                    <a:ext uri="{9D8B030D-6E8A-4147-A177-3AD203B41FA5}">
                      <a16:colId xmlns:a16="http://schemas.microsoft.com/office/drawing/2014/main" val="4266954243"/>
                    </a:ext>
                  </a:extLst>
                </a:gridCol>
                <a:gridCol w="1929113">
                  <a:extLst>
                    <a:ext uri="{9D8B030D-6E8A-4147-A177-3AD203B41FA5}">
                      <a16:colId xmlns:a16="http://schemas.microsoft.com/office/drawing/2014/main" val="2601445717"/>
                    </a:ext>
                  </a:extLst>
                </a:gridCol>
                <a:gridCol w="3161173">
                  <a:extLst>
                    <a:ext uri="{9D8B030D-6E8A-4147-A177-3AD203B41FA5}">
                      <a16:colId xmlns:a16="http://schemas.microsoft.com/office/drawing/2014/main" val="3961348428"/>
                    </a:ext>
                  </a:extLst>
                </a:gridCol>
                <a:gridCol w="2004562">
                  <a:extLst>
                    <a:ext uri="{9D8B030D-6E8A-4147-A177-3AD203B41FA5}">
                      <a16:colId xmlns:a16="http://schemas.microsoft.com/office/drawing/2014/main" val="250060070"/>
                    </a:ext>
                  </a:extLst>
                </a:gridCol>
              </a:tblGrid>
              <a:tr h="262319">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Waqtiga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Ajandaha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Habka</a:t>
                      </a:r>
                      <a:r>
                        <a:rPr lang="en-US" sz="1400" b="1" dirty="0">
                          <a:effectLst/>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b="1" dirty="0" err="1">
                          <a:effectLst/>
                          <a:latin typeface="Calibri" panose="020F0502020204030204" pitchFamily="34" charset="0"/>
                          <a:ea typeface="Calibri" panose="020F0502020204030204" pitchFamily="34" charset="0"/>
                          <a:cs typeface="Arial" panose="020B0604020202020204" pitchFamily="34" charset="0"/>
                        </a:rPr>
                        <a:t>Tababaraha</a:t>
                      </a:r>
                      <a:r>
                        <a:rPr lang="en-US" sz="1400" b="1" dirty="0">
                          <a:effectLst/>
                          <a:latin typeface="Calibri" panose="020F0502020204030204" pitchFamily="34" charset="0"/>
                          <a:ea typeface="Calibri" panose="020F0502020204030204" pitchFamily="34" charset="0"/>
                          <a:cs typeface="Arial" panose="020B0604020202020204" pitchFamily="34" charset="0"/>
                        </a:rPr>
                        <a:t> (Tbc)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7255" marR="672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9097892"/>
                  </a:ext>
                </a:extLst>
              </a:tr>
              <a:tr h="536784">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8.45-9.00AM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so-SO" sz="1600" b="1" kern="1200" dirty="0">
                          <a:solidFill>
                            <a:schemeClr val="tx1"/>
                          </a:solidFill>
                          <a:effectLst/>
                          <a:latin typeface="Calibri" panose="020F0502020204030204" pitchFamily="34" charset="0"/>
                          <a:cs typeface="Arial" panose="020B0604020202020204" pitchFamily="34" charset="0"/>
                        </a:rPr>
                        <a:t>Dib u</a:t>
                      </a:r>
                      <a:r>
                        <a:rPr lang="en-US" sz="1600" b="1" kern="1200" dirty="0" err="1">
                          <a:solidFill>
                            <a:schemeClr val="tx1"/>
                          </a:solidFill>
                          <a:effectLst/>
                          <a:latin typeface="Calibri" panose="020F0502020204030204" pitchFamily="34" charset="0"/>
                          <a:cs typeface="Arial" panose="020B0604020202020204" pitchFamily="34" charset="0"/>
                        </a:rPr>
                        <a:t>gu</a:t>
                      </a:r>
                      <a:r>
                        <a:rPr lang="so-SO" sz="1600" b="1" kern="1200" dirty="0">
                          <a:solidFill>
                            <a:schemeClr val="tx1"/>
                          </a:solidFill>
                          <a:effectLst/>
                          <a:latin typeface="Calibri" panose="020F0502020204030204" pitchFamily="34" charset="0"/>
                          <a:cs typeface="Arial" panose="020B0604020202020204" pitchFamily="34" charset="0"/>
                        </a:rPr>
                        <a:t> noqoshada</a:t>
                      </a:r>
                      <a:r>
                        <a:rPr lang="en-US" sz="1600" b="1" kern="1200" dirty="0">
                          <a:solidFill>
                            <a:schemeClr val="tx1"/>
                          </a:solidFill>
                          <a:effectLst/>
                          <a:latin typeface="Calibri" panose="020F0502020204030204" pitchFamily="34" charset="0"/>
                          <a:cs typeface="Arial" panose="020B0604020202020204" pitchFamily="34" charset="0"/>
                        </a:rPr>
                        <a:t> </a:t>
                      </a:r>
                      <a:r>
                        <a:rPr lang="en-US" sz="1600" b="1" kern="1200" dirty="0" err="1">
                          <a:solidFill>
                            <a:schemeClr val="tx1"/>
                          </a:solidFill>
                          <a:effectLst/>
                          <a:latin typeface="Calibri" panose="020F0502020204030204" pitchFamily="34" charset="0"/>
                          <a:cs typeface="Arial" panose="020B0604020202020204" pitchFamily="34" charset="0"/>
                        </a:rPr>
                        <a:t>casharka</a:t>
                      </a:r>
                      <a:r>
                        <a:rPr lang="so-SO" sz="1600" b="1" kern="1200" dirty="0">
                          <a:solidFill>
                            <a:schemeClr val="tx1"/>
                          </a:solidFill>
                          <a:effectLst/>
                          <a:latin typeface="Calibri" panose="020F0502020204030204" pitchFamily="34" charset="0"/>
                          <a:cs typeface="Arial" panose="020B0604020202020204" pitchFamily="34" charset="0"/>
                        </a:rPr>
                        <a:t> &amp; Hordhaca Ajendaha Maalinta </a:t>
                      </a:r>
                      <a:r>
                        <a:rPr lang="en-US" sz="1600" b="1" kern="1200" dirty="0">
                          <a:solidFill>
                            <a:schemeClr val="tx1"/>
                          </a:solidFill>
                          <a:effectLst/>
                          <a:latin typeface="Calibri" panose="020F0502020204030204" pitchFamily="34" charset="0"/>
                          <a:cs typeface="Arial" panose="020B0604020202020204" pitchFamily="34" charset="0"/>
                        </a:rPr>
                        <a:t>5</a:t>
                      </a:r>
                      <a:r>
                        <a:rPr lang="so-SO" sz="1600" b="1" kern="1200" dirty="0">
                          <a:solidFill>
                            <a:schemeClr val="tx1"/>
                          </a:solidFill>
                          <a:effectLst/>
                          <a:latin typeface="Calibri" panose="020F0502020204030204" pitchFamily="34" charset="0"/>
                          <a:cs typeface="Arial" panose="020B0604020202020204" pitchFamily="34" charset="0"/>
                        </a:rPr>
                        <a:t>aad</a:t>
                      </a:r>
                      <a:endParaRPr lang="en-US" sz="16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4079367"/>
                  </a:ext>
                </a:extLst>
              </a:tr>
              <a:tr h="1085712">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9.00 – 10.30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so-SO" sz="1600" b="1" kern="1200" dirty="0">
                          <a:solidFill>
                            <a:schemeClr val="tx1"/>
                          </a:solidFill>
                          <a:effectLst/>
                          <a:latin typeface="Calibri" panose="020F0502020204030204" pitchFamily="34" charset="0"/>
                          <a:ea typeface="+mn-ea"/>
                          <a:cs typeface="Arial" panose="020B0604020202020204" pitchFamily="34" charset="0"/>
                        </a:rPr>
                        <a:t>HLP iyo sababta ay udub dhexaadka u</a:t>
                      </a:r>
                      <a:r>
                        <a:rPr lang="en-US" sz="1600" b="1" kern="1200" dirty="0" err="1">
                          <a:solidFill>
                            <a:schemeClr val="tx1"/>
                          </a:solidFill>
                          <a:effectLst/>
                          <a:latin typeface="Calibri" panose="020F0502020204030204" pitchFamily="34" charset="0"/>
                          <a:ea typeface="+mn-ea"/>
                          <a:cs typeface="Arial" panose="020B0604020202020204" pitchFamily="34" charset="0"/>
                        </a:rPr>
                        <a:t>gu</a:t>
                      </a:r>
                      <a:r>
                        <a:rPr lang="so-SO" sz="1600" b="1" kern="1200" dirty="0">
                          <a:solidFill>
                            <a:schemeClr val="tx1"/>
                          </a:solidFill>
                          <a:effectLst/>
                          <a:latin typeface="Calibri" panose="020F0502020204030204" pitchFamily="34" charset="0"/>
                          <a:ea typeface="+mn-ea"/>
                          <a:cs typeface="Arial" panose="020B0604020202020204" pitchFamily="34" charset="0"/>
                        </a:rPr>
                        <a:t> tahay hababka xalka waara</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so-SO" sz="1600" dirty="0"/>
                        <a:t>Waa maxay HLP</a:t>
                      </a:r>
                      <a:endParaRPr lang="en-US" sz="1600" dirty="0"/>
                    </a:p>
                    <a:p>
                      <a:pPr marL="342900" marR="0" lvl="0" indent="-342900">
                        <a:lnSpc>
                          <a:spcPct val="107000"/>
                        </a:lnSpc>
                        <a:spcBef>
                          <a:spcPts val="0"/>
                        </a:spcBef>
                        <a:spcAft>
                          <a:spcPts val="0"/>
                        </a:spcAft>
                        <a:buFont typeface="Symbol" panose="05050102010706020507" pitchFamily="18" charset="2"/>
                        <a:buChar char=""/>
                      </a:pPr>
                      <a:r>
                        <a:rPr lang="so-SO" sz="1600" dirty="0"/>
                        <a:t>Waa maxay </a:t>
                      </a:r>
                      <a:r>
                        <a:rPr lang="en-US" sz="1600" dirty="0" err="1"/>
                        <a:t>mudadda</a:t>
                      </a:r>
                      <a:r>
                        <a:rPr lang="en-US" sz="1600" dirty="0"/>
                        <a:t> </a:t>
                      </a:r>
                      <a:r>
                        <a:rPr lang="en-US" sz="1600" dirty="0" err="1"/>
                        <a:t>xasillintu</a:t>
                      </a:r>
                      <a:r>
                        <a:rPr lang="so-SO" sz="1600" dirty="0"/>
                        <a:t>?</a:t>
                      </a:r>
                      <a:endParaRPr lang="en-US" sz="1600" dirty="0"/>
                    </a:p>
                    <a:p>
                      <a:pPr marL="342900" marR="0" lvl="0" indent="-342900">
                        <a:lnSpc>
                          <a:spcPct val="107000"/>
                        </a:lnSpc>
                        <a:spcBef>
                          <a:spcPts val="0"/>
                        </a:spcBef>
                        <a:spcAft>
                          <a:spcPts val="0"/>
                        </a:spcAft>
                        <a:buFont typeface="Symbol" panose="05050102010706020507" pitchFamily="18" charset="2"/>
                        <a:buChar char=""/>
                      </a:pPr>
                      <a:r>
                        <a:rPr lang="so-SO" sz="1600" dirty="0"/>
                        <a:t>Waa maxay sababta ay </a:t>
                      </a:r>
                      <a:r>
                        <a:rPr lang="en-US" sz="1600" dirty="0" err="1"/>
                        <a:t>muhiim</a:t>
                      </a:r>
                      <a:r>
                        <a:rPr lang="so-SO" sz="1600" dirty="0"/>
                        <a:t> u</a:t>
                      </a:r>
                      <a:r>
                        <a:rPr lang="en-US" sz="1600" dirty="0" err="1"/>
                        <a:t>gu</a:t>
                      </a:r>
                      <a:r>
                        <a:rPr lang="so-SO" sz="1600" dirty="0"/>
                        <a:t> tahay xalalka waara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TbC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614647"/>
                  </a:ext>
                </a:extLst>
              </a:tr>
              <a:tr h="536784">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10.30- 10.40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1600" b="1" dirty="0" err="1">
                          <a:effectLst/>
                          <a:latin typeface="Calibri" panose="020F0502020204030204" pitchFamily="34" charset="0"/>
                          <a:ea typeface="Calibri" panose="020F0502020204030204" pitchFamily="34" charset="0"/>
                          <a:cs typeface="Arial" panose="020B0604020202020204" pitchFamily="34" charset="0"/>
                        </a:rPr>
                        <a:t>Nasashada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2003603"/>
                  </a:ext>
                </a:extLst>
              </a:tr>
              <a:tr h="1085712">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10 -40 – 11-30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kern="1200" dirty="0" err="1">
                          <a:solidFill>
                            <a:schemeClr val="tx1"/>
                          </a:solidFill>
                          <a:effectLst/>
                          <a:latin typeface="Calibri" panose="020F0502020204030204" pitchFamily="34" charset="0"/>
                          <a:ea typeface="+mn-ea"/>
                          <a:cs typeface="Arial" panose="020B0604020202020204" pitchFamily="34" charset="0"/>
                        </a:rPr>
                        <a:t>Raritaanka</a:t>
                      </a:r>
                      <a:r>
                        <a:rPr lang="so-SO" sz="1600" b="1" kern="1200" dirty="0">
                          <a:solidFill>
                            <a:schemeClr val="tx1"/>
                          </a:solidFill>
                          <a:effectLst/>
                          <a:latin typeface="Calibri" panose="020F0502020204030204" pitchFamily="34" charset="0"/>
                          <a:ea typeface="+mn-ea"/>
                          <a:cs typeface="Arial" panose="020B0604020202020204" pitchFamily="34" charset="0"/>
                        </a:rPr>
                        <a:t> iyo xal</a:t>
                      </a:r>
                      <a:r>
                        <a:rPr lang="en-US" sz="1600" b="1" kern="1200" dirty="0" err="1">
                          <a:solidFill>
                            <a:schemeClr val="tx1"/>
                          </a:solidFill>
                          <a:effectLst/>
                          <a:latin typeface="Calibri" panose="020F0502020204030204" pitchFamily="34" charset="0"/>
                          <a:ea typeface="+mn-ea"/>
                          <a:cs typeface="Arial" panose="020B0604020202020204" pitchFamily="34" charset="0"/>
                        </a:rPr>
                        <a:t>kooda</a:t>
                      </a:r>
                      <a:r>
                        <a:rPr lang="so-SO" sz="1600" b="1" kern="1200" dirty="0">
                          <a:solidFill>
                            <a:schemeClr val="tx1"/>
                          </a:solidFill>
                          <a:effectLst/>
                          <a:latin typeface="Calibri" panose="020F0502020204030204" pitchFamily="34" charset="0"/>
                          <a:ea typeface="+mn-ea"/>
                          <a:cs typeface="Arial" panose="020B0604020202020204" pitchFamily="34" charset="0"/>
                        </a:rPr>
                        <a:t>: qaab -dhismeedka cusub ee Soomaaliya ee HLP</a:t>
                      </a:r>
                      <a:endParaRPr lang="en-US" sz="1600" b="1" kern="1200" dirty="0">
                        <a:solidFill>
                          <a:schemeClr val="tx1"/>
                        </a:solidFill>
                        <a:effectLst/>
                        <a:latin typeface="Calibri" panose="020F0502020204030204" pitchFamily="34" charset="0"/>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600" dirty="0" err="1">
                          <a:effectLst/>
                          <a:latin typeface="Calibri" panose="020F0502020204030204" pitchFamily="34" charset="0"/>
                          <a:ea typeface="Calibri" panose="020F0502020204030204" pitchFamily="34" charset="0"/>
                          <a:cs typeface="Arial" panose="020B0604020202020204" pitchFamily="34" charset="0"/>
                        </a:rPr>
                        <a:t>Bandhig</a:t>
                      </a:r>
                      <a:r>
                        <a:rPr lang="en-US" sz="1600" dirty="0">
                          <a:effectLst/>
                          <a:latin typeface="Calibri" panose="020F0502020204030204" pitchFamily="34" charset="0"/>
                          <a:ea typeface="Calibri" panose="020F0502020204030204" pitchFamily="34" charset="0"/>
                          <a:cs typeface="Arial" panose="020B060402020202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so-SO" sz="1600" dirty="0"/>
                        <a:t>Waxqabadka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Arial" panose="020B0604020202020204" pitchFamily="34" charset="0"/>
                        </a:rPr>
                        <a:t>TbC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6670895"/>
                  </a:ext>
                </a:extLst>
              </a:tr>
              <a:tr h="536784">
                <a:tc>
                  <a:txBody>
                    <a:bodyPr/>
                    <a:lstStyle/>
                    <a:p>
                      <a:pPr marL="0" marR="0">
                        <a:lnSpc>
                          <a:spcPct val="107000"/>
                        </a:lnSpc>
                        <a:spcBef>
                          <a:spcPts val="0"/>
                        </a:spcBef>
                        <a:spcAft>
                          <a:spcPts val="0"/>
                        </a:spcAft>
                      </a:pPr>
                      <a:r>
                        <a:rPr lang="en-US" sz="1600">
                          <a:solidFill>
                            <a:srgbClr val="000000"/>
                          </a:solidFill>
                          <a:effectLst/>
                          <a:latin typeface="Calibri" panose="020F0502020204030204" pitchFamily="34" charset="0"/>
                          <a:ea typeface="Calibri" panose="020F0502020204030204" pitchFamily="34" charset="0"/>
                          <a:cs typeface="Arial" panose="020B0604020202020204" pitchFamily="34" charset="0"/>
                        </a:rPr>
                        <a:t>11.30 – 12.15 </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BECD"/>
                    </a:solidFill>
                  </a:tcPr>
                </a:tc>
                <a:tc gridSpan="3">
                  <a:txBody>
                    <a:bodyPr/>
                    <a:lstStyle/>
                    <a:p>
                      <a:pPr marL="0" marR="0">
                        <a:lnSpc>
                          <a:spcPct val="107000"/>
                        </a:lnSpc>
                        <a:spcBef>
                          <a:spcPts val="0"/>
                        </a:spcBef>
                        <a:spcAft>
                          <a:spcPts val="0"/>
                        </a:spcAft>
                      </a:pPr>
                      <a:r>
                        <a:rPr lang="so-SO" sz="1600" dirty="0"/>
                        <a:t>Xirfadaha fududeynta: qiimeynta iyo dabagalka iyo</a:t>
                      </a:r>
                      <a:r>
                        <a:rPr lang="en-US" sz="1600" dirty="0"/>
                        <a:t> Q&amp;A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BE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3632617"/>
                  </a:ext>
                </a:extLst>
              </a:tr>
              <a:tr h="536784">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Arial" panose="020B0604020202020204" pitchFamily="34" charset="0"/>
                        </a:rPr>
                        <a:t>12.15-12-30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nSpc>
                          <a:spcPct val="107000"/>
                        </a:lnSpc>
                        <a:spcBef>
                          <a:spcPts val="0"/>
                        </a:spcBef>
                        <a:spcAft>
                          <a:spcPts val="0"/>
                        </a:spcAft>
                      </a:pPr>
                      <a:r>
                        <a:rPr lang="so-SO" sz="1600" b="1" dirty="0"/>
                        <a:t>Xiritaanka </a:t>
                      </a:r>
                      <a:r>
                        <a:rPr lang="en-US" sz="1600" b="1" dirty="0" err="1"/>
                        <a:t>Tababarka</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51735755"/>
                  </a:ext>
                </a:extLst>
              </a:tr>
            </a:tbl>
          </a:graphicData>
        </a:graphic>
      </p:graphicFrame>
      <p:sp>
        <p:nvSpPr>
          <p:cNvPr id="5" name="Rectangle 4">
            <a:extLst>
              <a:ext uri="{FF2B5EF4-FFF2-40B4-BE49-F238E27FC236}">
                <a16:creationId xmlns:a16="http://schemas.microsoft.com/office/drawing/2014/main" id="{20A512FB-B5FC-4CDF-A657-E70377B20FAD}"/>
              </a:ext>
            </a:extLst>
          </p:cNvPr>
          <p:cNvSpPr/>
          <p:nvPr/>
        </p:nvSpPr>
        <p:spPr>
          <a:xfrm>
            <a:off x="596284" y="2194392"/>
            <a:ext cx="2695852" cy="179305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err="1">
                <a:solidFill>
                  <a:srgbClr val="BA002C"/>
                </a:solidFill>
                <a:latin typeface="Calibri" panose="020F0502020204030204" pitchFamily="34" charset="0"/>
                <a:cs typeface="Arial" panose="020B0604020202020204" pitchFamily="34" charset="0"/>
              </a:rPr>
              <a:t>Maalinta</a:t>
            </a:r>
            <a:r>
              <a:rPr lang="en-US" altLang="en-US" b="1" dirty="0">
                <a:solidFill>
                  <a:srgbClr val="BA002C"/>
                </a:solidFill>
                <a:latin typeface="Calibri" panose="020F0502020204030204" pitchFamily="34" charset="0"/>
                <a:cs typeface="Arial" panose="020B0604020202020204" pitchFamily="34" charset="0"/>
              </a:rPr>
              <a:t> 5: </a:t>
            </a:r>
            <a:r>
              <a:rPr lang="en-US" altLang="en-US" b="1" dirty="0" err="1">
                <a:solidFill>
                  <a:srgbClr val="BA002C"/>
                </a:solidFill>
                <a:latin typeface="Calibri" panose="020F0502020204030204" pitchFamily="34" charset="0"/>
                <a:cs typeface="Arial" panose="020B0604020202020204" pitchFamily="34" charset="0"/>
              </a:rPr>
              <a:t>Isniinta</a:t>
            </a:r>
            <a:r>
              <a:rPr lang="en-US" altLang="en-US" b="1" dirty="0">
                <a:solidFill>
                  <a:srgbClr val="BA002C"/>
                </a:solidFill>
                <a:latin typeface="Calibri" panose="020F0502020204030204" pitchFamily="34" charset="0"/>
                <a:cs typeface="Arial" panose="020B0604020202020204" pitchFamily="34" charset="0"/>
              </a:rPr>
              <a:t> 26 </a:t>
            </a:r>
            <a:r>
              <a:rPr lang="en-US" altLang="en-US" b="1" dirty="0" err="1">
                <a:solidFill>
                  <a:srgbClr val="BA002C"/>
                </a:solidFill>
                <a:latin typeface="Calibri" panose="020F0502020204030204" pitchFamily="34" charset="0"/>
                <a:cs typeface="Arial" panose="020B0604020202020204" pitchFamily="34" charset="0"/>
              </a:rPr>
              <a:t>Abriil</a:t>
            </a:r>
            <a:r>
              <a:rPr lang="en-US" altLang="en-US" b="1" dirty="0">
                <a:solidFill>
                  <a:srgbClr val="BA002C"/>
                </a:solidFill>
                <a:latin typeface="Calibri" panose="020F0502020204030204" pitchFamily="34" charset="0"/>
                <a:cs typeface="Arial" panose="020B0604020202020204" pitchFamily="34" charset="0"/>
              </a:rPr>
              <a:t> 2021 </a:t>
            </a:r>
          </a:p>
          <a:p>
            <a:pPr>
              <a:lnSpc>
                <a:spcPct val="107000"/>
              </a:lnSpc>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3: Xalalka waara iyo Dhulka iyo Hantida</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b="1" dirty="0" err="1">
                <a:solidFill>
                  <a:srgbClr val="BA002C"/>
                </a:solidFill>
                <a:latin typeface="Calibri" panose="020F0502020204030204" pitchFamily="34" charset="0"/>
                <a:cs typeface="Arial" panose="020B0604020202020204" pitchFamily="34" charset="0"/>
              </a:rPr>
              <a:t>Qaybta</a:t>
            </a:r>
            <a:r>
              <a:rPr lang="so-SO" b="1" dirty="0">
                <a:solidFill>
                  <a:srgbClr val="BA002C"/>
                </a:solidFill>
                <a:latin typeface="Calibri" panose="020F0502020204030204" pitchFamily="34" charset="0"/>
                <a:cs typeface="Arial" panose="020B0604020202020204" pitchFamily="34" charset="0"/>
              </a:rPr>
              <a:t> 4: Xirfadaha tababarka</a:t>
            </a:r>
            <a:endParaRPr lang="en-US" b="1" dirty="0">
              <a:solidFill>
                <a:srgbClr val="BA002C"/>
              </a:solidFill>
              <a:latin typeface="Calibri" panose="020F050202020403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80B232D1-7074-498C-8867-96C16B22A3A9}"/>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2987042"/>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4CA3441AFB70544B5C2D06C9C84269B" ma:contentTypeVersion="4" ma:contentTypeDescription="Opret et nyt dokument." ma:contentTypeScope="" ma:versionID="604e3b815a122c1b4b14415d9d45f7c7">
  <xsd:schema xmlns:xsd="http://www.w3.org/2001/XMLSchema" xmlns:xs="http://www.w3.org/2001/XMLSchema" xmlns:p="http://schemas.microsoft.com/office/2006/metadata/properties" xmlns:ns2="fb2cfdba-0dbf-414c-aa4b-909068fad723" targetNamespace="http://schemas.microsoft.com/office/2006/metadata/properties" ma:root="true" ma:fieldsID="aa6e9f3fb134d341d29ebdf7267ea286" ns2:_="">
    <xsd:import namespace="fb2cfdba-0dbf-414c-aa4b-909068fad7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2cfdba-0dbf-414c-aa4b-909068fad7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AE8F7BAB-0B7E-497E-BCFB-250EF51C549E}">
  <ds:schemaRefs>
    <ds:schemaRef ds:uri="http://schemas.microsoft.com/office/infopath/2007/PartnerControls"/>
    <ds:schemaRef ds:uri="http://schemas.openxmlformats.org/package/2006/metadata/core-properties"/>
    <ds:schemaRef ds:uri="http://schemas.microsoft.com/office/2006/documentManagement/types"/>
    <ds:schemaRef ds:uri="http://www.w3.org/XML/1998/namespace"/>
    <ds:schemaRef ds:uri="http://purl.org/dc/elements/1.1/"/>
    <ds:schemaRef ds:uri="http://purl.org/dc/terms/"/>
    <ds:schemaRef ds:uri="http://schemas.microsoft.com/office/2006/metadata/properties"/>
    <ds:schemaRef ds:uri="fb2cfdba-0dbf-414c-aa4b-909068fad723"/>
    <ds:schemaRef ds:uri="http://purl.org/dc/dcmitype/"/>
  </ds:schemaRefs>
</ds:datastoreItem>
</file>

<file path=customXml/itemProps3.xml><?xml version="1.0" encoding="utf-8"?>
<ds:datastoreItem xmlns:ds="http://schemas.openxmlformats.org/officeDocument/2006/customXml" ds:itemID="{E16E8D1D-9FCF-4C7D-A199-AC182D9F4B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2cfdba-0dbf-414c-aa4b-909068fad7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477</TotalTime>
  <Words>1286</Words>
  <Application>Microsoft Office PowerPoint</Application>
  <PresentationFormat>Widescreen</PresentationFormat>
  <Paragraphs>183</Paragraphs>
  <Slides>10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18</cp:revision>
  <dcterms:created xsi:type="dcterms:W3CDTF">2020-12-10T08:32:27Z</dcterms:created>
  <dcterms:modified xsi:type="dcterms:W3CDTF">2021-09-22T13:57:27Z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0x010100C4CA3441AFB70544B5C2D06C9C84269B</vt:lpwstr>
  </property>
</Properties>
</file>