
<file path=[Content_Types].xml><?xml version="1.0" encoding="utf-8"?>
<Types xmlns="http://schemas.openxmlformats.org/package/2006/content-types">
  <Default Extension="png" ContentType="image/png"/>
  <Default Extension="svg" ContentType="image/svg+xml"/>
  <Default Extension="jfif" ContentType="image/jpe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Lst>
  <p:notesMasterIdLst>
    <p:notesMasterId r:id="rId23"/>
  </p:notesMasterIdLst>
  <p:sldIdLst>
    <p:sldId id="511" r:id="rId5"/>
    <p:sldId id="257" r:id="rId6"/>
    <p:sldId id="281" r:id="rId7"/>
    <p:sldId id="431" r:id="rId8"/>
    <p:sldId id="422" r:id="rId9"/>
    <p:sldId id="418" r:id="rId10"/>
    <p:sldId id="515" r:id="rId11"/>
    <p:sldId id="421" r:id="rId12"/>
    <p:sldId id="420" r:id="rId13"/>
    <p:sldId id="578" r:id="rId14"/>
    <p:sldId id="371" r:id="rId15"/>
    <p:sldId id="436" r:id="rId16"/>
    <p:sldId id="440" r:id="rId17"/>
    <p:sldId id="437" r:id="rId18"/>
    <p:sldId id="438" r:id="rId19"/>
    <p:sldId id="448" r:id="rId20"/>
    <p:sldId id="517" r:id="rId21"/>
    <p:sldId id="51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0191B7-F7B3-4366-99D7-B9A0062A2ECF}">
          <p14:sldIdLst>
            <p14:sldId id="511"/>
            <p14:sldId id="257"/>
          </p14:sldIdLst>
        </p14:section>
        <p14:section name="Session 1" id="{BDF9B5A0-F707-47D4-9FB8-6C4091A16845}">
          <p14:sldIdLst>
            <p14:sldId id="281"/>
          </p14:sldIdLst>
        </p14:section>
        <p14:section name="Area-based approach" id="{8DFFD850-0928-4246-B0BB-98D2BF4B1F44}">
          <p14:sldIdLst>
            <p14:sldId id="431"/>
            <p14:sldId id="422"/>
            <p14:sldId id="418"/>
            <p14:sldId id="515"/>
          </p14:sldIdLst>
        </p14:section>
        <p14:section name="Why adopting an area-based approach?" id="{23C38C55-6A5E-4683-ABC2-6FB7E2EE1A7A}">
          <p14:sldIdLst>
            <p14:sldId id="421"/>
            <p14:sldId id="420"/>
          </p14:sldIdLst>
        </p14:section>
        <p14:section name="how to do it?" id="{68E03882-21CF-4707-8FBB-C9AAACBABD0A}">
          <p14:sldIdLst>
            <p14:sldId id="578"/>
          </p14:sldIdLst>
        </p14:section>
        <p14:section name="The ten principles or dimensionsof ABA" id="{4E166AE3-2D9A-435D-83FF-91407803CAFF}">
          <p14:sldIdLst>
            <p14:sldId id="371"/>
          </p14:sldIdLst>
        </p14:section>
        <p14:section name="Delimitating the area" id="{C247FC83-140A-4E37-8E25-F5BEBAD7AB10}">
          <p14:sldIdLst>
            <p14:sldId id="436"/>
            <p14:sldId id="440"/>
            <p14:sldId id="437"/>
          </p14:sldIdLst>
        </p14:section>
        <p14:section name="Targeting beneficiaries" id="{B75A8234-2ED6-4DA5-A795-AD3D0E71F836}">
          <p14:sldIdLst>
            <p14:sldId id="438"/>
            <p14:sldId id="448"/>
            <p14:sldId id="517"/>
            <p14:sldId id="516"/>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de Agnes Galli" initials="AAG" lastIdx="26" clrIdx="0">
    <p:extLst>
      <p:ext uri="{19B8F6BF-5375-455C-9EA6-DF929625EA0E}">
        <p15:presenceInfo xmlns:p15="http://schemas.microsoft.com/office/powerpoint/2012/main" userId="Aude Agnes Galli" providerId="None"/>
      </p:ext>
    </p:extLst>
  </p:cmAuthor>
  <p:cmAuthor id="2" name="Jason Bell" initials="JB" lastIdx="6" clrIdx="1">
    <p:extLst>
      <p:ext uri="{19B8F6BF-5375-455C-9EA6-DF929625EA0E}">
        <p15:presenceInfo xmlns:p15="http://schemas.microsoft.com/office/powerpoint/2012/main" userId="2f327277f7300112" providerId="Windows Live"/>
      </p:ext>
    </p:extLst>
  </p:cmAuthor>
  <p:cmAuthor id="3" name="sophie crozet" initials="sc" lastIdx="2" clrIdx="2">
    <p:extLst>
      <p:ext uri="{19B8F6BF-5375-455C-9EA6-DF929625EA0E}">
        <p15:presenceInfo xmlns:p15="http://schemas.microsoft.com/office/powerpoint/2012/main" userId="ec1065b6b8e8d847" providerId="Windows Live"/>
      </p:ext>
    </p:extLst>
  </p:cmAuthor>
  <p:cmAuthor id="4" name="CROZET Sophie" initials="CS" lastIdx="2" clrIdx="3">
    <p:extLst>
      <p:ext uri="{19B8F6BF-5375-455C-9EA6-DF929625EA0E}">
        <p15:presenceInfo xmlns:p15="http://schemas.microsoft.com/office/powerpoint/2012/main" userId="CROZET Sophi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6E6"/>
    <a:srgbClr val="A6A6A6"/>
    <a:srgbClr val="BA122B"/>
    <a:srgbClr val="404040"/>
    <a:srgbClr val="000000"/>
    <a:srgbClr val="005D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77193" autoAdjust="0"/>
  </p:normalViewPr>
  <p:slideViewPr>
    <p:cSldViewPr snapToGrid="0">
      <p:cViewPr varScale="1">
        <p:scale>
          <a:sx n="35" d="100"/>
          <a:sy n="35" d="100"/>
        </p:scale>
        <p:origin x="756" y="4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ROZET Sophie" userId="c97b73ab-88aa-4f1e-9ec4-391579d22886" providerId="ADAL" clId="{0883EC14-EB31-463D-A3C5-7D0D02C40166}"/>
  </pc:docChgLst>
  <pc:docChgLst>
    <pc:chgData name="Andrew Maina" userId="cd4bcde6-3d36-489d-a9e9-b7bb9d55f6cb" providerId="ADAL" clId="{E0F6E862-348F-47E2-8568-6ED0802D769F}"/>
  </pc:docChgLst>
  <pc:docChgLst>
    <pc:chgData name="sophie crozet" userId="ec1065b6b8e8d847" providerId="LiveId" clId="{62F88AB1-A2C9-45BB-8E1D-5009EA706B85}"/>
  </pc:docChgLst>
  <pc:docChgLst>
    <pc:chgData name="Andrew Maina" userId="cd4bcde6-3d36-489d-a9e9-b7bb9d55f6cb" providerId="ADAL" clId="{36E48879-607C-4460-A95A-8FCB586EA26D}"/>
    <pc:docChg chg="modSld">
      <pc:chgData name="Andrew Maina" userId="cd4bcde6-3d36-489d-a9e9-b7bb9d55f6cb" providerId="ADAL" clId="{36E48879-607C-4460-A95A-8FCB586EA26D}" dt="2021-07-20T05:38:15.914" v="0"/>
      <pc:docMkLst>
        <pc:docMk/>
      </pc:docMkLst>
      <pc:sldChg chg="delCm">
        <pc:chgData name="Andrew Maina" userId="cd4bcde6-3d36-489d-a9e9-b7bb9d55f6cb" providerId="ADAL" clId="{36E48879-607C-4460-A95A-8FCB586EA26D}" dt="2021-07-20T05:38:15.914" v="0"/>
        <pc:sldMkLst>
          <pc:docMk/>
          <pc:sldMk cId="671556576" sldId="440"/>
        </pc:sldMkLst>
      </pc:sldChg>
    </pc:docChg>
  </pc:docChgLst>
  <pc:docChgLst>
    <pc:chgData name="CROZET Sophie" userId="c97b73ab-88aa-4f1e-9ec4-391579d22886" providerId="ADAL" clId="{810B1727-997F-4A5A-95EA-6DAF5E743DAD}"/>
  </pc:docChgLst>
</pc:chgInfo>
</file>

<file path=ppt/diagrams/_rels/data2.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diagrams/_rels/drawing2.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coloredtext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dk2">
        <a:alpha val="0"/>
      </a:schemeClr>
    </dgm:fillClrLst>
    <dgm:linClrLst meth="repeat">
      <a:schemeClr val="dk2">
        <a:alpha val="0"/>
      </a:schemeClr>
    </dgm:linClrLst>
    <dgm:effectClrLst/>
    <dgm:txLinClrLst/>
    <dgm:txFillClrLst meth="repeat">
      <a:schemeClr val="dk2"/>
    </dgm:txFillClrLst>
    <dgm:txEffectClrLst/>
  </dgm:styleLbl>
</dgm:colorsDef>
</file>

<file path=ppt/diagrams/data1.xml><?xml version="1.0" encoding="utf-8"?>
<dgm:dataModel xmlns:dgm="http://schemas.openxmlformats.org/drawingml/2006/diagram" xmlns:a="http://schemas.openxmlformats.org/drawingml/2006/main">
  <dgm:ptLst>
    <dgm:pt modelId="{55A90E9F-C01F-496F-A572-00D545CC5483}"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6F00F99D-BB8E-4E76-823C-F2B64FC9CFEF}">
      <dgm:prSet phldrT="[Texte]"/>
      <dgm:spPr/>
      <dgm:t>
        <a:bodyPr/>
        <a:lstStyle/>
        <a:p>
          <a:r>
            <a:rPr lang="fr-FR" dirty="0" err="1"/>
            <a:t>Adopting</a:t>
          </a:r>
          <a:r>
            <a:rPr lang="fr-FR" dirty="0"/>
            <a:t> an area-</a:t>
          </a:r>
          <a:r>
            <a:rPr lang="fr-FR" dirty="0" err="1"/>
            <a:t>based</a:t>
          </a:r>
          <a:r>
            <a:rPr lang="fr-FR" dirty="0"/>
            <a:t> </a:t>
          </a:r>
          <a:r>
            <a:rPr lang="fr-FR" dirty="0" err="1"/>
            <a:t>approach</a:t>
          </a:r>
          <a:r>
            <a:rPr lang="fr-FR" dirty="0"/>
            <a:t> </a:t>
          </a:r>
          <a:endParaRPr lang="en-US" dirty="0"/>
        </a:p>
      </dgm:t>
    </dgm:pt>
    <dgm:pt modelId="{9E49C4B7-43A7-43F8-BBFF-07E67F23F348}" type="parTrans" cxnId="{E5CF200F-76DE-4CB6-99DD-C37DA9E6A5EA}">
      <dgm:prSet/>
      <dgm:spPr/>
      <dgm:t>
        <a:bodyPr/>
        <a:lstStyle/>
        <a:p>
          <a:endParaRPr lang="en-US"/>
        </a:p>
      </dgm:t>
    </dgm:pt>
    <dgm:pt modelId="{74DC877F-BB66-4BB0-9ECE-7B387865F1D5}" type="sibTrans" cxnId="{E5CF200F-76DE-4CB6-99DD-C37DA9E6A5EA}">
      <dgm:prSet/>
      <dgm:spPr/>
      <dgm:t>
        <a:bodyPr/>
        <a:lstStyle/>
        <a:p>
          <a:endParaRPr lang="en-US"/>
        </a:p>
      </dgm:t>
    </dgm:pt>
    <dgm:pt modelId="{06795781-FD84-4A9C-ABE1-CA66905EAE41}">
      <dgm:prSet phldrT="[Texte]" custT="1"/>
      <dgm:spPr>
        <a:solidFill>
          <a:schemeClr val="bg1">
            <a:lumMod val="75000"/>
          </a:schemeClr>
        </a:solidFill>
      </dgm:spPr>
      <dgm:t>
        <a:bodyPr/>
        <a:lstStyle/>
        <a:p>
          <a:r>
            <a:rPr lang="fr-FR" sz="1800" dirty="0" err="1">
              <a:solidFill>
                <a:schemeClr val="tx1"/>
              </a:solidFill>
            </a:rPr>
            <a:t>Adopting</a:t>
          </a:r>
          <a:r>
            <a:rPr lang="fr-FR" sz="1800" dirty="0">
              <a:solidFill>
                <a:schemeClr val="tx1"/>
              </a:solidFill>
            </a:rPr>
            <a:t> a </a:t>
          </a:r>
          <a:r>
            <a:rPr lang="fr-FR" sz="1800" dirty="0" err="1">
              <a:solidFill>
                <a:schemeClr val="tx1"/>
              </a:solidFill>
            </a:rPr>
            <a:t>multisectoral</a:t>
          </a:r>
          <a:r>
            <a:rPr lang="fr-FR" sz="1800" dirty="0">
              <a:solidFill>
                <a:schemeClr val="tx1"/>
              </a:solidFill>
            </a:rPr>
            <a:t> and </a:t>
          </a:r>
          <a:r>
            <a:rPr lang="fr-FR" sz="1800" dirty="0" err="1">
              <a:solidFill>
                <a:schemeClr val="tx1"/>
              </a:solidFill>
            </a:rPr>
            <a:t>mutlistakholder</a:t>
          </a:r>
          <a:r>
            <a:rPr lang="fr-FR" sz="1800" dirty="0">
              <a:solidFill>
                <a:schemeClr val="tx1"/>
              </a:solidFill>
            </a:rPr>
            <a:t> </a:t>
          </a:r>
          <a:r>
            <a:rPr lang="fr-FR" sz="1800" dirty="0" err="1">
              <a:solidFill>
                <a:schemeClr val="tx1"/>
              </a:solidFill>
            </a:rPr>
            <a:t>approach</a:t>
          </a:r>
          <a:r>
            <a:rPr lang="fr-FR" sz="1800" dirty="0">
              <a:solidFill>
                <a:schemeClr val="tx1"/>
              </a:solidFill>
            </a:rPr>
            <a:t> </a:t>
          </a:r>
          <a:endParaRPr lang="en-US" sz="1800" dirty="0">
            <a:solidFill>
              <a:schemeClr val="tx1"/>
            </a:solidFill>
          </a:endParaRPr>
        </a:p>
      </dgm:t>
    </dgm:pt>
    <dgm:pt modelId="{2AE78B91-5585-4701-89FF-186A8A03C2EC}" type="parTrans" cxnId="{F498CA41-BE64-4952-B396-F5FEB8FE7A6D}">
      <dgm:prSet/>
      <dgm:spPr/>
      <dgm:t>
        <a:bodyPr/>
        <a:lstStyle/>
        <a:p>
          <a:endParaRPr lang="en-US"/>
        </a:p>
      </dgm:t>
    </dgm:pt>
    <dgm:pt modelId="{684ADCA2-8E5A-4A28-B41D-2EE01CDA9791}" type="sibTrans" cxnId="{F498CA41-BE64-4952-B396-F5FEB8FE7A6D}">
      <dgm:prSet/>
      <dgm:spPr/>
      <dgm:t>
        <a:bodyPr/>
        <a:lstStyle/>
        <a:p>
          <a:endParaRPr lang="en-US"/>
        </a:p>
      </dgm:t>
    </dgm:pt>
    <dgm:pt modelId="{AD2E1C47-ED16-4E2C-A7C1-68B967F0F6B9}">
      <dgm:prSet phldrT="[Texte]" custT="1"/>
      <dgm:spPr>
        <a:solidFill>
          <a:schemeClr val="bg1">
            <a:lumMod val="75000"/>
          </a:schemeClr>
        </a:solidFill>
      </dgm:spPr>
      <dgm:t>
        <a:bodyPr/>
        <a:lstStyle/>
        <a:p>
          <a:r>
            <a:rPr lang="fr-FR" sz="1800" dirty="0" err="1">
              <a:solidFill>
                <a:schemeClr val="tx1"/>
              </a:solidFill>
            </a:rPr>
            <a:t>Develop</a:t>
          </a:r>
          <a:r>
            <a:rPr lang="fr-FR" sz="1800" dirty="0">
              <a:solidFill>
                <a:schemeClr val="tx1"/>
              </a:solidFill>
            </a:rPr>
            <a:t> or use </a:t>
          </a:r>
          <a:r>
            <a:rPr lang="fr-FR" sz="1800" dirty="0" err="1">
              <a:solidFill>
                <a:schemeClr val="tx1"/>
              </a:solidFill>
            </a:rPr>
            <a:t>existing</a:t>
          </a:r>
          <a:r>
            <a:rPr lang="fr-FR" sz="1800" dirty="0">
              <a:solidFill>
                <a:schemeClr val="tx1"/>
              </a:solidFill>
            </a:rPr>
            <a:t> coordination </a:t>
          </a:r>
          <a:r>
            <a:rPr lang="fr-FR" sz="1800" dirty="0" err="1">
              <a:solidFill>
                <a:schemeClr val="tx1"/>
              </a:solidFill>
            </a:rPr>
            <a:t>mechanisms</a:t>
          </a:r>
          <a:r>
            <a:rPr lang="fr-FR" sz="1800" dirty="0">
              <a:solidFill>
                <a:schemeClr val="tx1"/>
              </a:solidFill>
            </a:rPr>
            <a:t> </a:t>
          </a:r>
          <a:endParaRPr lang="en-US" sz="1800" dirty="0">
            <a:solidFill>
              <a:schemeClr val="tx1"/>
            </a:solidFill>
          </a:endParaRPr>
        </a:p>
      </dgm:t>
    </dgm:pt>
    <dgm:pt modelId="{04AB9767-3266-4FFC-956D-A69049F12F22}" type="parTrans" cxnId="{3573FC27-27A7-4794-ABDF-DD7A68FBFD93}">
      <dgm:prSet/>
      <dgm:spPr/>
      <dgm:t>
        <a:bodyPr/>
        <a:lstStyle/>
        <a:p>
          <a:endParaRPr lang="en-US"/>
        </a:p>
      </dgm:t>
    </dgm:pt>
    <dgm:pt modelId="{3109A782-B719-4071-AB22-486577993914}" type="sibTrans" cxnId="{3573FC27-27A7-4794-ABDF-DD7A68FBFD93}">
      <dgm:prSet/>
      <dgm:spPr/>
      <dgm:t>
        <a:bodyPr/>
        <a:lstStyle/>
        <a:p>
          <a:endParaRPr lang="en-US"/>
        </a:p>
      </dgm:t>
    </dgm:pt>
    <dgm:pt modelId="{0D03F4C7-4ABF-47C9-8087-4E829F997528}">
      <dgm:prSet phldrT="[Texte]" custT="1"/>
      <dgm:spPr>
        <a:solidFill>
          <a:schemeClr val="bg1">
            <a:lumMod val="75000"/>
          </a:schemeClr>
        </a:solidFill>
      </dgm:spPr>
      <dgm:t>
        <a:bodyPr/>
        <a:lstStyle/>
        <a:p>
          <a:pPr marL="0" lvl="0" defTabSz="666750">
            <a:lnSpc>
              <a:spcPct val="90000"/>
            </a:lnSpc>
            <a:spcBef>
              <a:spcPct val="0"/>
            </a:spcBef>
            <a:spcAft>
              <a:spcPct val="35000"/>
            </a:spcAft>
            <a:buNone/>
          </a:pPr>
          <a:r>
            <a:rPr lang="fr-FR" sz="1600" dirty="0" err="1">
              <a:solidFill>
                <a:schemeClr val="tx1"/>
              </a:solidFill>
            </a:rPr>
            <a:t>Assessing</a:t>
          </a:r>
          <a:r>
            <a:rPr lang="fr-FR" sz="1600" dirty="0">
              <a:solidFill>
                <a:schemeClr val="tx1"/>
              </a:solidFill>
            </a:rPr>
            <a:t> and </a:t>
          </a:r>
          <a:r>
            <a:rPr lang="fr-FR" sz="1600" dirty="0" err="1">
              <a:solidFill>
                <a:schemeClr val="tx1"/>
              </a:solidFill>
            </a:rPr>
            <a:t>measuring</a:t>
          </a:r>
          <a:r>
            <a:rPr lang="fr-FR" sz="1600" dirty="0">
              <a:solidFill>
                <a:schemeClr val="tx1"/>
              </a:solidFill>
            </a:rPr>
            <a:t> durable solutions </a:t>
          </a:r>
          <a:endParaRPr lang="en-US" sz="1600" dirty="0">
            <a:solidFill>
              <a:schemeClr val="tx1"/>
            </a:solidFill>
          </a:endParaRPr>
        </a:p>
      </dgm:t>
    </dgm:pt>
    <dgm:pt modelId="{CB961732-B3BF-4D7B-86EE-BC28A183F851}" type="parTrans" cxnId="{9204B2C6-35A5-43FF-AB79-EFD25F3D37E1}">
      <dgm:prSet/>
      <dgm:spPr/>
      <dgm:t>
        <a:bodyPr/>
        <a:lstStyle/>
        <a:p>
          <a:endParaRPr lang="en-US"/>
        </a:p>
      </dgm:t>
    </dgm:pt>
    <dgm:pt modelId="{1EA9C776-0D57-4194-AABA-59EB33F43175}" type="sibTrans" cxnId="{9204B2C6-35A5-43FF-AB79-EFD25F3D37E1}">
      <dgm:prSet/>
      <dgm:spPr/>
      <dgm:t>
        <a:bodyPr/>
        <a:lstStyle/>
        <a:p>
          <a:endParaRPr lang="en-US"/>
        </a:p>
      </dgm:t>
    </dgm:pt>
    <dgm:pt modelId="{4B6A2CC5-09BD-402E-92D2-3F978A461D0F}">
      <dgm:prSet phldrT="[Texte]" custT="1"/>
      <dgm:spPr>
        <a:solidFill>
          <a:schemeClr val="bg1">
            <a:lumMod val="75000"/>
          </a:schemeClr>
        </a:solidFill>
      </dgm:spPr>
      <dgm:t>
        <a:bodyPr/>
        <a:lstStyle/>
        <a:p>
          <a:r>
            <a:rPr lang="fr-FR" sz="1800">
              <a:solidFill>
                <a:schemeClr val="tx1"/>
              </a:solidFill>
            </a:rPr>
            <a:t>Involving </a:t>
          </a:r>
          <a:r>
            <a:rPr lang="fr-FR" sz="1800" dirty="0">
              <a:solidFill>
                <a:schemeClr val="tx1"/>
              </a:solidFill>
            </a:rPr>
            <a:t>DAC </a:t>
          </a:r>
          <a:r>
            <a:rPr lang="fr-FR" sz="1800" dirty="0" err="1">
              <a:solidFill>
                <a:schemeClr val="tx1"/>
              </a:solidFill>
            </a:rPr>
            <a:t>through</a:t>
          </a:r>
          <a:r>
            <a:rPr lang="fr-FR" sz="1800" dirty="0">
              <a:solidFill>
                <a:schemeClr val="tx1"/>
              </a:solidFill>
            </a:rPr>
            <a:t> Community-</a:t>
          </a:r>
          <a:r>
            <a:rPr lang="fr-FR" sz="1800" dirty="0" err="1">
              <a:solidFill>
                <a:schemeClr val="tx1"/>
              </a:solidFill>
            </a:rPr>
            <a:t>based</a:t>
          </a:r>
          <a:r>
            <a:rPr lang="fr-FR" sz="1800" dirty="0">
              <a:solidFill>
                <a:schemeClr val="tx1"/>
              </a:solidFill>
            </a:rPr>
            <a:t> planning  </a:t>
          </a:r>
          <a:endParaRPr lang="en-US" sz="1800" dirty="0">
            <a:solidFill>
              <a:schemeClr val="tx1"/>
            </a:solidFill>
          </a:endParaRPr>
        </a:p>
      </dgm:t>
    </dgm:pt>
    <dgm:pt modelId="{665A8F8B-BC90-422E-AF5C-CBC15E681192}" type="parTrans" cxnId="{21CF5081-6E5E-40F7-9597-90179FD989C1}">
      <dgm:prSet/>
      <dgm:spPr/>
      <dgm:t>
        <a:bodyPr/>
        <a:lstStyle/>
        <a:p>
          <a:endParaRPr lang="en-US"/>
        </a:p>
      </dgm:t>
    </dgm:pt>
    <dgm:pt modelId="{CD7333A4-8440-4027-B8A6-096424A78B74}" type="sibTrans" cxnId="{21CF5081-6E5E-40F7-9597-90179FD989C1}">
      <dgm:prSet/>
      <dgm:spPr/>
      <dgm:t>
        <a:bodyPr/>
        <a:lstStyle/>
        <a:p>
          <a:endParaRPr lang="en-US"/>
        </a:p>
      </dgm:t>
    </dgm:pt>
    <dgm:pt modelId="{C82E2445-04D5-4663-8665-6766B65E2950}" type="pres">
      <dgm:prSet presAssocID="{55A90E9F-C01F-496F-A572-00D545CC5483}" presName="cycle" presStyleCnt="0">
        <dgm:presLayoutVars>
          <dgm:dir/>
          <dgm:resizeHandles val="exact"/>
        </dgm:presLayoutVars>
      </dgm:prSet>
      <dgm:spPr/>
    </dgm:pt>
    <dgm:pt modelId="{E9F058C1-290B-4659-89A5-741937F36FE9}" type="pres">
      <dgm:prSet presAssocID="{6F00F99D-BB8E-4E76-823C-F2B64FC9CFEF}" presName="node" presStyleLbl="node1" presStyleIdx="0" presStyleCnt="5" custScaleX="125947" custScaleY="125947">
        <dgm:presLayoutVars>
          <dgm:bulletEnabled val="1"/>
        </dgm:presLayoutVars>
      </dgm:prSet>
      <dgm:spPr/>
    </dgm:pt>
    <dgm:pt modelId="{0F7A3581-97DB-4DCD-9102-9F0197BFD633}" type="pres">
      <dgm:prSet presAssocID="{74DC877F-BB66-4BB0-9ECE-7B387865F1D5}" presName="sibTrans" presStyleLbl="sibTrans2D1" presStyleIdx="0" presStyleCnt="5"/>
      <dgm:spPr/>
    </dgm:pt>
    <dgm:pt modelId="{39139788-FF92-480E-BF50-11D335FE9DDE}" type="pres">
      <dgm:prSet presAssocID="{74DC877F-BB66-4BB0-9ECE-7B387865F1D5}" presName="connectorText" presStyleLbl="sibTrans2D1" presStyleIdx="0" presStyleCnt="5"/>
      <dgm:spPr/>
    </dgm:pt>
    <dgm:pt modelId="{F4AF081F-F46E-40FB-85FF-E60D85731693}" type="pres">
      <dgm:prSet presAssocID="{06795781-FD84-4A9C-ABE1-CA66905EAE41}" presName="node" presStyleLbl="node1" presStyleIdx="1" presStyleCnt="5" custScaleX="125947" custScaleY="125947">
        <dgm:presLayoutVars>
          <dgm:bulletEnabled val="1"/>
        </dgm:presLayoutVars>
      </dgm:prSet>
      <dgm:spPr/>
    </dgm:pt>
    <dgm:pt modelId="{D9630AF7-6D38-4C39-9D07-B86598AE045E}" type="pres">
      <dgm:prSet presAssocID="{684ADCA2-8E5A-4A28-B41D-2EE01CDA9791}" presName="sibTrans" presStyleLbl="sibTrans2D1" presStyleIdx="1" presStyleCnt="5"/>
      <dgm:spPr/>
    </dgm:pt>
    <dgm:pt modelId="{CE9ADB71-A23B-4DC9-BA42-3238984FB786}" type="pres">
      <dgm:prSet presAssocID="{684ADCA2-8E5A-4A28-B41D-2EE01CDA9791}" presName="connectorText" presStyleLbl="sibTrans2D1" presStyleIdx="1" presStyleCnt="5"/>
      <dgm:spPr/>
    </dgm:pt>
    <dgm:pt modelId="{3509C221-C81D-449D-A89D-480FE14FC0B0}" type="pres">
      <dgm:prSet presAssocID="{AD2E1C47-ED16-4E2C-A7C1-68B967F0F6B9}" presName="node" presStyleLbl="node1" presStyleIdx="2" presStyleCnt="5" custScaleX="125947" custScaleY="125947">
        <dgm:presLayoutVars>
          <dgm:bulletEnabled val="1"/>
        </dgm:presLayoutVars>
      </dgm:prSet>
      <dgm:spPr/>
    </dgm:pt>
    <dgm:pt modelId="{3114AC60-3DA0-4E7C-8DE9-103B0DD2A272}" type="pres">
      <dgm:prSet presAssocID="{3109A782-B719-4071-AB22-486577993914}" presName="sibTrans" presStyleLbl="sibTrans2D1" presStyleIdx="2" presStyleCnt="5"/>
      <dgm:spPr/>
    </dgm:pt>
    <dgm:pt modelId="{A7C0D62D-F19D-480D-A4BD-47A6F9E1D2A9}" type="pres">
      <dgm:prSet presAssocID="{3109A782-B719-4071-AB22-486577993914}" presName="connectorText" presStyleLbl="sibTrans2D1" presStyleIdx="2" presStyleCnt="5"/>
      <dgm:spPr/>
    </dgm:pt>
    <dgm:pt modelId="{02F39420-A9F9-4FCE-9D22-8DAB94EF525E}" type="pres">
      <dgm:prSet presAssocID="{0D03F4C7-4ABF-47C9-8087-4E829F997528}" presName="node" presStyleLbl="node1" presStyleIdx="3" presStyleCnt="5" custScaleX="125947" custScaleY="125947">
        <dgm:presLayoutVars>
          <dgm:bulletEnabled val="1"/>
        </dgm:presLayoutVars>
      </dgm:prSet>
      <dgm:spPr/>
    </dgm:pt>
    <dgm:pt modelId="{E1C7991D-A9EB-4310-86A8-A896BCD0812B}" type="pres">
      <dgm:prSet presAssocID="{1EA9C776-0D57-4194-AABA-59EB33F43175}" presName="sibTrans" presStyleLbl="sibTrans2D1" presStyleIdx="3" presStyleCnt="5"/>
      <dgm:spPr/>
    </dgm:pt>
    <dgm:pt modelId="{70301EC4-EAAC-49B1-AEF9-0FF267FD255E}" type="pres">
      <dgm:prSet presAssocID="{1EA9C776-0D57-4194-AABA-59EB33F43175}" presName="connectorText" presStyleLbl="sibTrans2D1" presStyleIdx="3" presStyleCnt="5"/>
      <dgm:spPr/>
    </dgm:pt>
    <dgm:pt modelId="{5DC8A982-5F70-419D-818A-908A4EB27457}" type="pres">
      <dgm:prSet presAssocID="{4B6A2CC5-09BD-402E-92D2-3F978A461D0F}" presName="node" presStyleLbl="node1" presStyleIdx="4" presStyleCnt="5" custScaleX="125947" custScaleY="125947">
        <dgm:presLayoutVars>
          <dgm:bulletEnabled val="1"/>
        </dgm:presLayoutVars>
      </dgm:prSet>
      <dgm:spPr/>
    </dgm:pt>
    <dgm:pt modelId="{A2921582-7BC6-4D69-A474-8483102F00F4}" type="pres">
      <dgm:prSet presAssocID="{CD7333A4-8440-4027-B8A6-096424A78B74}" presName="sibTrans" presStyleLbl="sibTrans2D1" presStyleIdx="4" presStyleCnt="5"/>
      <dgm:spPr/>
    </dgm:pt>
    <dgm:pt modelId="{A234ECDE-92F7-4045-A5D6-0B20255CD0EB}" type="pres">
      <dgm:prSet presAssocID="{CD7333A4-8440-4027-B8A6-096424A78B74}" presName="connectorText" presStyleLbl="sibTrans2D1" presStyleIdx="4" presStyleCnt="5"/>
      <dgm:spPr/>
    </dgm:pt>
  </dgm:ptLst>
  <dgm:cxnLst>
    <dgm:cxn modelId="{A4320903-2AE2-4DE3-B7FF-8AB5D567AD12}" type="presOf" srcId="{684ADCA2-8E5A-4A28-B41D-2EE01CDA9791}" destId="{D9630AF7-6D38-4C39-9D07-B86598AE045E}" srcOrd="0" destOrd="0" presId="urn:microsoft.com/office/officeart/2005/8/layout/cycle2"/>
    <dgm:cxn modelId="{E5CF200F-76DE-4CB6-99DD-C37DA9E6A5EA}" srcId="{55A90E9F-C01F-496F-A572-00D545CC5483}" destId="{6F00F99D-BB8E-4E76-823C-F2B64FC9CFEF}" srcOrd="0" destOrd="0" parTransId="{9E49C4B7-43A7-43F8-BBFF-07E67F23F348}" sibTransId="{74DC877F-BB66-4BB0-9ECE-7B387865F1D5}"/>
    <dgm:cxn modelId="{F5415212-B787-433F-ADDA-4B03E863DA11}" type="presOf" srcId="{1EA9C776-0D57-4194-AABA-59EB33F43175}" destId="{70301EC4-EAAC-49B1-AEF9-0FF267FD255E}" srcOrd="1" destOrd="0" presId="urn:microsoft.com/office/officeart/2005/8/layout/cycle2"/>
    <dgm:cxn modelId="{3573FC27-27A7-4794-ABDF-DD7A68FBFD93}" srcId="{55A90E9F-C01F-496F-A572-00D545CC5483}" destId="{AD2E1C47-ED16-4E2C-A7C1-68B967F0F6B9}" srcOrd="2" destOrd="0" parTransId="{04AB9767-3266-4FFC-956D-A69049F12F22}" sibTransId="{3109A782-B719-4071-AB22-486577993914}"/>
    <dgm:cxn modelId="{9FAB5C2C-7265-472E-889C-9C2A233427E6}" type="presOf" srcId="{06795781-FD84-4A9C-ABE1-CA66905EAE41}" destId="{F4AF081F-F46E-40FB-85FF-E60D85731693}" srcOrd="0" destOrd="0" presId="urn:microsoft.com/office/officeart/2005/8/layout/cycle2"/>
    <dgm:cxn modelId="{31E4A43C-4142-46F5-8254-60DD3DD78CBF}" type="presOf" srcId="{0D03F4C7-4ABF-47C9-8087-4E829F997528}" destId="{02F39420-A9F9-4FCE-9D22-8DAB94EF525E}" srcOrd="0" destOrd="0" presId="urn:microsoft.com/office/officeart/2005/8/layout/cycle2"/>
    <dgm:cxn modelId="{E0916461-DED8-4642-9A37-44F6AA59985F}" type="presOf" srcId="{3109A782-B719-4071-AB22-486577993914}" destId="{3114AC60-3DA0-4E7C-8DE9-103B0DD2A272}" srcOrd="0" destOrd="0" presId="urn:microsoft.com/office/officeart/2005/8/layout/cycle2"/>
    <dgm:cxn modelId="{F498CA41-BE64-4952-B396-F5FEB8FE7A6D}" srcId="{55A90E9F-C01F-496F-A572-00D545CC5483}" destId="{06795781-FD84-4A9C-ABE1-CA66905EAE41}" srcOrd="1" destOrd="0" parTransId="{2AE78B91-5585-4701-89FF-186A8A03C2EC}" sibTransId="{684ADCA2-8E5A-4A28-B41D-2EE01CDA9791}"/>
    <dgm:cxn modelId="{B6FB1A48-5012-4739-94FB-9DFD633A1E1A}" type="presOf" srcId="{74DC877F-BB66-4BB0-9ECE-7B387865F1D5}" destId="{39139788-FF92-480E-BF50-11D335FE9DDE}" srcOrd="1" destOrd="0" presId="urn:microsoft.com/office/officeart/2005/8/layout/cycle2"/>
    <dgm:cxn modelId="{4144714E-D903-4514-89B8-D74CC4EE39F9}" type="presOf" srcId="{CD7333A4-8440-4027-B8A6-096424A78B74}" destId="{A234ECDE-92F7-4045-A5D6-0B20255CD0EB}" srcOrd="1" destOrd="0" presId="urn:microsoft.com/office/officeart/2005/8/layout/cycle2"/>
    <dgm:cxn modelId="{5347BA7A-A58D-4F5B-AB58-44C3A32ADED3}" type="presOf" srcId="{74DC877F-BB66-4BB0-9ECE-7B387865F1D5}" destId="{0F7A3581-97DB-4DCD-9102-9F0197BFD633}" srcOrd="0" destOrd="0" presId="urn:microsoft.com/office/officeart/2005/8/layout/cycle2"/>
    <dgm:cxn modelId="{21CF5081-6E5E-40F7-9597-90179FD989C1}" srcId="{55A90E9F-C01F-496F-A572-00D545CC5483}" destId="{4B6A2CC5-09BD-402E-92D2-3F978A461D0F}" srcOrd="4" destOrd="0" parTransId="{665A8F8B-BC90-422E-AF5C-CBC15E681192}" sibTransId="{CD7333A4-8440-4027-B8A6-096424A78B74}"/>
    <dgm:cxn modelId="{5C31F99C-B6C0-44E0-9656-CA6E9066BD0A}" type="presOf" srcId="{CD7333A4-8440-4027-B8A6-096424A78B74}" destId="{A2921582-7BC6-4D69-A474-8483102F00F4}" srcOrd="0" destOrd="0" presId="urn:microsoft.com/office/officeart/2005/8/layout/cycle2"/>
    <dgm:cxn modelId="{878BF39D-176B-430F-A3B1-E1B947C223BF}" type="presOf" srcId="{AD2E1C47-ED16-4E2C-A7C1-68B967F0F6B9}" destId="{3509C221-C81D-449D-A89D-480FE14FC0B0}" srcOrd="0" destOrd="0" presId="urn:microsoft.com/office/officeart/2005/8/layout/cycle2"/>
    <dgm:cxn modelId="{9EFA10A7-CFE6-4F52-8316-8EEA5F45EFD4}" type="presOf" srcId="{1EA9C776-0D57-4194-AABA-59EB33F43175}" destId="{E1C7991D-A9EB-4310-86A8-A896BCD0812B}" srcOrd="0" destOrd="0" presId="urn:microsoft.com/office/officeart/2005/8/layout/cycle2"/>
    <dgm:cxn modelId="{04C403AC-42E7-46FF-B302-8B22FCCAF779}" type="presOf" srcId="{3109A782-B719-4071-AB22-486577993914}" destId="{A7C0D62D-F19D-480D-A4BD-47A6F9E1D2A9}" srcOrd="1" destOrd="0" presId="urn:microsoft.com/office/officeart/2005/8/layout/cycle2"/>
    <dgm:cxn modelId="{969A18B0-3F87-4294-A2CD-8338FB15966F}" type="presOf" srcId="{4B6A2CC5-09BD-402E-92D2-3F978A461D0F}" destId="{5DC8A982-5F70-419D-818A-908A4EB27457}" srcOrd="0" destOrd="0" presId="urn:microsoft.com/office/officeart/2005/8/layout/cycle2"/>
    <dgm:cxn modelId="{9204B2C6-35A5-43FF-AB79-EFD25F3D37E1}" srcId="{55A90E9F-C01F-496F-A572-00D545CC5483}" destId="{0D03F4C7-4ABF-47C9-8087-4E829F997528}" srcOrd="3" destOrd="0" parTransId="{CB961732-B3BF-4D7B-86EE-BC28A183F851}" sibTransId="{1EA9C776-0D57-4194-AABA-59EB33F43175}"/>
    <dgm:cxn modelId="{15FCC8C8-52FA-4934-A04A-31E87A6DD88B}" type="presOf" srcId="{55A90E9F-C01F-496F-A572-00D545CC5483}" destId="{C82E2445-04D5-4663-8665-6766B65E2950}" srcOrd="0" destOrd="0" presId="urn:microsoft.com/office/officeart/2005/8/layout/cycle2"/>
    <dgm:cxn modelId="{EC4042CA-37A8-474A-9CB0-F6556E9AD29B}" type="presOf" srcId="{6F00F99D-BB8E-4E76-823C-F2B64FC9CFEF}" destId="{E9F058C1-290B-4659-89A5-741937F36FE9}" srcOrd="0" destOrd="0" presId="urn:microsoft.com/office/officeart/2005/8/layout/cycle2"/>
    <dgm:cxn modelId="{B98B0ECB-A146-4ACD-96AF-82DCCA92CE71}" type="presOf" srcId="{684ADCA2-8E5A-4A28-B41D-2EE01CDA9791}" destId="{CE9ADB71-A23B-4DC9-BA42-3238984FB786}" srcOrd="1" destOrd="0" presId="urn:microsoft.com/office/officeart/2005/8/layout/cycle2"/>
    <dgm:cxn modelId="{0B58F166-920A-42E4-A7E9-7803389476D9}" type="presParOf" srcId="{C82E2445-04D5-4663-8665-6766B65E2950}" destId="{E9F058C1-290B-4659-89A5-741937F36FE9}" srcOrd="0" destOrd="0" presId="urn:microsoft.com/office/officeart/2005/8/layout/cycle2"/>
    <dgm:cxn modelId="{9AB2DF57-41A2-4420-A9DE-389A71D09636}" type="presParOf" srcId="{C82E2445-04D5-4663-8665-6766B65E2950}" destId="{0F7A3581-97DB-4DCD-9102-9F0197BFD633}" srcOrd="1" destOrd="0" presId="urn:microsoft.com/office/officeart/2005/8/layout/cycle2"/>
    <dgm:cxn modelId="{773765A1-B2A3-4FF2-A93B-EEC850739C10}" type="presParOf" srcId="{0F7A3581-97DB-4DCD-9102-9F0197BFD633}" destId="{39139788-FF92-480E-BF50-11D335FE9DDE}" srcOrd="0" destOrd="0" presId="urn:microsoft.com/office/officeart/2005/8/layout/cycle2"/>
    <dgm:cxn modelId="{9D697490-F975-4956-B9DE-C9BB7B6370E1}" type="presParOf" srcId="{C82E2445-04D5-4663-8665-6766B65E2950}" destId="{F4AF081F-F46E-40FB-85FF-E60D85731693}" srcOrd="2" destOrd="0" presId="urn:microsoft.com/office/officeart/2005/8/layout/cycle2"/>
    <dgm:cxn modelId="{0840FC1D-69BA-43EA-B0F7-1946253A0B0F}" type="presParOf" srcId="{C82E2445-04D5-4663-8665-6766B65E2950}" destId="{D9630AF7-6D38-4C39-9D07-B86598AE045E}" srcOrd="3" destOrd="0" presId="urn:microsoft.com/office/officeart/2005/8/layout/cycle2"/>
    <dgm:cxn modelId="{84831471-B5F8-4794-A075-0989F21A50DE}" type="presParOf" srcId="{D9630AF7-6D38-4C39-9D07-B86598AE045E}" destId="{CE9ADB71-A23B-4DC9-BA42-3238984FB786}" srcOrd="0" destOrd="0" presId="urn:microsoft.com/office/officeart/2005/8/layout/cycle2"/>
    <dgm:cxn modelId="{D419D01B-D367-4EA6-B281-24BFFD410813}" type="presParOf" srcId="{C82E2445-04D5-4663-8665-6766B65E2950}" destId="{3509C221-C81D-449D-A89D-480FE14FC0B0}" srcOrd="4" destOrd="0" presId="urn:microsoft.com/office/officeart/2005/8/layout/cycle2"/>
    <dgm:cxn modelId="{080213A9-8462-4783-9159-DD9FA0BA72B1}" type="presParOf" srcId="{C82E2445-04D5-4663-8665-6766B65E2950}" destId="{3114AC60-3DA0-4E7C-8DE9-103B0DD2A272}" srcOrd="5" destOrd="0" presId="urn:microsoft.com/office/officeart/2005/8/layout/cycle2"/>
    <dgm:cxn modelId="{76F848D4-ECB8-4991-8B6E-B485E692C8B2}" type="presParOf" srcId="{3114AC60-3DA0-4E7C-8DE9-103B0DD2A272}" destId="{A7C0D62D-F19D-480D-A4BD-47A6F9E1D2A9}" srcOrd="0" destOrd="0" presId="urn:microsoft.com/office/officeart/2005/8/layout/cycle2"/>
    <dgm:cxn modelId="{63DE1AE2-4F68-4541-BE1F-85B5D9232FEF}" type="presParOf" srcId="{C82E2445-04D5-4663-8665-6766B65E2950}" destId="{02F39420-A9F9-4FCE-9D22-8DAB94EF525E}" srcOrd="6" destOrd="0" presId="urn:microsoft.com/office/officeart/2005/8/layout/cycle2"/>
    <dgm:cxn modelId="{1FD4E712-3A4C-4B45-AF51-ECFFB7D6B4C2}" type="presParOf" srcId="{C82E2445-04D5-4663-8665-6766B65E2950}" destId="{E1C7991D-A9EB-4310-86A8-A896BCD0812B}" srcOrd="7" destOrd="0" presId="urn:microsoft.com/office/officeart/2005/8/layout/cycle2"/>
    <dgm:cxn modelId="{8BDF7CCE-3978-48DA-9BAE-06DBDCADD0C5}" type="presParOf" srcId="{E1C7991D-A9EB-4310-86A8-A896BCD0812B}" destId="{70301EC4-EAAC-49B1-AEF9-0FF267FD255E}" srcOrd="0" destOrd="0" presId="urn:microsoft.com/office/officeart/2005/8/layout/cycle2"/>
    <dgm:cxn modelId="{70EFC2C8-B547-46C0-A16F-D79ED887EAAA}" type="presParOf" srcId="{C82E2445-04D5-4663-8665-6766B65E2950}" destId="{5DC8A982-5F70-419D-818A-908A4EB27457}" srcOrd="8" destOrd="0" presId="urn:microsoft.com/office/officeart/2005/8/layout/cycle2"/>
    <dgm:cxn modelId="{3754053D-2FAB-4BB2-8F91-745861317078}" type="presParOf" srcId="{C82E2445-04D5-4663-8665-6766B65E2950}" destId="{A2921582-7BC6-4D69-A474-8483102F00F4}" srcOrd="9" destOrd="0" presId="urn:microsoft.com/office/officeart/2005/8/layout/cycle2"/>
    <dgm:cxn modelId="{B13E5542-1BE7-448F-B184-9E4808830559}" type="presParOf" srcId="{A2921582-7BC6-4D69-A474-8483102F00F4}" destId="{A234ECDE-92F7-4045-A5D6-0B20255CD0EB}"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5D03E0-8A63-4413-98CF-7D32244CC9B7}" type="doc">
      <dgm:prSet loTypeId="urn:microsoft.com/office/officeart/2018/2/layout/IconCircleList" loCatId="icon" qsTypeId="urn:microsoft.com/office/officeart/2005/8/quickstyle/simple1" qsCatId="simple" csTypeId="urn:microsoft.com/office/officeart/2018/5/colors/Iconchunking_coloredtext_accent0_3" csCatId="mainScheme" phldr="1"/>
      <dgm:spPr/>
      <dgm:t>
        <a:bodyPr/>
        <a:lstStyle/>
        <a:p>
          <a:endParaRPr lang="fr-FR"/>
        </a:p>
      </dgm:t>
    </dgm:pt>
    <dgm:pt modelId="{C71FBB8F-A73F-4AA2-85EB-B1898C5F915E}">
      <dgm:prSet/>
      <dgm:spPr/>
      <dgm:t>
        <a:bodyPr/>
        <a:lstStyle/>
        <a:p>
          <a:r>
            <a:rPr lang="en-US" dirty="0">
              <a:effectLst/>
              <a:latin typeface="Calibri" panose="020F0502020204030204" pitchFamily="34" charset="0"/>
              <a:ea typeface="Calibri" panose="020F0502020204030204" pitchFamily="34" charset="0"/>
              <a:cs typeface="Times New Roman" panose="02020603050405020304" pitchFamily="18" charset="0"/>
            </a:rPr>
            <a:t>Reduce tensions and real or perceived inequalities and contribute to improving social cohesion </a:t>
          </a:r>
          <a:endParaRPr lang="fr-FR" dirty="0"/>
        </a:p>
      </dgm:t>
    </dgm:pt>
    <dgm:pt modelId="{423130BC-D443-4E24-9A38-FDF969FFB67C}" type="parTrans" cxnId="{E6E72F98-D563-488D-8FA5-1DB381CEAB56}">
      <dgm:prSet/>
      <dgm:spPr/>
      <dgm:t>
        <a:bodyPr/>
        <a:lstStyle/>
        <a:p>
          <a:endParaRPr lang="fr-FR"/>
        </a:p>
      </dgm:t>
    </dgm:pt>
    <dgm:pt modelId="{409344B5-5185-45AC-8558-D4889DAD24C0}" type="sibTrans" cxnId="{E6E72F98-D563-488D-8FA5-1DB381CEAB56}">
      <dgm:prSet/>
      <dgm:spPr/>
      <dgm:t>
        <a:bodyPr/>
        <a:lstStyle/>
        <a:p>
          <a:endParaRPr lang="fr-FR"/>
        </a:p>
      </dgm:t>
    </dgm:pt>
    <dgm:pt modelId="{27D6841D-9644-43CE-8CDF-DD5934957006}">
      <dgm:prSet/>
      <dgm:spPr/>
      <dgm:t>
        <a:bodyPr/>
        <a:lstStyle/>
        <a:p>
          <a:r>
            <a:rPr lang="en-US" dirty="0">
              <a:effectLst/>
              <a:latin typeface="Calibri" panose="020F0502020204030204" pitchFamily="34" charset="0"/>
              <a:ea typeface="Calibri" panose="020F0502020204030204" pitchFamily="34" charset="0"/>
              <a:cs typeface="Times New Roman" panose="02020603050405020304" pitchFamily="18" charset="0"/>
            </a:rPr>
            <a:t>Create a ‘platform’ bringing together a diversity of actors with different capacities</a:t>
          </a:r>
          <a:endParaRPr lang="fr-FR" dirty="0"/>
        </a:p>
      </dgm:t>
    </dgm:pt>
    <dgm:pt modelId="{5259298F-9051-4373-9482-01ADEBEBC244}" type="parTrans" cxnId="{E5D52A3A-7D70-4DEF-90BC-CD03DCAC3ED4}">
      <dgm:prSet/>
      <dgm:spPr/>
      <dgm:t>
        <a:bodyPr/>
        <a:lstStyle/>
        <a:p>
          <a:endParaRPr lang="fr-FR"/>
        </a:p>
      </dgm:t>
    </dgm:pt>
    <dgm:pt modelId="{A7A79DE0-3486-46DB-AC08-9D12BCBDF69E}" type="sibTrans" cxnId="{E5D52A3A-7D70-4DEF-90BC-CD03DCAC3ED4}">
      <dgm:prSet/>
      <dgm:spPr/>
      <dgm:t>
        <a:bodyPr/>
        <a:lstStyle/>
        <a:p>
          <a:endParaRPr lang="fr-FR"/>
        </a:p>
      </dgm:t>
    </dgm:pt>
    <dgm:pt modelId="{49C01D4D-20BA-459C-8DC6-3C7AE684ADD1}">
      <dgm:prSet/>
      <dgm:spPr/>
      <dgm:t>
        <a:bodyPr/>
        <a:lstStyle/>
        <a:p>
          <a:r>
            <a:rPr lang="en-US" b="0" dirty="0"/>
            <a:t>Engage with and strengthen the leadership and capacities of Local Authorities </a:t>
          </a:r>
          <a:endParaRPr lang="fr-FR" b="0" dirty="0"/>
        </a:p>
      </dgm:t>
    </dgm:pt>
    <dgm:pt modelId="{B91AA16E-8DE3-4784-8714-93B1FFF2B733}" type="parTrans" cxnId="{BAA3DAC3-6166-4B2C-B13A-9B522B8FCF5B}">
      <dgm:prSet/>
      <dgm:spPr/>
      <dgm:t>
        <a:bodyPr/>
        <a:lstStyle/>
        <a:p>
          <a:endParaRPr lang="fr-FR"/>
        </a:p>
      </dgm:t>
    </dgm:pt>
    <dgm:pt modelId="{1B94C677-0EED-4B15-85DB-0A1DC827A46F}" type="sibTrans" cxnId="{BAA3DAC3-6166-4B2C-B13A-9B522B8FCF5B}">
      <dgm:prSet/>
      <dgm:spPr/>
      <dgm:t>
        <a:bodyPr/>
        <a:lstStyle/>
        <a:p>
          <a:endParaRPr lang="fr-FR"/>
        </a:p>
      </dgm:t>
    </dgm:pt>
    <dgm:pt modelId="{8C14CD1A-7F4F-43AE-90D5-89AAD6D177BF}">
      <dgm:prSet/>
      <dgm:spPr/>
      <dgm:t>
        <a:bodyPr/>
        <a:lstStyle/>
        <a:p>
          <a:r>
            <a:rPr lang="en-US" dirty="0">
              <a:effectLst/>
              <a:latin typeface="Calibri" panose="020F0502020204030204" pitchFamily="34" charset="0"/>
              <a:ea typeface="Calibri" panose="020F0502020204030204" pitchFamily="34" charset="0"/>
              <a:cs typeface="Times New Roman" panose="02020603050405020304" pitchFamily="18" charset="0"/>
            </a:rPr>
            <a:t>Bring targeted and contextualized durable solutions</a:t>
          </a:r>
          <a:endParaRPr lang="fr-FR" dirty="0"/>
        </a:p>
      </dgm:t>
    </dgm:pt>
    <dgm:pt modelId="{5E0BF146-3928-4E82-995B-6EF6D7BCB08B}" type="parTrans" cxnId="{9D36ACF5-5E42-42EF-965E-3D367304EF62}">
      <dgm:prSet/>
      <dgm:spPr/>
      <dgm:t>
        <a:bodyPr/>
        <a:lstStyle/>
        <a:p>
          <a:endParaRPr lang="fr-FR"/>
        </a:p>
      </dgm:t>
    </dgm:pt>
    <dgm:pt modelId="{2EDDBEBB-C0CE-4CEA-94CA-DE146AC689B6}" type="sibTrans" cxnId="{9D36ACF5-5E42-42EF-965E-3D367304EF62}">
      <dgm:prSet/>
      <dgm:spPr/>
      <dgm:t>
        <a:bodyPr/>
        <a:lstStyle/>
        <a:p>
          <a:endParaRPr lang="fr-FR"/>
        </a:p>
      </dgm:t>
    </dgm:pt>
    <dgm:pt modelId="{54BFD20B-641C-4A39-BCB3-2BA77A90493B}" type="pres">
      <dgm:prSet presAssocID="{A95D03E0-8A63-4413-98CF-7D32244CC9B7}" presName="root" presStyleCnt="0">
        <dgm:presLayoutVars>
          <dgm:dir/>
          <dgm:resizeHandles val="exact"/>
        </dgm:presLayoutVars>
      </dgm:prSet>
      <dgm:spPr/>
    </dgm:pt>
    <dgm:pt modelId="{3441E41E-10CC-495D-B973-9A7CB9298509}" type="pres">
      <dgm:prSet presAssocID="{A95D03E0-8A63-4413-98CF-7D32244CC9B7}" presName="container" presStyleCnt="0">
        <dgm:presLayoutVars>
          <dgm:dir/>
          <dgm:resizeHandles val="exact"/>
        </dgm:presLayoutVars>
      </dgm:prSet>
      <dgm:spPr/>
    </dgm:pt>
    <dgm:pt modelId="{1FDF42E7-12A9-4DA0-BCA6-C8FAFF05CA16}" type="pres">
      <dgm:prSet presAssocID="{C71FBB8F-A73F-4AA2-85EB-B1898C5F915E}" presName="compNode" presStyleCnt="0"/>
      <dgm:spPr/>
    </dgm:pt>
    <dgm:pt modelId="{323866A7-8D5D-461B-85E1-B2AEA1083111}" type="pres">
      <dgm:prSet presAssocID="{C71FBB8F-A73F-4AA2-85EB-B1898C5F915E}" presName="iconBgRect" presStyleLbl="bgShp" presStyleIdx="0" presStyleCnt="4"/>
      <dgm:spPr/>
    </dgm:pt>
    <dgm:pt modelId="{AED3068B-9A5C-4B52-9497-78A3B6A3BE91}" type="pres">
      <dgm:prSet presAssocID="{C71FBB8F-A73F-4AA2-85EB-B1898C5F915E}" presName="iconRect" presStyleLbl="node1" presStyleIdx="0" presStyleCnt="4"/>
      <dgm:spPr>
        <a:blipFill>
          <a:blip xmlns:r="http://schemas.openxmlformats.org/officeDocument/2006/relationships" r:embed="rId1">
            <a:duotone>
              <a:schemeClr val="bg1">
                <a:hueOff val="0"/>
                <a:satOff val="0"/>
                <a:lumOff val="0"/>
                <a:alphaOff val="0"/>
                <a:shade val="20000"/>
                <a:satMod val="200000"/>
              </a:schemeClr>
              <a:schemeClr val="bg1">
                <a:hueOff val="0"/>
                <a:satOff val="0"/>
                <a:lumOff val="0"/>
                <a:alphaOff val="0"/>
                <a:tint val="12000"/>
                <a:satMod val="190000"/>
              </a:schemeClr>
            </a:duotone>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Group"/>
        </a:ext>
      </dgm:extLst>
    </dgm:pt>
    <dgm:pt modelId="{D08872CC-21FE-4051-92E0-6800C7F19C6C}" type="pres">
      <dgm:prSet presAssocID="{C71FBB8F-A73F-4AA2-85EB-B1898C5F915E}" presName="spaceRect" presStyleCnt="0"/>
      <dgm:spPr/>
    </dgm:pt>
    <dgm:pt modelId="{45750FBB-E9B7-47D9-BED0-12A5E6D19DCD}" type="pres">
      <dgm:prSet presAssocID="{C71FBB8F-A73F-4AA2-85EB-B1898C5F915E}" presName="textRect" presStyleLbl="revTx" presStyleIdx="0" presStyleCnt="4">
        <dgm:presLayoutVars>
          <dgm:chMax val="1"/>
          <dgm:chPref val="1"/>
        </dgm:presLayoutVars>
      </dgm:prSet>
      <dgm:spPr/>
    </dgm:pt>
    <dgm:pt modelId="{D76524BB-B915-4AB7-A94F-5ACEB8B67521}" type="pres">
      <dgm:prSet presAssocID="{409344B5-5185-45AC-8558-D4889DAD24C0}" presName="sibTrans" presStyleLbl="sibTrans2D1" presStyleIdx="0" presStyleCnt="0"/>
      <dgm:spPr/>
    </dgm:pt>
    <dgm:pt modelId="{C73EA15A-AACE-4B89-B311-197E2F79BF9E}" type="pres">
      <dgm:prSet presAssocID="{27D6841D-9644-43CE-8CDF-DD5934957006}" presName="compNode" presStyleCnt="0"/>
      <dgm:spPr/>
    </dgm:pt>
    <dgm:pt modelId="{BFC1AE3A-C761-4033-BB4E-10F9EC8EC899}" type="pres">
      <dgm:prSet presAssocID="{27D6841D-9644-43CE-8CDF-DD5934957006}" presName="iconBgRect" presStyleLbl="bgShp" presStyleIdx="1" presStyleCnt="4"/>
      <dgm:spPr/>
    </dgm:pt>
    <dgm:pt modelId="{EBE43A10-3869-4C7F-A575-30E267FBC174}" type="pres">
      <dgm:prSet presAssocID="{27D6841D-9644-43CE-8CDF-DD5934957006}" presName="iconRect" presStyleLbl="node1" presStyleIdx="1" presStyleCnt="4"/>
      <dgm:spPr>
        <a:blipFill>
          <a:blip xmlns:r="http://schemas.openxmlformats.org/officeDocument/2006/relationships" r:embed="rId3">
            <a:duotone>
              <a:schemeClr val="bg1">
                <a:hueOff val="0"/>
                <a:satOff val="0"/>
                <a:lumOff val="0"/>
                <a:alphaOff val="0"/>
                <a:shade val="20000"/>
                <a:satMod val="200000"/>
              </a:schemeClr>
              <a:schemeClr val="bg1">
                <a:hueOff val="0"/>
                <a:satOff val="0"/>
                <a:lumOff val="0"/>
                <a:alphaOff val="0"/>
                <a:tint val="12000"/>
                <a:satMod val="190000"/>
              </a:schemeClr>
            </a:duotone>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ocial network"/>
        </a:ext>
      </dgm:extLst>
    </dgm:pt>
    <dgm:pt modelId="{075C2B6E-955F-4489-AFCA-C6B4F132FF5D}" type="pres">
      <dgm:prSet presAssocID="{27D6841D-9644-43CE-8CDF-DD5934957006}" presName="spaceRect" presStyleCnt="0"/>
      <dgm:spPr/>
    </dgm:pt>
    <dgm:pt modelId="{4226BE03-B96B-44DB-A72A-DDE7FB944DED}" type="pres">
      <dgm:prSet presAssocID="{27D6841D-9644-43CE-8CDF-DD5934957006}" presName="textRect" presStyleLbl="revTx" presStyleIdx="1" presStyleCnt="4">
        <dgm:presLayoutVars>
          <dgm:chMax val="1"/>
          <dgm:chPref val="1"/>
        </dgm:presLayoutVars>
      </dgm:prSet>
      <dgm:spPr/>
    </dgm:pt>
    <dgm:pt modelId="{5DC78C21-2E74-4C5E-94FB-5EA2AD21660D}" type="pres">
      <dgm:prSet presAssocID="{A7A79DE0-3486-46DB-AC08-9D12BCBDF69E}" presName="sibTrans" presStyleLbl="sibTrans2D1" presStyleIdx="0" presStyleCnt="0"/>
      <dgm:spPr/>
    </dgm:pt>
    <dgm:pt modelId="{AE762533-2BCE-4B61-8A90-6662D6BACC80}" type="pres">
      <dgm:prSet presAssocID="{49C01D4D-20BA-459C-8DC6-3C7AE684ADD1}" presName="compNode" presStyleCnt="0"/>
      <dgm:spPr/>
    </dgm:pt>
    <dgm:pt modelId="{70B70DBE-E600-4C07-B8B1-9D6C521AD512}" type="pres">
      <dgm:prSet presAssocID="{49C01D4D-20BA-459C-8DC6-3C7AE684ADD1}" presName="iconBgRect" presStyleLbl="bgShp" presStyleIdx="2" presStyleCnt="4"/>
      <dgm:spPr/>
    </dgm:pt>
    <dgm:pt modelId="{A536172D-A37E-4247-8BA2-E40F833A28ED}" type="pres">
      <dgm:prSet presAssocID="{49C01D4D-20BA-459C-8DC6-3C7AE684ADD1}" presName="iconRect" presStyleLbl="node1" presStyleIdx="2" presStyleCnt="4"/>
      <dgm:spPr>
        <a:blipFill>
          <a:blip xmlns:r="http://schemas.openxmlformats.org/officeDocument/2006/relationships" r:embed="rId5">
            <a:duotone>
              <a:schemeClr val="bg1">
                <a:hueOff val="0"/>
                <a:satOff val="0"/>
                <a:lumOff val="0"/>
                <a:alphaOff val="0"/>
                <a:shade val="20000"/>
                <a:satMod val="200000"/>
              </a:schemeClr>
              <a:schemeClr val="bg1">
                <a:hueOff val="0"/>
                <a:satOff val="0"/>
                <a:lumOff val="0"/>
                <a:alphaOff val="0"/>
                <a:tint val="12000"/>
                <a:satMod val="190000"/>
              </a:schemeClr>
            </a:duotone>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Boardroom"/>
        </a:ext>
      </dgm:extLst>
    </dgm:pt>
    <dgm:pt modelId="{616AF82E-303F-4537-BD73-648A9BC3AA1A}" type="pres">
      <dgm:prSet presAssocID="{49C01D4D-20BA-459C-8DC6-3C7AE684ADD1}" presName="spaceRect" presStyleCnt="0"/>
      <dgm:spPr/>
    </dgm:pt>
    <dgm:pt modelId="{DDD528DB-DB75-471F-B1A2-51A87F54572E}" type="pres">
      <dgm:prSet presAssocID="{49C01D4D-20BA-459C-8DC6-3C7AE684ADD1}" presName="textRect" presStyleLbl="revTx" presStyleIdx="2" presStyleCnt="4">
        <dgm:presLayoutVars>
          <dgm:chMax val="1"/>
          <dgm:chPref val="1"/>
        </dgm:presLayoutVars>
      </dgm:prSet>
      <dgm:spPr/>
    </dgm:pt>
    <dgm:pt modelId="{F2223F2E-8D41-46D2-A1DD-40B75A147862}" type="pres">
      <dgm:prSet presAssocID="{1B94C677-0EED-4B15-85DB-0A1DC827A46F}" presName="sibTrans" presStyleLbl="sibTrans2D1" presStyleIdx="0" presStyleCnt="0"/>
      <dgm:spPr/>
    </dgm:pt>
    <dgm:pt modelId="{6462C143-1FA2-4473-9D89-AE8AC65062BC}" type="pres">
      <dgm:prSet presAssocID="{8C14CD1A-7F4F-43AE-90D5-89AAD6D177BF}" presName="compNode" presStyleCnt="0"/>
      <dgm:spPr/>
    </dgm:pt>
    <dgm:pt modelId="{12A05282-FF0E-490F-86CE-8E11641C9870}" type="pres">
      <dgm:prSet presAssocID="{8C14CD1A-7F4F-43AE-90D5-89AAD6D177BF}" presName="iconBgRect" presStyleLbl="bgShp" presStyleIdx="3" presStyleCnt="4"/>
      <dgm:spPr/>
    </dgm:pt>
    <dgm:pt modelId="{34910732-E373-458A-BA11-53E05AAF333D}" type="pres">
      <dgm:prSet presAssocID="{8C14CD1A-7F4F-43AE-90D5-89AAD6D177BF}" presName="iconRect" presStyleLbl="node1" presStyleIdx="3" presStyleCnt="4"/>
      <dgm:spPr>
        <a:blipFill>
          <a:blip xmlns:r="http://schemas.openxmlformats.org/officeDocument/2006/relationships" r:embed="rId7">
            <a:duotone>
              <a:schemeClr val="bg1">
                <a:hueOff val="0"/>
                <a:satOff val="0"/>
                <a:lumOff val="0"/>
                <a:alphaOff val="0"/>
                <a:shade val="20000"/>
                <a:satMod val="200000"/>
              </a:schemeClr>
              <a:schemeClr val="bg1">
                <a:hueOff val="0"/>
                <a:satOff val="0"/>
                <a:lumOff val="0"/>
                <a:alphaOff val="0"/>
                <a:tint val="12000"/>
                <a:satMod val="190000"/>
              </a:schemeClr>
            </a:duotone>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ullseye"/>
        </a:ext>
      </dgm:extLst>
    </dgm:pt>
    <dgm:pt modelId="{ED202764-0EAC-4576-A481-3B866C6DC617}" type="pres">
      <dgm:prSet presAssocID="{8C14CD1A-7F4F-43AE-90D5-89AAD6D177BF}" presName="spaceRect" presStyleCnt="0"/>
      <dgm:spPr/>
    </dgm:pt>
    <dgm:pt modelId="{D20FD8EA-91CD-4764-8237-F82F081B27E9}" type="pres">
      <dgm:prSet presAssocID="{8C14CD1A-7F4F-43AE-90D5-89AAD6D177BF}" presName="textRect" presStyleLbl="revTx" presStyleIdx="3" presStyleCnt="4">
        <dgm:presLayoutVars>
          <dgm:chMax val="1"/>
          <dgm:chPref val="1"/>
        </dgm:presLayoutVars>
      </dgm:prSet>
      <dgm:spPr/>
    </dgm:pt>
  </dgm:ptLst>
  <dgm:cxnLst>
    <dgm:cxn modelId="{FC265810-CB8C-4ECC-BFC5-962DD8A85351}" type="presOf" srcId="{A7A79DE0-3486-46DB-AC08-9D12BCBDF69E}" destId="{5DC78C21-2E74-4C5E-94FB-5EA2AD21660D}" srcOrd="0" destOrd="0" presId="urn:microsoft.com/office/officeart/2018/2/layout/IconCircleList"/>
    <dgm:cxn modelId="{E5D52A3A-7D70-4DEF-90BC-CD03DCAC3ED4}" srcId="{A95D03E0-8A63-4413-98CF-7D32244CC9B7}" destId="{27D6841D-9644-43CE-8CDF-DD5934957006}" srcOrd="1" destOrd="0" parTransId="{5259298F-9051-4373-9482-01ADEBEBC244}" sibTransId="{A7A79DE0-3486-46DB-AC08-9D12BCBDF69E}"/>
    <dgm:cxn modelId="{3E474F3A-4ED5-4D2A-BD89-EEF8D486A705}" type="presOf" srcId="{1B94C677-0EED-4B15-85DB-0A1DC827A46F}" destId="{F2223F2E-8D41-46D2-A1DD-40B75A147862}" srcOrd="0" destOrd="0" presId="urn:microsoft.com/office/officeart/2018/2/layout/IconCircleList"/>
    <dgm:cxn modelId="{A9D79D7F-6ABC-41D8-96B8-61AA3EC31698}" type="presOf" srcId="{49C01D4D-20BA-459C-8DC6-3C7AE684ADD1}" destId="{DDD528DB-DB75-471F-B1A2-51A87F54572E}" srcOrd="0" destOrd="0" presId="urn:microsoft.com/office/officeart/2018/2/layout/IconCircleList"/>
    <dgm:cxn modelId="{03FDD27F-EE24-4440-88C4-A10934EC3A16}" type="presOf" srcId="{C71FBB8F-A73F-4AA2-85EB-B1898C5F915E}" destId="{45750FBB-E9B7-47D9-BED0-12A5E6D19DCD}" srcOrd="0" destOrd="0" presId="urn:microsoft.com/office/officeart/2018/2/layout/IconCircleList"/>
    <dgm:cxn modelId="{E6E72F98-D563-488D-8FA5-1DB381CEAB56}" srcId="{A95D03E0-8A63-4413-98CF-7D32244CC9B7}" destId="{C71FBB8F-A73F-4AA2-85EB-B1898C5F915E}" srcOrd="0" destOrd="0" parTransId="{423130BC-D443-4E24-9A38-FDF969FFB67C}" sibTransId="{409344B5-5185-45AC-8558-D4889DAD24C0}"/>
    <dgm:cxn modelId="{BAA3DAC3-6166-4B2C-B13A-9B522B8FCF5B}" srcId="{A95D03E0-8A63-4413-98CF-7D32244CC9B7}" destId="{49C01D4D-20BA-459C-8DC6-3C7AE684ADD1}" srcOrd="2" destOrd="0" parTransId="{B91AA16E-8DE3-4784-8714-93B1FFF2B733}" sibTransId="{1B94C677-0EED-4B15-85DB-0A1DC827A46F}"/>
    <dgm:cxn modelId="{A539E7D4-FA67-49C2-BD81-420565C812D2}" type="presOf" srcId="{27D6841D-9644-43CE-8CDF-DD5934957006}" destId="{4226BE03-B96B-44DB-A72A-DDE7FB944DED}" srcOrd="0" destOrd="0" presId="urn:microsoft.com/office/officeart/2018/2/layout/IconCircleList"/>
    <dgm:cxn modelId="{9995F0D5-BE20-4609-A113-563333CC8F01}" type="presOf" srcId="{8C14CD1A-7F4F-43AE-90D5-89AAD6D177BF}" destId="{D20FD8EA-91CD-4764-8237-F82F081B27E9}" srcOrd="0" destOrd="0" presId="urn:microsoft.com/office/officeart/2018/2/layout/IconCircleList"/>
    <dgm:cxn modelId="{76BACCD9-E8E6-4698-8884-9EAB83CC9BBF}" type="presOf" srcId="{A95D03E0-8A63-4413-98CF-7D32244CC9B7}" destId="{54BFD20B-641C-4A39-BCB3-2BA77A90493B}" srcOrd="0" destOrd="0" presId="urn:microsoft.com/office/officeart/2018/2/layout/IconCircleList"/>
    <dgm:cxn modelId="{9D36ACF5-5E42-42EF-965E-3D367304EF62}" srcId="{A95D03E0-8A63-4413-98CF-7D32244CC9B7}" destId="{8C14CD1A-7F4F-43AE-90D5-89AAD6D177BF}" srcOrd="3" destOrd="0" parTransId="{5E0BF146-3928-4E82-995B-6EF6D7BCB08B}" sibTransId="{2EDDBEBB-C0CE-4CEA-94CA-DE146AC689B6}"/>
    <dgm:cxn modelId="{75A673F8-5F54-4817-8A17-1BDD172C75AC}" type="presOf" srcId="{409344B5-5185-45AC-8558-D4889DAD24C0}" destId="{D76524BB-B915-4AB7-A94F-5ACEB8B67521}" srcOrd="0" destOrd="0" presId="urn:microsoft.com/office/officeart/2018/2/layout/IconCircleList"/>
    <dgm:cxn modelId="{3B184914-248F-409D-B5EF-DA023CF72FB4}" type="presParOf" srcId="{54BFD20B-641C-4A39-BCB3-2BA77A90493B}" destId="{3441E41E-10CC-495D-B973-9A7CB9298509}" srcOrd="0" destOrd="0" presId="urn:microsoft.com/office/officeart/2018/2/layout/IconCircleList"/>
    <dgm:cxn modelId="{DEA9B3AC-8A02-4D4F-9246-917F244CA6BA}" type="presParOf" srcId="{3441E41E-10CC-495D-B973-9A7CB9298509}" destId="{1FDF42E7-12A9-4DA0-BCA6-C8FAFF05CA16}" srcOrd="0" destOrd="0" presId="urn:microsoft.com/office/officeart/2018/2/layout/IconCircleList"/>
    <dgm:cxn modelId="{A0AB242B-C86E-4DD3-8716-3B464EF4EE27}" type="presParOf" srcId="{1FDF42E7-12A9-4DA0-BCA6-C8FAFF05CA16}" destId="{323866A7-8D5D-461B-85E1-B2AEA1083111}" srcOrd="0" destOrd="0" presId="urn:microsoft.com/office/officeart/2018/2/layout/IconCircleList"/>
    <dgm:cxn modelId="{B10CEA53-BA52-4133-BA2B-F43ABE375F17}" type="presParOf" srcId="{1FDF42E7-12A9-4DA0-BCA6-C8FAFF05CA16}" destId="{AED3068B-9A5C-4B52-9497-78A3B6A3BE91}" srcOrd="1" destOrd="0" presId="urn:microsoft.com/office/officeart/2018/2/layout/IconCircleList"/>
    <dgm:cxn modelId="{6BFEF7A5-E943-4356-BC12-1912E5961455}" type="presParOf" srcId="{1FDF42E7-12A9-4DA0-BCA6-C8FAFF05CA16}" destId="{D08872CC-21FE-4051-92E0-6800C7F19C6C}" srcOrd="2" destOrd="0" presId="urn:microsoft.com/office/officeart/2018/2/layout/IconCircleList"/>
    <dgm:cxn modelId="{F7A2CBBA-435B-4FF6-9D9E-0B44B5ECB438}" type="presParOf" srcId="{1FDF42E7-12A9-4DA0-BCA6-C8FAFF05CA16}" destId="{45750FBB-E9B7-47D9-BED0-12A5E6D19DCD}" srcOrd="3" destOrd="0" presId="urn:microsoft.com/office/officeart/2018/2/layout/IconCircleList"/>
    <dgm:cxn modelId="{58EE92DA-97BA-496F-9CFC-FA9929E56C09}" type="presParOf" srcId="{3441E41E-10CC-495D-B973-9A7CB9298509}" destId="{D76524BB-B915-4AB7-A94F-5ACEB8B67521}" srcOrd="1" destOrd="0" presId="urn:microsoft.com/office/officeart/2018/2/layout/IconCircleList"/>
    <dgm:cxn modelId="{7E516933-D2AC-44E9-9B98-85639287DC8E}" type="presParOf" srcId="{3441E41E-10CC-495D-B973-9A7CB9298509}" destId="{C73EA15A-AACE-4B89-B311-197E2F79BF9E}" srcOrd="2" destOrd="0" presId="urn:microsoft.com/office/officeart/2018/2/layout/IconCircleList"/>
    <dgm:cxn modelId="{9BF2C2EB-B7DD-4CF1-9930-A1C6A46A9414}" type="presParOf" srcId="{C73EA15A-AACE-4B89-B311-197E2F79BF9E}" destId="{BFC1AE3A-C761-4033-BB4E-10F9EC8EC899}" srcOrd="0" destOrd="0" presId="urn:microsoft.com/office/officeart/2018/2/layout/IconCircleList"/>
    <dgm:cxn modelId="{040DA4FD-D874-4165-8A57-9151AEDF19DC}" type="presParOf" srcId="{C73EA15A-AACE-4B89-B311-197E2F79BF9E}" destId="{EBE43A10-3869-4C7F-A575-30E267FBC174}" srcOrd="1" destOrd="0" presId="urn:microsoft.com/office/officeart/2018/2/layout/IconCircleList"/>
    <dgm:cxn modelId="{A7559561-C112-41BE-9BF4-EF79378238B7}" type="presParOf" srcId="{C73EA15A-AACE-4B89-B311-197E2F79BF9E}" destId="{075C2B6E-955F-4489-AFCA-C6B4F132FF5D}" srcOrd="2" destOrd="0" presId="urn:microsoft.com/office/officeart/2018/2/layout/IconCircleList"/>
    <dgm:cxn modelId="{83583DE0-5193-4B37-A3D7-B3CA8955F3C8}" type="presParOf" srcId="{C73EA15A-AACE-4B89-B311-197E2F79BF9E}" destId="{4226BE03-B96B-44DB-A72A-DDE7FB944DED}" srcOrd="3" destOrd="0" presId="urn:microsoft.com/office/officeart/2018/2/layout/IconCircleList"/>
    <dgm:cxn modelId="{EE07B84D-5910-44EE-861C-D235AF0BA1F9}" type="presParOf" srcId="{3441E41E-10CC-495D-B973-9A7CB9298509}" destId="{5DC78C21-2E74-4C5E-94FB-5EA2AD21660D}" srcOrd="3" destOrd="0" presId="urn:microsoft.com/office/officeart/2018/2/layout/IconCircleList"/>
    <dgm:cxn modelId="{9F5DB83D-B44F-4457-AC3A-8F11CD5D248C}" type="presParOf" srcId="{3441E41E-10CC-495D-B973-9A7CB9298509}" destId="{AE762533-2BCE-4B61-8A90-6662D6BACC80}" srcOrd="4" destOrd="0" presId="urn:microsoft.com/office/officeart/2018/2/layout/IconCircleList"/>
    <dgm:cxn modelId="{2E96B004-CDE5-4431-804B-39D6D660860C}" type="presParOf" srcId="{AE762533-2BCE-4B61-8A90-6662D6BACC80}" destId="{70B70DBE-E600-4C07-B8B1-9D6C521AD512}" srcOrd="0" destOrd="0" presId="urn:microsoft.com/office/officeart/2018/2/layout/IconCircleList"/>
    <dgm:cxn modelId="{EE05C057-3FE5-415F-ABD9-DBB5038F58BB}" type="presParOf" srcId="{AE762533-2BCE-4B61-8A90-6662D6BACC80}" destId="{A536172D-A37E-4247-8BA2-E40F833A28ED}" srcOrd="1" destOrd="0" presId="urn:microsoft.com/office/officeart/2018/2/layout/IconCircleList"/>
    <dgm:cxn modelId="{F69289B1-0398-4FB9-A3D3-78FD70152BDC}" type="presParOf" srcId="{AE762533-2BCE-4B61-8A90-6662D6BACC80}" destId="{616AF82E-303F-4537-BD73-648A9BC3AA1A}" srcOrd="2" destOrd="0" presId="urn:microsoft.com/office/officeart/2018/2/layout/IconCircleList"/>
    <dgm:cxn modelId="{B106D974-6FC0-4B2A-B477-ED283174385A}" type="presParOf" srcId="{AE762533-2BCE-4B61-8A90-6662D6BACC80}" destId="{DDD528DB-DB75-471F-B1A2-51A87F54572E}" srcOrd="3" destOrd="0" presId="urn:microsoft.com/office/officeart/2018/2/layout/IconCircleList"/>
    <dgm:cxn modelId="{8AA695AD-F5D1-4F33-8522-805609F1E394}" type="presParOf" srcId="{3441E41E-10CC-495D-B973-9A7CB9298509}" destId="{F2223F2E-8D41-46D2-A1DD-40B75A147862}" srcOrd="5" destOrd="0" presId="urn:microsoft.com/office/officeart/2018/2/layout/IconCircleList"/>
    <dgm:cxn modelId="{4676FD6E-14FC-4011-A7A5-FD7DA4475B5A}" type="presParOf" srcId="{3441E41E-10CC-495D-B973-9A7CB9298509}" destId="{6462C143-1FA2-4473-9D89-AE8AC65062BC}" srcOrd="6" destOrd="0" presId="urn:microsoft.com/office/officeart/2018/2/layout/IconCircleList"/>
    <dgm:cxn modelId="{658C30C9-92EB-4882-AE3F-410BC45262B9}" type="presParOf" srcId="{6462C143-1FA2-4473-9D89-AE8AC65062BC}" destId="{12A05282-FF0E-490F-86CE-8E11641C9870}" srcOrd="0" destOrd="0" presId="urn:microsoft.com/office/officeart/2018/2/layout/IconCircleList"/>
    <dgm:cxn modelId="{9856C279-FBDE-49E6-93A6-0B5D8F343F64}" type="presParOf" srcId="{6462C143-1FA2-4473-9D89-AE8AC65062BC}" destId="{34910732-E373-458A-BA11-53E05AAF333D}" srcOrd="1" destOrd="0" presId="urn:microsoft.com/office/officeart/2018/2/layout/IconCircleList"/>
    <dgm:cxn modelId="{F54D0FBF-463D-4BE5-B0F1-BC190E3C48CB}" type="presParOf" srcId="{6462C143-1FA2-4473-9D89-AE8AC65062BC}" destId="{ED202764-0EAC-4576-A481-3B866C6DC617}" srcOrd="2" destOrd="0" presId="urn:microsoft.com/office/officeart/2018/2/layout/IconCircleList"/>
    <dgm:cxn modelId="{D45AE1FB-8256-42B3-B5F9-625AFF552DCA}" type="presParOf" srcId="{6462C143-1FA2-4473-9D89-AE8AC65062BC}" destId="{D20FD8EA-91CD-4764-8237-F82F081B27E9}"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F058C1-290B-4659-89A5-741937F36FE9}">
      <dsp:nvSpPr>
        <dsp:cNvPr id="0" name=""/>
        <dsp:cNvSpPr/>
      </dsp:nvSpPr>
      <dsp:spPr>
        <a:xfrm>
          <a:off x="4603250" y="-224979"/>
          <a:ext cx="2194560" cy="21945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fr-FR" sz="2600" kern="1200" dirty="0" err="1"/>
            <a:t>Adopting</a:t>
          </a:r>
          <a:r>
            <a:rPr lang="fr-FR" sz="2600" kern="1200" dirty="0"/>
            <a:t> an area-</a:t>
          </a:r>
          <a:r>
            <a:rPr lang="fr-FR" sz="2600" kern="1200" dirty="0" err="1"/>
            <a:t>based</a:t>
          </a:r>
          <a:r>
            <a:rPr lang="fr-FR" sz="2600" kern="1200" dirty="0"/>
            <a:t> </a:t>
          </a:r>
          <a:r>
            <a:rPr lang="fr-FR" sz="2600" kern="1200" dirty="0" err="1"/>
            <a:t>approach</a:t>
          </a:r>
          <a:r>
            <a:rPr lang="fr-FR" sz="2600" kern="1200" dirty="0"/>
            <a:t> </a:t>
          </a:r>
          <a:endParaRPr lang="en-US" sz="2600" kern="1200" dirty="0"/>
        </a:p>
      </dsp:txBody>
      <dsp:txXfrm>
        <a:off x="4924636" y="96407"/>
        <a:ext cx="1551788" cy="1551788"/>
      </dsp:txXfrm>
    </dsp:sp>
    <dsp:sp modelId="{0F7A3581-97DB-4DCD-9102-9F0197BFD633}">
      <dsp:nvSpPr>
        <dsp:cNvPr id="0" name=""/>
        <dsp:cNvSpPr/>
      </dsp:nvSpPr>
      <dsp:spPr>
        <a:xfrm rot="2160000">
          <a:off x="6642389" y="1344398"/>
          <a:ext cx="225276" cy="5880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6648843" y="1442151"/>
        <a:ext cx="157693" cy="352846"/>
      </dsp:txXfrm>
    </dsp:sp>
    <dsp:sp modelId="{F4AF081F-F46E-40FB-85FF-E60D85731693}">
      <dsp:nvSpPr>
        <dsp:cNvPr id="0" name=""/>
        <dsp:cNvSpPr/>
      </dsp:nvSpPr>
      <dsp:spPr>
        <a:xfrm>
          <a:off x="6722559" y="1314788"/>
          <a:ext cx="2194560" cy="2194560"/>
        </a:xfrm>
        <a:prstGeom prst="ellipse">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r-FR" sz="1800" kern="1200" dirty="0" err="1">
              <a:solidFill>
                <a:schemeClr val="tx1"/>
              </a:solidFill>
            </a:rPr>
            <a:t>Adopting</a:t>
          </a:r>
          <a:r>
            <a:rPr lang="fr-FR" sz="1800" kern="1200" dirty="0">
              <a:solidFill>
                <a:schemeClr val="tx1"/>
              </a:solidFill>
            </a:rPr>
            <a:t> a </a:t>
          </a:r>
          <a:r>
            <a:rPr lang="fr-FR" sz="1800" kern="1200" dirty="0" err="1">
              <a:solidFill>
                <a:schemeClr val="tx1"/>
              </a:solidFill>
            </a:rPr>
            <a:t>multisectoral</a:t>
          </a:r>
          <a:r>
            <a:rPr lang="fr-FR" sz="1800" kern="1200" dirty="0">
              <a:solidFill>
                <a:schemeClr val="tx1"/>
              </a:solidFill>
            </a:rPr>
            <a:t> and </a:t>
          </a:r>
          <a:r>
            <a:rPr lang="fr-FR" sz="1800" kern="1200" dirty="0" err="1">
              <a:solidFill>
                <a:schemeClr val="tx1"/>
              </a:solidFill>
            </a:rPr>
            <a:t>mutlistakholder</a:t>
          </a:r>
          <a:r>
            <a:rPr lang="fr-FR" sz="1800" kern="1200" dirty="0">
              <a:solidFill>
                <a:schemeClr val="tx1"/>
              </a:solidFill>
            </a:rPr>
            <a:t> </a:t>
          </a:r>
          <a:r>
            <a:rPr lang="fr-FR" sz="1800" kern="1200" dirty="0" err="1">
              <a:solidFill>
                <a:schemeClr val="tx1"/>
              </a:solidFill>
            </a:rPr>
            <a:t>approach</a:t>
          </a:r>
          <a:r>
            <a:rPr lang="fr-FR" sz="1800" kern="1200" dirty="0">
              <a:solidFill>
                <a:schemeClr val="tx1"/>
              </a:solidFill>
            </a:rPr>
            <a:t> </a:t>
          </a:r>
          <a:endParaRPr lang="en-US" sz="1800" kern="1200" dirty="0">
            <a:solidFill>
              <a:schemeClr val="tx1"/>
            </a:solidFill>
          </a:endParaRPr>
        </a:p>
      </dsp:txBody>
      <dsp:txXfrm>
        <a:off x="7043945" y="1636174"/>
        <a:ext cx="1551788" cy="1551788"/>
      </dsp:txXfrm>
    </dsp:sp>
    <dsp:sp modelId="{D9630AF7-6D38-4C39-9D07-B86598AE045E}">
      <dsp:nvSpPr>
        <dsp:cNvPr id="0" name=""/>
        <dsp:cNvSpPr/>
      </dsp:nvSpPr>
      <dsp:spPr>
        <a:xfrm rot="6480000">
          <a:off x="7304420" y="3357665"/>
          <a:ext cx="225276" cy="5880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rot="10800000">
        <a:off x="7348654" y="3443142"/>
        <a:ext cx="157693" cy="352846"/>
      </dsp:txXfrm>
    </dsp:sp>
    <dsp:sp modelId="{3509C221-C81D-449D-A89D-480FE14FC0B0}">
      <dsp:nvSpPr>
        <dsp:cNvPr id="0" name=""/>
        <dsp:cNvSpPr/>
      </dsp:nvSpPr>
      <dsp:spPr>
        <a:xfrm>
          <a:off x="5913055" y="3806185"/>
          <a:ext cx="2194560" cy="2194560"/>
        </a:xfrm>
        <a:prstGeom prst="ellipse">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r-FR" sz="1800" kern="1200" dirty="0" err="1">
              <a:solidFill>
                <a:schemeClr val="tx1"/>
              </a:solidFill>
            </a:rPr>
            <a:t>Develop</a:t>
          </a:r>
          <a:r>
            <a:rPr lang="fr-FR" sz="1800" kern="1200" dirty="0">
              <a:solidFill>
                <a:schemeClr val="tx1"/>
              </a:solidFill>
            </a:rPr>
            <a:t> or use </a:t>
          </a:r>
          <a:r>
            <a:rPr lang="fr-FR" sz="1800" kern="1200" dirty="0" err="1">
              <a:solidFill>
                <a:schemeClr val="tx1"/>
              </a:solidFill>
            </a:rPr>
            <a:t>existing</a:t>
          </a:r>
          <a:r>
            <a:rPr lang="fr-FR" sz="1800" kern="1200" dirty="0">
              <a:solidFill>
                <a:schemeClr val="tx1"/>
              </a:solidFill>
            </a:rPr>
            <a:t> coordination </a:t>
          </a:r>
          <a:r>
            <a:rPr lang="fr-FR" sz="1800" kern="1200" dirty="0" err="1">
              <a:solidFill>
                <a:schemeClr val="tx1"/>
              </a:solidFill>
            </a:rPr>
            <a:t>mechanisms</a:t>
          </a:r>
          <a:r>
            <a:rPr lang="fr-FR" sz="1800" kern="1200" dirty="0">
              <a:solidFill>
                <a:schemeClr val="tx1"/>
              </a:solidFill>
            </a:rPr>
            <a:t> </a:t>
          </a:r>
          <a:endParaRPr lang="en-US" sz="1800" kern="1200" dirty="0">
            <a:solidFill>
              <a:schemeClr val="tx1"/>
            </a:solidFill>
          </a:endParaRPr>
        </a:p>
      </dsp:txBody>
      <dsp:txXfrm>
        <a:off x="6234441" y="4127571"/>
        <a:ext cx="1551788" cy="1551788"/>
      </dsp:txXfrm>
    </dsp:sp>
    <dsp:sp modelId="{3114AC60-3DA0-4E7C-8DE9-103B0DD2A272}">
      <dsp:nvSpPr>
        <dsp:cNvPr id="0" name=""/>
        <dsp:cNvSpPr/>
      </dsp:nvSpPr>
      <dsp:spPr>
        <a:xfrm rot="10800000">
          <a:off x="5594268" y="4609427"/>
          <a:ext cx="225276" cy="5880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rot="10800000">
        <a:off x="5661851" y="4727042"/>
        <a:ext cx="157693" cy="352846"/>
      </dsp:txXfrm>
    </dsp:sp>
    <dsp:sp modelId="{02F39420-A9F9-4FCE-9D22-8DAB94EF525E}">
      <dsp:nvSpPr>
        <dsp:cNvPr id="0" name=""/>
        <dsp:cNvSpPr/>
      </dsp:nvSpPr>
      <dsp:spPr>
        <a:xfrm>
          <a:off x="3293445" y="3806185"/>
          <a:ext cx="2194560" cy="2194560"/>
        </a:xfrm>
        <a:prstGeom prst="ellipse">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666750">
            <a:lnSpc>
              <a:spcPct val="90000"/>
            </a:lnSpc>
            <a:spcBef>
              <a:spcPct val="0"/>
            </a:spcBef>
            <a:spcAft>
              <a:spcPct val="35000"/>
            </a:spcAft>
            <a:buNone/>
          </a:pPr>
          <a:r>
            <a:rPr lang="fr-FR" sz="1600" kern="1200" dirty="0" err="1">
              <a:solidFill>
                <a:schemeClr val="tx1"/>
              </a:solidFill>
            </a:rPr>
            <a:t>Assessing</a:t>
          </a:r>
          <a:r>
            <a:rPr lang="fr-FR" sz="1600" kern="1200" dirty="0">
              <a:solidFill>
                <a:schemeClr val="tx1"/>
              </a:solidFill>
            </a:rPr>
            <a:t> and </a:t>
          </a:r>
          <a:r>
            <a:rPr lang="fr-FR" sz="1600" kern="1200" dirty="0" err="1">
              <a:solidFill>
                <a:schemeClr val="tx1"/>
              </a:solidFill>
            </a:rPr>
            <a:t>measuring</a:t>
          </a:r>
          <a:r>
            <a:rPr lang="fr-FR" sz="1600" kern="1200" dirty="0">
              <a:solidFill>
                <a:schemeClr val="tx1"/>
              </a:solidFill>
            </a:rPr>
            <a:t> durable solutions </a:t>
          </a:r>
          <a:endParaRPr lang="en-US" sz="1600" kern="1200" dirty="0">
            <a:solidFill>
              <a:schemeClr val="tx1"/>
            </a:solidFill>
          </a:endParaRPr>
        </a:p>
      </dsp:txBody>
      <dsp:txXfrm>
        <a:off x="3614831" y="4127571"/>
        <a:ext cx="1551788" cy="1551788"/>
      </dsp:txXfrm>
    </dsp:sp>
    <dsp:sp modelId="{E1C7991D-A9EB-4310-86A8-A896BCD0812B}">
      <dsp:nvSpPr>
        <dsp:cNvPr id="0" name=""/>
        <dsp:cNvSpPr/>
      </dsp:nvSpPr>
      <dsp:spPr>
        <a:xfrm rot="15120000">
          <a:off x="3875305" y="3369792"/>
          <a:ext cx="225276" cy="5880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rot="10800000">
        <a:off x="3919539" y="3519545"/>
        <a:ext cx="157693" cy="352846"/>
      </dsp:txXfrm>
    </dsp:sp>
    <dsp:sp modelId="{5DC8A982-5F70-419D-818A-908A4EB27457}">
      <dsp:nvSpPr>
        <dsp:cNvPr id="0" name=""/>
        <dsp:cNvSpPr/>
      </dsp:nvSpPr>
      <dsp:spPr>
        <a:xfrm>
          <a:off x="2483941" y="1314788"/>
          <a:ext cx="2194560" cy="2194560"/>
        </a:xfrm>
        <a:prstGeom prst="ellipse">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r-FR" sz="1800" kern="1200">
              <a:solidFill>
                <a:schemeClr val="tx1"/>
              </a:solidFill>
            </a:rPr>
            <a:t>Involving </a:t>
          </a:r>
          <a:r>
            <a:rPr lang="fr-FR" sz="1800" kern="1200" dirty="0">
              <a:solidFill>
                <a:schemeClr val="tx1"/>
              </a:solidFill>
            </a:rPr>
            <a:t>DAC </a:t>
          </a:r>
          <a:r>
            <a:rPr lang="fr-FR" sz="1800" kern="1200" dirty="0" err="1">
              <a:solidFill>
                <a:schemeClr val="tx1"/>
              </a:solidFill>
            </a:rPr>
            <a:t>through</a:t>
          </a:r>
          <a:r>
            <a:rPr lang="fr-FR" sz="1800" kern="1200" dirty="0">
              <a:solidFill>
                <a:schemeClr val="tx1"/>
              </a:solidFill>
            </a:rPr>
            <a:t> Community-</a:t>
          </a:r>
          <a:r>
            <a:rPr lang="fr-FR" sz="1800" kern="1200" dirty="0" err="1">
              <a:solidFill>
                <a:schemeClr val="tx1"/>
              </a:solidFill>
            </a:rPr>
            <a:t>based</a:t>
          </a:r>
          <a:r>
            <a:rPr lang="fr-FR" sz="1800" kern="1200" dirty="0">
              <a:solidFill>
                <a:schemeClr val="tx1"/>
              </a:solidFill>
            </a:rPr>
            <a:t> planning  </a:t>
          </a:r>
          <a:endParaRPr lang="en-US" sz="1800" kern="1200" dirty="0">
            <a:solidFill>
              <a:schemeClr val="tx1"/>
            </a:solidFill>
          </a:endParaRPr>
        </a:p>
      </dsp:txBody>
      <dsp:txXfrm>
        <a:off x="2805327" y="1636174"/>
        <a:ext cx="1551788" cy="1551788"/>
      </dsp:txXfrm>
    </dsp:sp>
    <dsp:sp modelId="{A2921582-7BC6-4D69-A474-8483102F00F4}">
      <dsp:nvSpPr>
        <dsp:cNvPr id="0" name=""/>
        <dsp:cNvSpPr/>
      </dsp:nvSpPr>
      <dsp:spPr>
        <a:xfrm rot="19440000">
          <a:off x="4523080" y="1351893"/>
          <a:ext cx="225276" cy="5880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4529534" y="1489370"/>
        <a:ext cx="157693" cy="3528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3866A7-8D5D-461B-85E1-B2AEA1083111}">
      <dsp:nvSpPr>
        <dsp:cNvPr id="0" name=""/>
        <dsp:cNvSpPr/>
      </dsp:nvSpPr>
      <dsp:spPr>
        <a:xfrm>
          <a:off x="212335" y="469890"/>
          <a:ext cx="1335915" cy="1335915"/>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D3068B-9A5C-4B52-9497-78A3B6A3BE91}">
      <dsp:nvSpPr>
        <dsp:cNvPr id="0" name=""/>
        <dsp:cNvSpPr/>
      </dsp:nvSpPr>
      <dsp:spPr>
        <a:xfrm>
          <a:off x="492877" y="750432"/>
          <a:ext cx="774830" cy="774830"/>
        </a:xfrm>
        <a:prstGeom prst="rect">
          <a:avLst/>
        </a:prstGeom>
        <a:blipFill>
          <a:blip xmlns:r="http://schemas.openxmlformats.org/officeDocument/2006/relationships" r:embed="rId1">
            <a:duotone>
              <a:schemeClr val="bg1">
                <a:hueOff val="0"/>
                <a:satOff val="0"/>
                <a:lumOff val="0"/>
                <a:alphaOff val="0"/>
                <a:shade val="20000"/>
                <a:satMod val="200000"/>
              </a:schemeClr>
              <a:schemeClr val="bg1">
                <a:hueOff val="0"/>
                <a:satOff val="0"/>
                <a:lumOff val="0"/>
                <a:alphaOff val="0"/>
                <a:tint val="12000"/>
                <a:satMod val="190000"/>
              </a:schemeClr>
            </a:duotone>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5750FBB-E9B7-47D9-BED0-12A5E6D19DCD}">
      <dsp:nvSpPr>
        <dsp:cNvPr id="0" name=""/>
        <dsp:cNvSpPr/>
      </dsp:nvSpPr>
      <dsp:spPr>
        <a:xfrm>
          <a:off x="1834517"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90000"/>
            </a:lnSpc>
            <a:spcBef>
              <a:spcPct val="0"/>
            </a:spcBef>
            <a:spcAft>
              <a:spcPct val="35000"/>
            </a:spcAft>
            <a:buNone/>
          </a:pPr>
          <a:r>
            <a:rPr lang="en-US" sz="2300" kern="1200" dirty="0">
              <a:effectLst/>
              <a:latin typeface="Calibri" panose="020F0502020204030204" pitchFamily="34" charset="0"/>
              <a:ea typeface="Calibri" panose="020F0502020204030204" pitchFamily="34" charset="0"/>
              <a:cs typeface="Times New Roman" panose="02020603050405020304" pitchFamily="18" charset="0"/>
            </a:rPr>
            <a:t>Reduce tensions and real or perceived inequalities and contribute to improving social cohesion </a:t>
          </a:r>
          <a:endParaRPr lang="fr-FR" sz="2300" kern="1200" dirty="0"/>
        </a:p>
      </dsp:txBody>
      <dsp:txXfrm>
        <a:off x="1834517" y="469890"/>
        <a:ext cx="3148942" cy="1335915"/>
      </dsp:txXfrm>
    </dsp:sp>
    <dsp:sp modelId="{BFC1AE3A-C761-4033-BB4E-10F9EC8EC899}">
      <dsp:nvSpPr>
        <dsp:cNvPr id="0" name=""/>
        <dsp:cNvSpPr/>
      </dsp:nvSpPr>
      <dsp:spPr>
        <a:xfrm>
          <a:off x="5532139" y="469890"/>
          <a:ext cx="1335915" cy="1335915"/>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BE43A10-3869-4C7F-A575-30E267FBC174}">
      <dsp:nvSpPr>
        <dsp:cNvPr id="0" name=""/>
        <dsp:cNvSpPr/>
      </dsp:nvSpPr>
      <dsp:spPr>
        <a:xfrm>
          <a:off x="5812681" y="750432"/>
          <a:ext cx="774830" cy="774830"/>
        </a:xfrm>
        <a:prstGeom prst="rect">
          <a:avLst/>
        </a:prstGeom>
        <a:blipFill>
          <a:blip xmlns:r="http://schemas.openxmlformats.org/officeDocument/2006/relationships" r:embed="rId3">
            <a:duotone>
              <a:schemeClr val="bg1">
                <a:hueOff val="0"/>
                <a:satOff val="0"/>
                <a:lumOff val="0"/>
                <a:alphaOff val="0"/>
                <a:shade val="20000"/>
                <a:satMod val="200000"/>
              </a:schemeClr>
              <a:schemeClr val="bg1">
                <a:hueOff val="0"/>
                <a:satOff val="0"/>
                <a:lumOff val="0"/>
                <a:alphaOff val="0"/>
                <a:tint val="12000"/>
                <a:satMod val="190000"/>
              </a:schemeClr>
            </a:duotone>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226BE03-B96B-44DB-A72A-DDE7FB944DED}">
      <dsp:nvSpPr>
        <dsp:cNvPr id="0" name=""/>
        <dsp:cNvSpPr/>
      </dsp:nvSpPr>
      <dsp:spPr>
        <a:xfrm>
          <a:off x="7154322"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90000"/>
            </a:lnSpc>
            <a:spcBef>
              <a:spcPct val="0"/>
            </a:spcBef>
            <a:spcAft>
              <a:spcPct val="35000"/>
            </a:spcAft>
            <a:buNone/>
          </a:pPr>
          <a:r>
            <a:rPr lang="en-US" sz="2300" kern="1200" dirty="0">
              <a:effectLst/>
              <a:latin typeface="Calibri" panose="020F0502020204030204" pitchFamily="34" charset="0"/>
              <a:ea typeface="Calibri" panose="020F0502020204030204" pitchFamily="34" charset="0"/>
              <a:cs typeface="Times New Roman" panose="02020603050405020304" pitchFamily="18" charset="0"/>
            </a:rPr>
            <a:t>Create a ‘platform’ bringing together a diversity of actors with different capacities</a:t>
          </a:r>
          <a:endParaRPr lang="fr-FR" sz="2300" kern="1200" dirty="0"/>
        </a:p>
      </dsp:txBody>
      <dsp:txXfrm>
        <a:off x="7154322" y="469890"/>
        <a:ext cx="3148942" cy="1335915"/>
      </dsp:txXfrm>
    </dsp:sp>
    <dsp:sp modelId="{70B70DBE-E600-4C07-B8B1-9D6C521AD512}">
      <dsp:nvSpPr>
        <dsp:cNvPr id="0" name=""/>
        <dsp:cNvSpPr/>
      </dsp:nvSpPr>
      <dsp:spPr>
        <a:xfrm>
          <a:off x="212335" y="2545532"/>
          <a:ext cx="1335915" cy="1335915"/>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36172D-A37E-4247-8BA2-E40F833A28ED}">
      <dsp:nvSpPr>
        <dsp:cNvPr id="0" name=""/>
        <dsp:cNvSpPr/>
      </dsp:nvSpPr>
      <dsp:spPr>
        <a:xfrm>
          <a:off x="492877" y="2826074"/>
          <a:ext cx="774830" cy="774830"/>
        </a:xfrm>
        <a:prstGeom prst="rect">
          <a:avLst/>
        </a:prstGeom>
        <a:blipFill>
          <a:blip xmlns:r="http://schemas.openxmlformats.org/officeDocument/2006/relationships" r:embed="rId5">
            <a:duotone>
              <a:schemeClr val="bg1">
                <a:hueOff val="0"/>
                <a:satOff val="0"/>
                <a:lumOff val="0"/>
                <a:alphaOff val="0"/>
                <a:shade val="20000"/>
                <a:satMod val="200000"/>
              </a:schemeClr>
              <a:schemeClr val="bg1">
                <a:hueOff val="0"/>
                <a:satOff val="0"/>
                <a:lumOff val="0"/>
                <a:alphaOff val="0"/>
                <a:tint val="12000"/>
                <a:satMod val="190000"/>
              </a:schemeClr>
            </a:duotone>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DD528DB-DB75-471F-B1A2-51A87F54572E}">
      <dsp:nvSpPr>
        <dsp:cNvPr id="0" name=""/>
        <dsp:cNvSpPr/>
      </dsp:nvSpPr>
      <dsp:spPr>
        <a:xfrm>
          <a:off x="1834517"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90000"/>
            </a:lnSpc>
            <a:spcBef>
              <a:spcPct val="0"/>
            </a:spcBef>
            <a:spcAft>
              <a:spcPct val="35000"/>
            </a:spcAft>
            <a:buNone/>
          </a:pPr>
          <a:r>
            <a:rPr lang="en-US" sz="2300" b="0" kern="1200" dirty="0"/>
            <a:t>Engage with and strengthen the leadership and capacities of Local Authorities </a:t>
          </a:r>
          <a:endParaRPr lang="fr-FR" sz="2300" b="0" kern="1200" dirty="0"/>
        </a:p>
      </dsp:txBody>
      <dsp:txXfrm>
        <a:off x="1834517" y="2545532"/>
        <a:ext cx="3148942" cy="1335915"/>
      </dsp:txXfrm>
    </dsp:sp>
    <dsp:sp modelId="{12A05282-FF0E-490F-86CE-8E11641C9870}">
      <dsp:nvSpPr>
        <dsp:cNvPr id="0" name=""/>
        <dsp:cNvSpPr/>
      </dsp:nvSpPr>
      <dsp:spPr>
        <a:xfrm>
          <a:off x="5532139" y="2545532"/>
          <a:ext cx="1335915" cy="1335915"/>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910732-E373-458A-BA11-53E05AAF333D}">
      <dsp:nvSpPr>
        <dsp:cNvPr id="0" name=""/>
        <dsp:cNvSpPr/>
      </dsp:nvSpPr>
      <dsp:spPr>
        <a:xfrm>
          <a:off x="5812681" y="2826074"/>
          <a:ext cx="774830" cy="774830"/>
        </a:xfrm>
        <a:prstGeom prst="rect">
          <a:avLst/>
        </a:prstGeom>
        <a:blipFill>
          <a:blip xmlns:r="http://schemas.openxmlformats.org/officeDocument/2006/relationships" r:embed="rId7">
            <a:duotone>
              <a:schemeClr val="bg1">
                <a:hueOff val="0"/>
                <a:satOff val="0"/>
                <a:lumOff val="0"/>
                <a:alphaOff val="0"/>
                <a:shade val="20000"/>
                <a:satMod val="200000"/>
              </a:schemeClr>
              <a:schemeClr val="bg1">
                <a:hueOff val="0"/>
                <a:satOff val="0"/>
                <a:lumOff val="0"/>
                <a:alphaOff val="0"/>
                <a:tint val="12000"/>
                <a:satMod val="190000"/>
              </a:schemeClr>
            </a:duotone>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20FD8EA-91CD-4764-8237-F82F081B27E9}">
      <dsp:nvSpPr>
        <dsp:cNvPr id="0" name=""/>
        <dsp:cNvSpPr/>
      </dsp:nvSpPr>
      <dsp:spPr>
        <a:xfrm>
          <a:off x="7154322"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90000"/>
            </a:lnSpc>
            <a:spcBef>
              <a:spcPct val="0"/>
            </a:spcBef>
            <a:spcAft>
              <a:spcPct val="35000"/>
            </a:spcAft>
            <a:buNone/>
          </a:pPr>
          <a:r>
            <a:rPr lang="en-US" sz="2300" kern="1200" dirty="0">
              <a:effectLst/>
              <a:latin typeface="Calibri" panose="020F0502020204030204" pitchFamily="34" charset="0"/>
              <a:ea typeface="Calibri" panose="020F0502020204030204" pitchFamily="34" charset="0"/>
              <a:cs typeface="Times New Roman" panose="02020603050405020304" pitchFamily="18" charset="0"/>
            </a:rPr>
            <a:t>Bring targeted and contextualized durable solutions</a:t>
          </a:r>
          <a:endParaRPr lang="fr-FR" sz="2300" kern="1200" dirty="0"/>
        </a:p>
      </dsp:txBody>
      <dsp:txXfrm>
        <a:off x="7154322" y="2545532"/>
        <a:ext cx="3148942" cy="1335915"/>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8F1DB3-3E7C-44AF-B7F9-C16C5D94A5C7}" type="datetimeFigureOut">
              <a:rPr lang="en-US" smtClean="0"/>
              <a:t>7/20/2021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EBE9B1-2A80-4014-9413-689CA2746B45}" type="slidenum">
              <a:rPr lang="en-US" smtClean="0"/>
              <a:t>‹#›</a:t>
            </a:fld>
            <a:endParaRPr lang="en-US"/>
          </a:p>
        </p:txBody>
      </p:sp>
    </p:spTree>
    <p:extLst>
      <p:ext uri="{BB962C8B-B14F-4D97-AF65-F5344CB8AC3E}">
        <p14:creationId xmlns:p14="http://schemas.microsoft.com/office/powerpoint/2010/main" val="2944913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iied.org/stronger-cities-initiative"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odihpn.org/magazine/ten-principles-area-based-approaches-urban-post-disaster-recovery/"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This slide </a:t>
            </a:r>
            <a:r>
              <a:rPr lang="fr-FR" dirty="0" err="1"/>
              <a:t>is</a:t>
            </a:r>
            <a:r>
              <a:rPr lang="fr-FR" dirty="0"/>
              <a:t> a </a:t>
            </a:r>
            <a:r>
              <a:rPr lang="fr-FR" dirty="0" err="1"/>
              <a:t>recap</a:t>
            </a:r>
            <a:r>
              <a:rPr lang="fr-FR" dirty="0"/>
              <a:t> of </a:t>
            </a:r>
            <a:r>
              <a:rPr lang="fr-FR" dirty="0" err="1"/>
              <a:t>activity</a:t>
            </a:r>
            <a:r>
              <a:rPr lang="fr-FR" dirty="0"/>
              <a:t> 3</a:t>
            </a:r>
          </a:p>
        </p:txBody>
      </p:sp>
      <p:sp>
        <p:nvSpPr>
          <p:cNvPr id="4" name="Slide Number Placeholder 3"/>
          <p:cNvSpPr>
            <a:spLocks noGrp="1"/>
          </p:cNvSpPr>
          <p:nvPr>
            <p:ph type="sldNum" sz="quarter" idx="5"/>
          </p:nvPr>
        </p:nvSpPr>
        <p:spPr/>
        <p:txBody>
          <a:bodyPr/>
          <a:lstStyle/>
          <a:p>
            <a:fld id="{D3EBE9B1-2A80-4014-9413-689CA2746B45}" type="slidenum">
              <a:rPr lang="en-US" smtClean="0"/>
              <a:t>1</a:t>
            </a:fld>
            <a:endParaRPr lang="en-US"/>
          </a:p>
        </p:txBody>
      </p:sp>
    </p:spTree>
    <p:extLst>
      <p:ext uri="{BB962C8B-B14F-4D97-AF65-F5344CB8AC3E}">
        <p14:creationId xmlns:p14="http://schemas.microsoft.com/office/powerpoint/2010/main" val="3206515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b467e9fe7f_0_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Google Shape;142;gb467e9fe7f_0_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 name="Google Shape;143;gb467e9fe7f_0_9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Area-based approach is an approach that responds to the whole population living in a specific geographic area</a:t>
            </a:r>
            <a:endParaRPr lang="fr-FR" dirty="0"/>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Activity 1: « </a:t>
            </a:r>
            <a:r>
              <a:rPr lang="en-US" sz="1200" b="1" kern="1200" dirty="0">
                <a:solidFill>
                  <a:schemeClr val="tx1"/>
                </a:solidFill>
                <a:effectLst/>
                <a:latin typeface="+mn-lt"/>
                <a:ea typeface="+mn-ea"/>
                <a:cs typeface="+mn-cs"/>
              </a:rPr>
              <a:t>cluster and name the components of the area-based definition”. </a:t>
            </a:r>
            <a:endParaRPr lang="fr-FR" sz="1200" kern="1200" dirty="0">
              <a:solidFill>
                <a:schemeClr val="tx1"/>
              </a:solidFill>
              <a:effectLst/>
              <a:latin typeface="+mn-lt"/>
              <a:ea typeface="+mn-ea"/>
              <a:cs typeface="+mn-cs"/>
            </a:endParaRPr>
          </a:p>
          <a:p>
            <a:r>
              <a:rPr lang="fr-FR" dirty="0"/>
              <a:t>Show </a:t>
            </a:r>
            <a:r>
              <a:rPr lang="fr-FR" dirty="0" err="1"/>
              <a:t>this</a:t>
            </a:r>
            <a:r>
              <a:rPr lang="fr-FR" dirty="0"/>
              <a:t> slide and tell the participants </a:t>
            </a:r>
            <a:r>
              <a:rPr lang="fr-FR" dirty="0" err="1"/>
              <a:t>that</a:t>
            </a:r>
            <a:r>
              <a:rPr lang="fr-FR" dirty="0"/>
              <a:t> </a:t>
            </a:r>
            <a:r>
              <a:rPr lang="fr-FR" dirty="0" err="1"/>
              <a:t>this</a:t>
            </a:r>
            <a:r>
              <a:rPr lang="fr-FR" dirty="0"/>
              <a:t> </a:t>
            </a:r>
            <a:r>
              <a:rPr lang="fr-FR" dirty="0" err="1"/>
              <a:t>is</a:t>
            </a:r>
            <a:r>
              <a:rPr lang="fr-FR" dirty="0"/>
              <a:t> </a:t>
            </a:r>
            <a:r>
              <a:rPr lang="fr-FR" dirty="0" err="1"/>
              <a:t>just</a:t>
            </a:r>
            <a:r>
              <a:rPr lang="fr-FR" dirty="0"/>
              <a:t> a </a:t>
            </a:r>
            <a:r>
              <a:rPr lang="fr-FR" dirty="0" err="1"/>
              <a:t>hint</a:t>
            </a:r>
            <a:r>
              <a:rPr lang="fr-FR" dirty="0"/>
              <a:t> and </a:t>
            </a:r>
            <a:r>
              <a:rPr lang="fr-FR" dirty="0" err="1"/>
              <a:t>that</a:t>
            </a:r>
            <a:r>
              <a:rPr lang="fr-FR" dirty="0"/>
              <a:t> </a:t>
            </a:r>
            <a:r>
              <a:rPr lang="fr-FR" dirty="0" err="1"/>
              <a:t>they</a:t>
            </a:r>
            <a:r>
              <a:rPr lang="fr-FR" dirty="0"/>
              <a:t> </a:t>
            </a:r>
            <a:r>
              <a:rPr lang="fr-FR" dirty="0" err="1"/>
              <a:t>will</a:t>
            </a:r>
            <a:r>
              <a:rPr lang="fr-FR" dirty="0"/>
              <a:t> </a:t>
            </a:r>
            <a:r>
              <a:rPr lang="fr-FR" dirty="0" err="1"/>
              <a:t>discover</a:t>
            </a:r>
            <a:r>
              <a:rPr lang="fr-FR" dirty="0"/>
              <a:t> the full </a:t>
            </a:r>
            <a:r>
              <a:rPr lang="fr-FR" dirty="0" err="1"/>
              <a:t>definition</a:t>
            </a:r>
            <a:r>
              <a:rPr lang="fr-FR" dirty="0"/>
              <a:t> and all the dimensions of the ABA </a:t>
            </a:r>
            <a:r>
              <a:rPr lang="fr-FR" dirty="0" err="1"/>
              <a:t>through</a:t>
            </a:r>
            <a:r>
              <a:rPr lang="fr-FR" dirty="0"/>
              <a:t> an </a:t>
            </a:r>
            <a:r>
              <a:rPr lang="fr-FR" dirty="0" err="1"/>
              <a:t>activity</a:t>
            </a:r>
            <a:r>
              <a:rPr lang="fr-FR" dirty="0"/>
              <a:t>. </a:t>
            </a:r>
          </a:p>
          <a:p>
            <a:endParaRPr lang="fr-FR" dirty="0"/>
          </a:p>
          <a:p>
            <a:r>
              <a:rPr lang="fr-FR" dirty="0"/>
              <a:t>This </a:t>
            </a:r>
            <a:r>
              <a:rPr lang="fr-FR" dirty="0" err="1"/>
              <a:t>activity</a:t>
            </a:r>
            <a:r>
              <a:rPr lang="fr-FR" dirty="0"/>
              <a:t> </a:t>
            </a:r>
            <a:r>
              <a:rPr lang="fr-FR" dirty="0" err="1"/>
              <a:t>is</a:t>
            </a:r>
            <a:r>
              <a:rPr lang="fr-FR" dirty="0"/>
              <a:t> a group </a:t>
            </a:r>
            <a:r>
              <a:rPr lang="fr-FR" dirty="0" err="1"/>
              <a:t>activity</a:t>
            </a:r>
            <a:r>
              <a:rPr lang="fr-FR" dirty="0"/>
              <a:t>. </a:t>
            </a:r>
            <a:r>
              <a:rPr lang="fr-FR" dirty="0" err="1"/>
              <a:t>Distribute</a:t>
            </a:r>
            <a:r>
              <a:rPr lang="fr-FR" dirty="0"/>
              <a:t> the </a:t>
            </a:r>
            <a:r>
              <a:rPr lang="fr-FR" dirty="0" err="1"/>
              <a:t>small</a:t>
            </a:r>
            <a:r>
              <a:rPr lang="fr-FR" dirty="0"/>
              <a:t> </a:t>
            </a:r>
            <a:r>
              <a:rPr lang="fr-FR" dirty="0" err="1"/>
              <a:t>papers</a:t>
            </a:r>
            <a:r>
              <a:rPr lang="fr-FR" dirty="0"/>
              <a:t> in </a:t>
            </a:r>
            <a:r>
              <a:rPr lang="fr-FR" dirty="0" err="1"/>
              <a:t>their</a:t>
            </a:r>
            <a:r>
              <a:rPr lang="fr-FR" dirty="0"/>
              <a:t> </a:t>
            </a:r>
            <a:r>
              <a:rPr lang="fr-FR" dirty="0" err="1"/>
              <a:t>envelop</a:t>
            </a:r>
            <a:r>
              <a:rPr lang="fr-FR" dirty="0"/>
              <a:t>, </a:t>
            </a:r>
            <a:r>
              <a:rPr lang="fr-FR" dirty="0" err="1"/>
              <a:t>without</a:t>
            </a:r>
            <a:r>
              <a:rPr lang="fr-FR" dirty="0"/>
              <a:t> the </a:t>
            </a:r>
            <a:r>
              <a:rPr lang="fr-FR" dirty="0" err="1"/>
              <a:t>title</a:t>
            </a:r>
            <a:r>
              <a:rPr lang="fr-FR" dirty="0"/>
              <a:t> items in </a:t>
            </a:r>
            <a:r>
              <a:rPr lang="fr-FR" dirty="0" err="1"/>
              <a:t>red</a:t>
            </a:r>
            <a:r>
              <a:rPr lang="fr-FR" dirty="0"/>
              <a:t> and </a:t>
            </a:r>
            <a:r>
              <a:rPr lang="fr-FR" dirty="0" err="1"/>
              <a:t>ask</a:t>
            </a:r>
            <a:r>
              <a:rPr lang="fr-FR" dirty="0"/>
              <a:t> the participants to group </a:t>
            </a:r>
            <a:r>
              <a:rPr lang="fr-FR" dirty="0" err="1"/>
              <a:t>them</a:t>
            </a:r>
            <a:r>
              <a:rPr lang="fr-FR" dirty="0"/>
              <a:t> in a </a:t>
            </a:r>
            <a:r>
              <a:rPr lang="fr-FR" dirty="0" err="1"/>
              <a:t>way</a:t>
            </a:r>
            <a:r>
              <a:rPr lang="fr-FR" dirty="0"/>
              <a:t> </a:t>
            </a:r>
            <a:r>
              <a:rPr lang="fr-FR" dirty="0" err="1"/>
              <a:t>that</a:t>
            </a:r>
            <a:r>
              <a:rPr lang="fr-FR" dirty="0"/>
              <a:t> </a:t>
            </a:r>
            <a:r>
              <a:rPr lang="fr-FR" dirty="0" err="1"/>
              <a:t>makes</a:t>
            </a:r>
            <a:r>
              <a:rPr lang="fr-FR" dirty="0"/>
              <a:t> </a:t>
            </a:r>
            <a:r>
              <a:rPr lang="fr-FR" dirty="0" err="1"/>
              <a:t>sense</a:t>
            </a:r>
            <a:r>
              <a:rPr lang="fr-FR" dirty="0"/>
              <a:t> and </a:t>
            </a:r>
            <a:r>
              <a:rPr lang="fr-FR" dirty="0" err="1"/>
              <a:t>find</a:t>
            </a:r>
            <a:r>
              <a:rPr lang="fr-FR" dirty="0"/>
              <a:t> a </a:t>
            </a:r>
            <a:r>
              <a:rPr lang="fr-FR" dirty="0" err="1"/>
              <a:t>title</a:t>
            </a:r>
            <a:r>
              <a:rPr lang="fr-FR" dirty="0"/>
              <a:t> for </a:t>
            </a:r>
            <a:r>
              <a:rPr lang="fr-FR" dirty="0" err="1"/>
              <a:t>each</a:t>
            </a:r>
            <a:r>
              <a:rPr lang="fr-FR" dirty="0"/>
              <a:t> group. </a:t>
            </a:r>
          </a:p>
          <a:p>
            <a:r>
              <a:rPr lang="fr-FR" dirty="0" err="1"/>
              <a:t>Ask</a:t>
            </a:r>
            <a:r>
              <a:rPr lang="fr-FR" dirty="0"/>
              <a:t> one group to tell </a:t>
            </a:r>
            <a:r>
              <a:rPr lang="fr-FR" dirty="0" err="1"/>
              <a:t>their</a:t>
            </a:r>
            <a:r>
              <a:rPr lang="fr-FR" dirty="0"/>
              <a:t> </a:t>
            </a:r>
            <a:r>
              <a:rPr lang="fr-FR" dirty="0" err="1"/>
              <a:t>results</a:t>
            </a:r>
            <a:r>
              <a:rPr lang="fr-FR" dirty="0"/>
              <a:t> and </a:t>
            </a:r>
            <a:r>
              <a:rPr lang="fr-FR" dirty="0" err="1"/>
              <a:t>others</a:t>
            </a:r>
            <a:r>
              <a:rPr lang="fr-FR" dirty="0"/>
              <a:t> to comment and/</a:t>
            </a:r>
            <a:r>
              <a:rPr lang="fr-FR" dirty="0" err="1"/>
              <a:t>complete</a:t>
            </a:r>
            <a:r>
              <a:rPr lang="fr-FR" dirty="0"/>
              <a:t> </a:t>
            </a:r>
            <a:r>
              <a:rPr lang="fr-FR" dirty="0" err="1"/>
              <a:t>after</a:t>
            </a:r>
            <a:r>
              <a:rPr lang="fr-FR" dirty="0"/>
              <a:t>. </a:t>
            </a:r>
          </a:p>
          <a:p>
            <a:r>
              <a:rPr lang="fr-FR" dirty="0"/>
              <a:t>Show the </a:t>
            </a:r>
            <a:r>
              <a:rPr lang="fr-FR" dirty="0" err="1"/>
              <a:t>next</a:t>
            </a:r>
            <a:r>
              <a:rPr lang="fr-FR" dirty="0"/>
              <a:t> </a:t>
            </a:r>
            <a:r>
              <a:rPr lang="fr-FR" dirty="0" err="1"/>
              <a:t>two</a:t>
            </a:r>
            <a:r>
              <a:rPr lang="fr-FR" dirty="0"/>
              <a:t> slides as a </a:t>
            </a:r>
            <a:r>
              <a:rPr lang="fr-FR" dirty="0" err="1"/>
              <a:t>recap</a:t>
            </a:r>
            <a:r>
              <a:rPr lang="fr-FR" dirty="0"/>
              <a:t>. </a:t>
            </a:r>
          </a:p>
        </p:txBody>
      </p:sp>
      <p:sp>
        <p:nvSpPr>
          <p:cNvPr id="4" name="Slide Number Placeholder 3"/>
          <p:cNvSpPr>
            <a:spLocks noGrp="1"/>
          </p:cNvSpPr>
          <p:nvPr>
            <p:ph type="sldNum" sz="quarter" idx="5"/>
          </p:nvPr>
        </p:nvSpPr>
        <p:spPr/>
        <p:txBody>
          <a:bodyPr/>
          <a:lstStyle/>
          <a:p>
            <a:fld id="{D3EBE9B1-2A80-4014-9413-689CA2746B45}" type="slidenum">
              <a:rPr lang="en-US" smtClean="0"/>
              <a:t>4</a:t>
            </a:fld>
            <a:endParaRPr lang="en-US"/>
          </a:p>
        </p:txBody>
      </p:sp>
    </p:spTree>
    <p:extLst>
      <p:ext uri="{BB962C8B-B14F-4D97-AF65-F5344CB8AC3E}">
        <p14:creationId xmlns:p14="http://schemas.microsoft.com/office/powerpoint/2010/main" val="2219926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The </a:t>
            </a:r>
            <a:r>
              <a:rPr lang="fr-FR" dirty="0" err="1"/>
              <a:t>visual</a:t>
            </a:r>
            <a:r>
              <a:rPr lang="fr-FR" dirty="0"/>
              <a:t> </a:t>
            </a:r>
            <a:r>
              <a:rPr lang="fr-FR" dirty="0" err="1"/>
              <a:t>is</a:t>
            </a:r>
            <a:r>
              <a:rPr lang="fr-FR" dirty="0"/>
              <a:t> </a:t>
            </a:r>
            <a:r>
              <a:rPr lang="fr-FR" dirty="0" err="1"/>
              <a:t>borrowed</a:t>
            </a:r>
            <a:r>
              <a:rPr lang="fr-FR" dirty="0"/>
              <a:t> </a:t>
            </a:r>
            <a:r>
              <a:rPr lang="fr-FR" dirty="0" err="1"/>
              <a:t>from</a:t>
            </a:r>
            <a:r>
              <a:rPr lang="fr-FR" dirty="0"/>
              <a:t> </a:t>
            </a:r>
            <a:r>
              <a:rPr lang="fr-FR" dirty="0" err="1"/>
              <a:t>Reach</a:t>
            </a:r>
            <a:r>
              <a:rPr lang="fr-FR" dirty="0"/>
              <a:t> </a:t>
            </a:r>
            <a:r>
              <a:rPr lang="fr-FR" dirty="0" err="1"/>
              <a:t>Settlement</a:t>
            </a:r>
            <a:r>
              <a:rPr lang="fr-FR" dirty="0"/>
              <a:t> </a:t>
            </a:r>
            <a:r>
              <a:rPr lang="fr-FR" dirty="0" err="1"/>
              <a:t>Approach</a:t>
            </a:r>
            <a:r>
              <a:rPr lang="fr-FR" dirty="0"/>
              <a:t> Guidance Note, </a:t>
            </a:r>
            <a:r>
              <a:rPr lang="fr-FR" dirty="0" err="1"/>
              <a:t>Dec</a:t>
            </a:r>
            <a:r>
              <a:rPr lang="fr-FR" dirty="0"/>
              <a:t>. 2020. Accessible </a:t>
            </a:r>
            <a:r>
              <a:rPr lang="fr-FR" dirty="0" err="1"/>
              <a:t>there</a:t>
            </a:r>
            <a:r>
              <a:rPr lang="fr-FR" dirty="0"/>
              <a:t>: https://www.sheltercluster.org/settlements-approaches-urban-areas-working-group/documents/settlement-approach-guidance-note</a:t>
            </a:r>
          </a:p>
        </p:txBody>
      </p:sp>
      <p:sp>
        <p:nvSpPr>
          <p:cNvPr id="4" name="Slide Number Placeholder 3"/>
          <p:cNvSpPr>
            <a:spLocks noGrp="1"/>
          </p:cNvSpPr>
          <p:nvPr>
            <p:ph type="sldNum" sz="quarter" idx="5"/>
          </p:nvPr>
        </p:nvSpPr>
        <p:spPr/>
        <p:txBody>
          <a:bodyPr/>
          <a:lstStyle/>
          <a:p>
            <a:fld id="{D3EBE9B1-2A80-4014-9413-689CA2746B45}" type="slidenum">
              <a:rPr lang="en-US" smtClean="0"/>
              <a:t>5</a:t>
            </a:fld>
            <a:endParaRPr lang="en-US"/>
          </a:p>
        </p:txBody>
      </p:sp>
    </p:spTree>
    <p:extLst>
      <p:ext uri="{BB962C8B-B14F-4D97-AF65-F5344CB8AC3E}">
        <p14:creationId xmlns:p14="http://schemas.microsoft.com/office/powerpoint/2010/main" val="12462175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fld id="{D3EBE9B1-2A80-4014-9413-689CA2746B45}" type="slidenum">
              <a:rPr lang="en-US" smtClean="0"/>
              <a:t>6</a:t>
            </a:fld>
            <a:endParaRPr lang="en-US"/>
          </a:p>
        </p:txBody>
      </p:sp>
    </p:spTree>
    <p:extLst>
      <p:ext uri="{BB962C8B-B14F-4D97-AF65-F5344CB8AC3E}">
        <p14:creationId xmlns:p14="http://schemas.microsoft.com/office/powerpoint/2010/main" val="2635666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This slide shows the shift </a:t>
            </a:r>
            <a:r>
              <a:rPr lang="fr-FR" dirty="0" err="1"/>
              <a:t>between</a:t>
            </a:r>
            <a:r>
              <a:rPr lang="fr-FR" dirty="0"/>
              <a:t> the former « </a:t>
            </a:r>
            <a:r>
              <a:rPr lang="fr-FR" dirty="0" err="1"/>
              <a:t>way</a:t>
            </a:r>
            <a:r>
              <a:rPr lang="fr-FR" dirty="0"/>
              <a:t> of </a:t>
            </a:r>
            <a:r>
              <a:rPr lang="fr-FR" dirty="0" err="1"/>
              <a:t>working</a:t>
            </a:r>
            <a:r>
              <a:rPr lang="fr-FR" dirty="0"/>
              <a:t> » </a:t>
            </a:r>
            <a:r>
              <a:rPr lang="fr-FR" dirty="0" err="1"/>
              <a:t>consisting</a:t>
            </a:r>
            <a:r>
              <a:rPr lang="fr-FR" dirty="0"/>
              <a:t> in </a:t>
            </a:r>
            <a:r>
              <a:rPr lang="fr-FR" dirty="0" err="1"/>
              <a:t>providing</a:t>
            </a:r>
            <a:r>
              <a:rPr lang="fr-FR" dirty="0"/>
              <a:t> short </a:t>
            </a:r>
            <a:r>
              <a:rPr lang="fr-FR" dirty="0" err="1"/>
              <a:t>term</a:t>
            </a:r>
            <a:r>
              <a:rPr lang="fr-FR" dirty="0"/>
              <a:t> </a:t>
            </a:r>
            <a:r>
              <a:rPr lang="fr-FR" dirty="0" err="1"/>
              <a:t>dedicated</a:t>
            </a:r>
            <a:r>
              <a:rPr lang="fr-FR" dirty="0"/>
              <a:t> </a:t>
            </a:r>
            <a:r>
              <a:rPr lang="fr-FR" dirty="0" err="1"/>
              <a:t>humanitarian</a:t>
            </a:r>
            <a:r>
              <a:rPr lang="fr-FR" dirty="0"/>
              <a:t> </a:t>
            </a:r>
            <a:r>
              <a:rPr lang="fr-FR" dirty="0" err="1"/>
              <a:t>aid</a:t>
            </a:r>
            <a:r>
              <a:rPr lang="fr-FR" dirty="0"/>
              <a:t> to </a:t>
            </a:r>
            <a:r>
              <a:rPr lang="fr-FR" dirty="0" err="1"/>
              <a:t>displaced</a:t>
            </a:r>
            <a:r>
              <a:rPr lang="fr-FR" dirty="0"/>
              <a:t> </a:t>
            </a:r>
            <a:r>
              <a:rPr lang="fr-FR" dirty="0" err="1"/>
              <a:t>persons</a:t>
            </a:r>
            <a:r>
              <a:rPr lang="fr-FR" dirty="0"/>
              <a:t> (</a:t>
            </a:r>
            <a:r>
              <a:rPr lang="fr-FR" dirty="0" err="1"/>
              <a:t>IDPs</a:t>
            </a:r>
            <a:r>
              <a:rPr lang="fr-FR" dirty="0"/>
              <a:t>, </a:t>
            </a:r>
            <a:r>
              <a:rPr lang="fr-FR" dirty="0" err="1"/>
              <a:t>refugees</a:t>
            </a:r>
            <a:r>
              <a:rPr lang="fr-FR" dirty="0"/>
              <a:t> and </a:t>
            </a:r>
            <a:r>
              <a:rPr lang="fr-FR" dirty="0" err="1"/>
              <a:t>returnees</a:t>
            </a:r>
            <a:r>
              <a:rPr lang="fr-FR" dirty="0"/>
              <a:t>) in isolation, and the « new </a:t>
            </a:r>
            <a:r>
              <a:rPr lang="fr-FR" dirty="0" err="1"/>
              <a:t>way</a:t>
            </a:r>
            <a:r>
              <a:rPr lang="fr-FR" dirty="0"/>
              <a:t> of </a:t>
            </a:r>
            <a:r>
              <a:rPr lang="fr-FR" dirty="0" err="1"/>
              <a:t>workking</a:t>
            </a:r>
            <a:r>
              <a:rPr lang="fr-FR" dirty="0"/>
              <a:t> » </a:t>
            </a:r>
            <a:r>
              <a:rPr lang="fr-FR" dirty="0" err="1"/>
              <a:t>which</a:t>
            </a:r>
            <a:r>
              <a:rPr lang="fr-FR" dirty="0"/>
              <a:t> </a:t>
            </a:r>
            <a:r>
              <a:rPr lang="fr-FR" dirty="0" err="1"/>
              <a:t>considers</a:t>
            </a:r>
            <a:r>
              <a:rPr lang="fr-FR" dirty="0"/>
              <a:t> </a:t>
            </a:r>
            <a:r>
              <a:rPr lang="fr-FR" dirty="0" err="1"/>
              <a:t>both</a:t>
            </a:r>
            <a:r>
              <a:rPr lang="fr-FR" dirty="0"/>
              <a:t> </a:t>
            </a:r>
            <a:r>
              <a:rPr lang="fr-FR" dirty="0" err="1"/>
              <a:t>displaced</a:t>
            </a:r>
            <a:r>
              <a:rPr lang="fr-FR" dirty="0"/>
              <a:t> </a:t>
            </a:r>
            <a:r>
              <a:rPr lang="fr-FR" dirty="0" err="1"/>
              <a:t>persons</a:t>
            </a:r>
            <a:r>
              <a:rPr lang="fr-FR" dirty="0"/>
              <a:t> and host </a:t>
            </a:r>
            <a:r>
              <a:rPr lang="fr-FR" dirty="0" err="1"/>
              <a:t>communities</a:t>
            </a:r>
            <a:r>
              <a:rPr lang="fr-FR" dirty="0"/>
              <a:t> living an a </a:t>
            </a:r>
            <a:r>
              <a:rPr lang="fr-FR" dirty="0" err="1"/>
              <a:t>specific</a:t>
            </a:r>
            <a:r>
              <a:rPr lang="fr-FR" dirty="0"/>
              <a:t> as an </a:t>
            </a:r>
            <a:r>
              <a:rPr lang="fr-FR" dirty="0" err="1"/>
              <a:t>eco</a:t>
            </a:r>
            <a:r>
              <a:rPr lang="fr-FR" dirty="0"/>
              <a:t>-system. </a:t>
            </a:r>
          </a:p>
        </p:txBody>
      </p:sp>
      <p:sp>
        <p:nvSpPr>
          <p:cNvPr id="4" name="Slide Number Placeholder 3"/>
          <p:cNvSpPr>
            <a:spLocks noGrp="1"/>
          </p:cNvSpPr>
          <p:nvPr>
            <p:ph type="sldNum" sz="quarter" idx="5"/>
          </p:nvPr>
        </p:nvSpPr>
        <p:spPr/>
        <p:txBody>
          <a:bodyPr/>
          <a:lstStyle/>
          <a:p>
            <a:fld id="{D3EBE9B1-2A80-4014-9413-689CA2746B45}" type="slidenum">
              <a:rPr lang="en-US" smtClean="0"/>
              <a:t>7</a:t>
            </a:fld>
            <a:endParaRPr lang="en-US"/>
          </a:p>
        </p:txBody>
      </p:sp>
    </p:spTree>
    <p:extLst>
      <p:ext uri="{BB962C8B-B14F-4D97-AF65-F5344CB8AC3E}">
        <p14:creationId xmlns:p14="http://schemas.microsoft.com/office/powerpoint/2010/main" val="3352545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Activity 2: </a:t>
            </a:r>
            <a:r>
              <a:rPr lang="en-GB" sz="1200" b="1" kern="1200" dirty="0">
                <a:solidFill>
                  <a:schemeClr val="tx1"/>
                </a:solidFill>
                <a:effectLst/>
                <a:latin typeface="+mn-lt"/>
                <a:ea typeface="+mn-ea"/>
                <a:cs typeface="+mn-cs"/>
              </a:rPr>
              <a:t>plenary or group discussion on the expected benefits of are-based approach for these three key actors. </a:t>
            </a:r>
            <a:r>
              <a:rPr lang="fr-FR" dirty="0"/>
              <a:t>Read the </a:t>
            </a:r>
            <a:r>
              <a:rPr lang="fr-FR" dirty="0" err="1"/>
              <a:t>quote</a:t>
            </a:r>
            <a:r>
              <a:rPr lang="fr-FR" dirty="0"/>
              <a:t> and </a:t>
            </a:r>
            <a:r>
              <a:rPr lang="fr-FR" dirty="0" err="1"/>
              <a:t>ask</a:t>
            </a:r>
            <a:r>
              <a:rPr lang="fr-FR" dirty="0"/>
              <a:t> the participants in </a:t>
            </a:r>
            <a:r>
              <a:rPr lang="fr-FR" dirty="0" err="1"/>
              <a:t>plenary</a:t>
            </a:r>
            <a:r>
              <a:rPr lang="fr-FR" dirty="0"/>
              <a:t> or in a group </a:t>
            </a:r>
            <a:r>
              <a:rPr lang="fr-FR" dirty="0" err="1"/>
              <a:t>activity</a:t>
            </a:r>
            <a:r>
              <a:rPr lang="fr-FR" dirty="0"/>
              <a:t> (</a:t>
            </a:r>
            <a:r>
              <a:rPr lang="fr-FR" dirty="0" err="1"/>
              <a:t>each</a:t>
            </a:r>
            <a:r>
              <a:rPr lang="fr-FR" dirty="0"/>
              <a:t> group </a:t>
            </a:r>
            <a:r>
              <a:rPr lang="fr-FR" dirty="0" err="1"/>
              <a:t>work</a:t>
            </a:r>
            <a:r>
              <a:rPr lang="fr-FR" dirty="0"/>
              <a:t> on one </a:t>
            </a:r>
            <a:r>
              <a:rPr lang="fr-FR" dirty="0" err="1"/>
              <a:t>specific</a:t>
            </a:r>
            <a:r>
              <a:rPr lang="fr-FR" dirty="0"/>
              <a:t> </a:t>
            </a:r>
            <a:r>
              <a:rPr lang="fr-FR" dirty="0" err="1"/>
              <a:t>actor</a:t>
            </a:r>
            <a:r>
              <a:rPr lang="fr-FR" dirty="0"/>
              <a:t>) </a:t>
            </a:r>
            <a:r>
              <a:rPr lang="fr-FR" dirty="0" err="1"/>
              <a:t>what</a:t>
            </a:r>
            <a:r>
              <a:rPr lang="fr-FR" dirty="0"/>
              <a:t> are the </a:t>
            </a:r>
            <a:r>
              <a:rPr lang="fr-FR" dirty="0" err="1"/>
              <a:t>wide</a:t>
            </a:r>
            <a:r>
              <a:rPr lang="fr-FR" dirty="0"/>
              <a:t> </a:t>
            </a:r>
            <a:r>
              <a:rPr lang="fr-FR" dirty="0" err="1"/>
              <a:t>ranging</a:t>
            </a:r>
            <a:r>
              <a:rPr lang="fr-FR" dirty="0"/>
              <a:t> </a:t>
            </a:r>
            <a:r>
              <a:rPr lang="fr-FR" dirty="0" err="1"/>
              <a:t>benefits</a:t>
            </a:r>
            <a:r>
              <a:rPr lang="fr-FR" dirty="0"/>
              <a:t> </a:t>
            </a:r>
            <a:r>
              <a:rPr lang="fr-FR" dirty="0" err="1"/>
              <a:t>expected</a:t>
            </a:r>
            <a:r>
              <a:rPr lang="fr-FR" dirty="0"/>
              <a:t> </a:t>
            </a:r>
            <a:r>
              <a:rPr lang="fr-FR" dirty="0" err="1"/>
              <a:t>from</a:t>
            </a:r>
            <a:r>
              <a:rPr lang="fr-FR" dirty="0"/>
              <a:t> an area-</a:t>
            </a:r>
            <a:r>
              <a:rPr lang="fr-FR" dirty="0" err="1"/>
              <a:t>based</a:t>
            </a:r>
            <a:r>
              <a:rPr lang="fr-FR" dirty="0"/>
              <a:t> </a:t>
            </a:r>
            <a:r>
              <a:rPr lang="fr-FR" dirty="0" err="1"/>
              <a:t>approach</a:t>
            </a:r>
            <a:r>
              <a:rPr lang="fr-FR" dirty="0"/>
              <a:t> </a:t>
            </a:r>
            <a:r>
              <a:rPr lang="fr-FR" dirty="0" err="1"/>
              <a:t>according</a:t>
            </a:r>
            <a:r>
              <a:rPr lang="fr-FR" dirty="0"/>
              <a:t> to </a:t>
            </a:r>
            <a:r>
              <a:rPr lang="fr-FR" dirty="0" err="1"/>
              <a:t>them</a:t>
            </a:r>
            <a:r>
              <a:rPr lang="fr-FR" dirty="0"/>
              <a:t>. In </a:t>
            </a:r>
            <a:r>
              <a:rPr lang="fr-FR" dirty="0" err="1"/>
              <a:t>other</a:t>
            </a:r>
            <a:r>
              <a:rPr lang="fr-FR" dirty="0"/>
              <a:t> </a:t>
            </a:r>
            <a:r>
              <a:rPr lang="fr-FR" dirty="0" err="1"/>
              <a:t>words</a:t>
            </a:r>
            <a:r>
              <a:rPr lang="fr-FR" dirty="0"/>
              <a:t>, </a:t>
            </a:r>
            <a:r>
              <a:rPr lang="fr-FR" dirty="0" err="1"/>
              <a:t>why</a:t>
            </a:r>
            <a:r>
              <a:rPr lang="fr-FR" dirty="0"/>
              <a:t> </a:t>
            </a:r>
            <a:r>
              <a:rPr lang="fr-FR" dirty="0" err="1"/>
              <a:t>adopting</a:t>
            </a:r>
            <a:r>
              <a:rPr lang="fr-FR" dirty="0"/>
              <a:t> an area-</a:t>
            </a:r>
            <a:r>
              <a:rPr lang="fr-FR" dirty="0" err="1"/>
              <a:t>based</a:t>
            </a:r>
            <a:r>
              <a:rPr lang="fr-FR" dirty="0"/>
              <a:t> </a:t>
            </a:r>
            <a:r>
              <a:rPr lang="fr-FR" dirty="0" err="1"/>
              <a:t>approach</a:t>
            </a:r>
            <a:r>
              <a:rPr lang="fr-FR"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Write or </a:t>
            </a:r>
            <a:r>
              <a:rPr lang="fr-FR" dirty="0" err="1"/>
              <a:t>draw</a:t>
            </a:r>
            <a:r>
              <a:rPr lang="fr-FR" dirty="0"/>
              <a:t>, </a:t>
            </a:r>
            <a:r>
              <a:rPr lang="fr-FR" dirty="0" err="1"/>
              <a:t>using</a:t>
            </a:r>
            <a:r>
              <a:rPr lang="fr-FR" dirty="0"/>
              <a:t> </a:t>
            </a:r>
            <a:r>
              <a:rPr lang="fr-FR" dirty="0" err="1"/>
              <a:t>graphic</a:t>
            </a:r>
            <a:r>
              <a:rPr lang="fr-FR" dirty="0"/>
              <a:t> facilitation, </a:t>
            </a:r>
            <a:r>
              <a:rPr lang="fr-FR" dirty="0" err="1"/>
              <a:t>their</a:t>
            </a:r>
            <a:r>
              <a:rPr lang="fr-FR" dirty="0"/>
              <a:t> </a:t>
            </a:r>
            <a:r>
              <a:rPr lang="fr-FR" dirty="0" err="1"/>
              <a:t>answers</a:t>
            </a:r>
            <a:r>
              <a:rPr lang="fr-FR" dirty="0"/>
              <a:t> on a flip chart </a:t>
            </a:r>
            <a:r>
              <a:rPr lang="fr-FR" dirty="0" err="1"/>
              <a:t>before</a:t>
            </a:r>
            <a:r>
              <a:rPr lang="fr-FR" dirty="0"/>
              <a:t> </a:t>
            </a:r>
            <a:r>
              <a:rPr lang="fr-FR" dirty="0" err="1"/>
              <a:t>showing</a:t>
            </a:r>
            <a:r>
              <a:rPr lang="fr-FR" dirty="0"/>
              <a:t> the </a:t>
            </a:r>
            <a:r>
              <a:rPr lang="fr-FR" dirty="0" err="1"/>
              <a:t>following</a:t>
            </a:r>
            <a:r>
              <a:rPr lang="fr-FR" dirty="0"/>
              <a:t> slide as the </a:t>
            </a:r>
            <a:r>
              <a:rPr lang="fr-FR" dirty="0" err="1"/>
              <a:t>recap</a:t>
            </a:r>
            <a:r>
              <a:rPr lang="fr-FR" dirty="0"/>
              <a:t>. </a:t>
            </a:r>
          </a:p>
          <a:p>
            <a:endParaRPr lang="fr-FR" dirty="0"/>
          </a:p>
        </p:txBody>
      </p:sp>
      <p:sp>
        <p:nvSpPr>
          <p:cNvPr id="4" name="Slide Number Placeholder 3"/>
          <p:cNvSpPr>
            <a:spLocks noGrp="1"/>
          </p:cNvSpPr>
          <p:nvPr>
            <p:ph type="sldNum" sz="quarter" idx="5"/>
          </p:nvPr>
        </p:nvSpPr>
        <p:spPr/>
        <p:txBody>
          <a:bodyPr/>
          <a:lstStyle/>
          <a:p>
            <a:fld id="{D3EBE9B1-2A80-4014-9413-689CA2746B45}" type="slidenum">
              <a:rPr lang="en-US" smtClean="0"/>
              <a:t>8</a:t>
            </a:fld>
            <a:endParaRPr lang="en-US"/>
          </a:p>
        </p:txBody>
      </p:sp>
    </p:spTree>
    <p:extLst>
      <p:ext uri="{BB962C8B-B14F-4D97-AF65-F5344CB8AC3E}">
        <p14:creationId xmlns:p14="http://schemas.microsoft.com/office/powerpoint/2010/main" val="32359205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These are four arguments in favour of the adoption of an ABA, but there are many more that the participants will have highlighted during the brainstorming  activity and that you will have summarized on a flip chart paper that you can now stick on the wall. </a:t>
            </a:r>
          </a:p>
          <a:p>
            <a:endParaRPr lang="en-GB" noProof="0" dirty="0"/>
          </a:p>
          <a:p>
            <a:r>
              <a:rPr lang="en-GB" b="1" noProof="0" dirty="0"/>
              <a:t>Key messages: </a:t>
            </a:r>
          </a:p>
          <a:p>
            <a:endParaRPr lang="en-GB" noProof="0" dirty="0"/>
          </a:p>
          <a:p>
            <a:r>
              <a:rPr lang="en-US" sz="1200" kern="1200" dirty="0">
                <a:solidFill>
                  <a:schemeClr val="tx1"/>
                </a:solidFill>
                <a:effectLst/>
                <a:latin typeface="+mn-lt"/>
                <a:ea typeface="+mn-ea"/>
                <a:cs typeface="+mn-cs"/>
              </a:rPr>
              <a:t>Area-based approaches can:</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Create a ‘platform’ which brings together a diversity of actors with different capacities to discuss the collective</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response under the leadership of national or local authorities;</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Reduce tensions and real or perceived inequalities and contribute to improving social cohesion;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Bring targeted and contextualized durable solutions;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Enable community meaningful participation, consultation and involvement at all stage of the planning cycle;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Capitalize on the availability, commitment and interest of local authorities to respond to long-term durable solutions needs and reinforce social cohesion (both horizontal and vertical dimensions)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fr-FR" sz="1200" kern="1200" dirty="0">
              <a:solidFill>
                <a:schemeClr val="tx1"/>
              </a:solidFill>
              <a:effectLst/>
              <a:latin typeface="+mn-lt"/>
              <a:ea typeface="+mn-ea"/>
              <a:cs typeface="+mn-cs"/>
            </a:endParaRPr>
          </a:p>
          <a:p>
            <a:endParaRPr lang="en-GB" noProof="0" dirty="0"/>
          </a:p>
        </p:txBody>
      </p:sp>
      <p:sp>
        <p:nvSpPr>
          <p:cNvPr id="4" name="Slide Number Placeholder 3"/>
          <p:cNvSpPr>
            <a:spLocks noGrp="1"/>
          </p:cNvSpPr>
          <p:nvPr>
            <p:ph type="sldNum" sz="quarter" idx="5"/>
          </p:nvPr>
        </p:nvSpPr>
        <p:spPr/>
        <p:txBody>
          <a:bodyPr/>
          <a:lstStyle/>
          <a:p>
            <a:fld id="{D3EBE9B1-2A80-4014-9413-689CA2746B45}" type="slidenum">
              <a:rPr lang="en-US" smtClean="0"/>
              <a:t>9</a:t>
            </a:fld>
            <a:endParaRPr lang="en-US"/>
          </a:p>
        </p:txBody>
      </p:sp>
    </p:spTree>
    <p:extLst>
      <p:ext uri="{BB962C8B-B14F-4D97-AF65-F5344CB8AC3E}">
        <p14:creationId xmlns:p14="http://schemas.microsoft.com/office/powerpoint/2010/main" val="8359546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7" name="Google Shape;687;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20000"/>
              </a:lnSpc>
              <a:spcBef>
                <a:spcPts val="600"/>
              </a:spcBef>
              <a:spcAft>
                <a:spcPts val="0"/>
              </a:spcAft>
              <a:buClrTx/>
              <a:buSzTx/>
              <a:buFont typeface="+mj-lt"/>
              <a:buNone/>
              <a:tabLst/>
              <a:defRPr/>
            </a:pPr>
            <a:r>
              <a:rPr lang="fr-FR" dirty="0"/>
              <a:t>This </a:t>
            </a:r>
            <a:r>
              <a:rPr lang="fr-FR" dirty="0" err="1"/>
              <a:t>optional</a:t>
            </a:r>
            <a:r>
              <a:rPr lang="fr-FR" dirty="0"/>
              <a:t> focus </a:t>
            </a:r>
            <a:r>
              <a:rPr lang="fr-FR" dirty="0" err="1"/>
              <a:t>might</a:t>
            </a:r>
            <a:r>
              <a:rPr lang="fr-FR" dirty="0"/>
              <a:t> </a:t>
            </a:r>
            <a:r>
              <a:rPr lang="fr-FR" dirty="0" err="1"/>
              <a:t>require</a:t>
            </a:r>
            <a:r>
              <a:rPr lang="fr-FR" dirty="0"/>
              <a:t> 30 to 45 minutes. </a:t>
            </a:r>
          </a:p>
          <a:p>
            <a:pPr marL="0" marR="0" lvl="0" indent="0">
              <a:lnSpc>
                <a:spcPct val="120000"/>
              </a:lnSpc>
              <a:spcBef>
                <a:spcPts val="600"/>
              </a:spcBef>
              <a:spcAft>
                <a:spcPts val="0"/>
              </a:spcAft>
              <a:buFont typeface="+mj-lt"/>
              <a:buNone/>
            </a:pPr>
            <a:endParaRPr lang="en-US" sz="1200" dirty="0">
              <a:effectLst/>
              <a:latin typeface="Calibri" panose="020F0502020204030204" pitchFamily="34" charset="0"/>
              <a:ea typeface="Gill Sans MT Pro Book"/>
              <a:cs typeface="Gill Sans MT Pro Book"/>
            </a:endParaRPr>
          </a:p>
        </p:txBody>
      </p:sp>
      <p:sp>
        <p:nvSpPr>
          <p:cNvPr id="688" name="Google Shape;688;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10</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8409307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Before working on the 10 elements, you can mention that there is no  internationally agreed upon definition of area-based approach, nor is there a related operational framework. Nonetheless, research carried out on area-based planning initiatives in urban setting has resulted in the development of a set of 10 elements guiding the operationalization of this approach. In the absence of other clear guidance, </a:t>
            </a:r>
            <a:r>
              <a:rPr lang="en-GB" dirty="0" err="1"/>
              <a:t>ReDSS</a:t>
            </a:r>
            <a:r>
              <a:rPr lang="en-GB" dirty="0"/>
              <a:t> has adopted these useful elements that serve as valuable guiding principles for operational use. The ten principles for area-based recovery programmes are drawn from research undertaken as part of the Stronger</a:t>
            </a:r>
          </a:p>
          <a:p>
            <a:r>
              <a:rPr lang="en-GB" dirty="0"/>
              <a:t>Cities Initiative (https://www.iied.org/stronger-cities-initiative ) involving World Vision, the Norwegian Refugee Council, the International Rescue Committee and the University of New South Wales (Sydney). You can refer to the following article for further guidance: https://odihpn.org/magazine/ten-principles-area-based-approaches-urban-post-disaster-recovery/</a:t>
            </a:r>
          </a:p>
          <a:p>
            <a:endParaRPr lang="en-US" dirty="0"/>
          </a:p>
          <a:p>
            <a:r>
              <a:rPr lang="en-US" dirty="0"/>
              <a:t>In plenary ask the participants what each element means for them. Refer to and distribute the handout “area-based approach”. </a:t>
            </a:r>
          </a:p>
          <a:p>
            <a:endParaRPr lang="en-US" dirty="0"/>
          </a:p>
          <a:p>
            <a:r>
              <a:rPr lang="en-US" i="1" dirty="0"/>
              <a:t>Activity 2. Playing cards (optional) : to be carried out only for workshops focusing on the area-based approach as running this activity will make the session 30 minutes longer. </a:t>
            </a:r>
          </a:p>
          <a:p>
            <a:r>
              <a:rPr lang="en-US" i="1" dirty="0"/>
              <a:t>Only show the title of the slide. </a:t>
            </a:r>
          </a:p>
          <a:p>
            <a:r>
              <a:rPr lang="en-US" i="1" dirty="0"/>
              <a:t>Before starting the activity, you can mention that there is no </a:t>
            </a:r>
            <a:r>
              <a:rPr lang="en-US" sz="1200" i="1" u="sng"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internationally agreed upon definition of area-based approach, nor is there a related operational framework. Nonetheless, research carried out on area-based planning initiatives in urban setting has resulted in the development of a set of 10 elements guiding the operationalization of this approach. In the absence of other clear guidance, </a:t>
            </a:r>
            <a:r>
              <a:rPr lang="en-US" sz="1200" i="1" kern="1200" dirty="0" err="1">
                <a:solidFill>
                  <a:schemeClr val="tx1"/>
                </a:solidFill>
                <a:effectLst/>
                <a:latin typeface="+mn-lt"/>
                <a:ea typeface="+mn-ea"/>
                <a:cs typeface="+mn-cs"/>
              </a:rPr>
              <a:t>ReDSS</a:t>
            </a:r>
            <a:r>
              <a:rPr lang="en-US" sz="1200" i="1" kern="1200" dirty="0">
                <a:solidFill>
                  <a:schemeClr val="tx1"/>
                </a:solidFill>
                <a:effectLst/>
                <a:latin typeface="+mn-lt"/>
                <a:ea typeface="+mn-ea"/>
                <a:cs typeface="+mn-cs"/>
              </a:rPr>
              <a:t> has adopted these useful elements that serve as valuable guiding principles for operational use. </a:t>
            </a:r>
            <a:r>
              <a:rPr lang="en-US" sz="1200" i="1" u="sng" kern="1200" dirty="0">
                <a:solidFill>
                  <a:schemeClr val="tx1"/>
                </a:solidFill>
                <a:effectLst/>
                <a:latin typeface="+mn-lt"/>
                <a:ea typeface="+mn-ea"/>
                <a:cs typeface="+mn-cs"/>
              </a:rPr>
              <a:t>The ten principles for area-based recovery </a:t>
            </a:r>
            <a:r>
              <a:rPr lang="en-US" sz="1200" i="1" u="sng" kern="1200" dirty="0" err="1">
                <a:solidFill>
                  <a:schemeClr val="tx1"/>
                </a:solidFill>
                <a:effectLst/>
                <a:latin typeface="+mn-lt"/>
                <a:ea typeface="+mn-ea"/>
                <a:cs typeface="+mn-cs"/>
              </a:rPr>
              <a:t>programmes</a:t>
            </a:r>
            <a:r>
              <a:rPr lang="en-US" sz="1200" i="1" u="sng" kern="1200" dirty="0">
                <a:solidFill>
                  <a:schemeClr val="tx1"/>
                </a:solidFill>
                <a:effectLst/>
                <a:latin typeface="+mn-lt"/>
                <a:ea typeface="+mn-ea"/>
                <a:cs typeface="+mn-cs"/>
              </a:rPr>
              <a:t> are drawn from research undertaken as part of the Stronger</a:t>
            </a:r>
            <a:endParaRPr lang="fr-FR"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Cities Initiative (</a:t>
            </a:r>
            <a:r>
              <a:rPr lang="en-US" sz="1200" i="1" u="sng" kern="1200" dirty="0">
                <a:solidFill>
                  <a:schemeClr val="tx1"/>
                </a:solidFill>
                <a:effectLst/>
                <a:latin typeface="+mn-lt"/>
                <a:ea typeface="+mn-ea"/>
                <a:cs typeface="+mn-cs"/>
                <a:hlinkClick r:id="rId3"/>
              </a:rPr>
              <a:t>https://www.iied.org/stronger-cities-initiative</a:t>
            </a:r>
            <a:r>
              <a:rPr lang="en-US" sz="1200" i="1" kern="1200" dirty="0">
                <a:solidFill>
                  <a:schemeClr val="tx1"/>
                </a:solidFill>
                <a:effectLst/>
                <a:latin typeface="+mn-lt"/>
                <a:ea typeface="+mn-ea"/>
                <a:cs typeface="+mn-cs"/>
              </a:rPr>
              <a:t> ) involving World Vision, the Norwegian Refugee Council, the International Rescue Committee and the University of New South Wales (Sydney). You can refer to the following article for further guidance: </a:t>
            </a:r>
            <a:r>
              <a:rPr lang="fr-FR" i="1" dirty="0">
                <a:hlinkClick r:id="rId4"/>
              </a:rPr>
              <a:t>https://odihpn.org/magazine/ten-principles-area-based-approaches-urban-post-disaster-recovery/</a:t>
            </a:r>
            <a:endParaRPr lang="fr-FR"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  </a:t>
            </a:r>
            <a:endParaRPr lang="en-US" i="1" dirty="0"/>
          </a:p>
          <a:p>
            <a:r>
              <a:rPr lang="en-US" i="1" dirty="0"/>
              <a:t> Playing cards. </a:t>
            </a:r>
          </a:p>
          <a:p>
            <a:r>
              <a:rPr lang="en-US" i="1" dirty="0"/>
              <a:t>Distribute playing cards. One game per group and ask participants to make the title of each element match its description. </a:t>
            </a:r>
          </a:p>
          <a:p>
            <a:r>
              <a:rPr lang="en-US" i="1" dirty="0"/>
              <a:t>Keep the word version of the card game with you to check their results. The first group coming up with the right matches wins. </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5F30E8-26E9-4FF0-B25D-8E11553B5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05008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Key messages: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Area based planning uses an area/geographical location as the main entry point. The area in which an area-based approach is implemented can be determined based upon a mix of different criteria: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Existing boundaries: physical, administrative and social (that will be defined in the Agora case study) </a:t>
            </a:r>
          </a:p>
          <a:p>
            <a:pPr lvl="0"/>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number of factors:</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mix of populations within this area: IDPs, refugees, returnees and host population;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Level of vulnerability within the displacement affected communities (DACs) as a whole</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Existence of displacement-specific vulnerabilities</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Existence of, or potential for, locally owned area-based planning</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Existing government administrative area or physical features of the urban environment;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Area that is recognized by its inhabitants as encompassing (1) a coherent socio-economic unit and (2) a network of predictable relationships between its stakeholders.</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Aligning with the system; links to development and exit strategies</a:t>
            </a:r>
            <a:endParaRPr lang="fr-FR" sz="1200" kern="1200" dirty="0">
              <a:solidFill>
                <a:schemeClr val="tx1"/>
              </a:solidFill>
              <a:effectLst/>
              <a:latin typeface="+mn-lt"/>
              <a:ea typeface="+mn-ea"/>
              <a:cs typeface="+mn-cs"/>
            </a:endParaRPr>
          </a:p>
          <a:p>
            <a:r>
              <a:rPr lang="en-GB" dirty="0"/>
              <a:t>Important to add is that a pragmatic approach should be adopted, and that the area might need to be a bit larger than planned to avoid creating frustrations and </a:t>
            </a:r>
            <a:r>
              <a:rPr lang="en-US" dirty="0"/>
              <a:t>doing harm! </a:t>
            </a:r>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EBE9B1-2A80-4014-9413-689CA2746B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11512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This </a:t>
            </a:r>
            <a:r>
              <a:rPr lang="fr-FR" dirty="0" err="1"/>
              <a:t>is</a:t>
            </a:r>
            <a:r>
              <a:rPr lang="fr-FR" dirty="0"/>
              <a:t> an </a:t>
            </a:r>
            <a:r>
              <a:rPr lang="fr-FR" dirty="0" err="1"/>
              <a:t>exerpt</a:t>
            </a:r>
            <a:r>
              <a:rPr lang="fr-FR" dirty="0"/>
              <a:t> of a </a:t>
            </a:r>
            <a:r>
              <a:rPr lang="en-GB" sz="1200" b="0" i="0" u="none" strike="noStrike" kern="1200" baseline="0" dirty="0" err="1">
                <a:solidFill>
                  <a:schemeClr val="tx1"/>
                </a:solidFill>
                <a:latin typeface="+mn-lt"/>
                <a:ea typeface="+mn-ea"/>
                <a:cs typeface="+mn-cs"/>
              </a:rPr>
              <a:t>muti</a:t>
            </a:r>
            <a:r>
              <a:rPr lang="en-GB" sz="1200" b="0" i="0" u="none" strike="noStrike" kern="1200" baseline="0" dirty="0">
                <a:solidFill>
                  <a:schemeClr val="tx1"/>
                </a:solidFill>
                <a:latin typeface="+mn-lt"/>
                <a:ea typeface="+mn-ea"/>
                <a:cs typeface="+mn-cs"/>
              </a:rPr>
              <a:t>-sectoral and localized analysis of the demand and supply of services in </a:t>
            </a:r>
            <a:r>
              <a:rPr lang="en-GB" sz="1200" b="0" i="0" u="none" strike="noStrike" kern="1200" baseline="0" dirty="0" err="1">
                <a:solidFill>
                  <a:schemeClr val="tx1"/>
                </a:solidFill>
                <a:latin typeface="+mn-lt"/>
                <a:ea typeface="+mn-ea"/>
                <a:cs typeface="+mn-cs"/>
              </a:rPr>
              <a:t>cisis</a:t>
            </a:r>
            <a:r>
              <a:rPr lang="en-GB" sz="1200" b="0" i="0" u="none" strike="noStrike" kern="1200" baseline="0" dirty="0">
                <a:solidFill>
                  <a:schemeClr val="tx1"/>
                </a:solidFill>
                <a:latin typeface="+mn-lt"/>
                <a:ea typeface="+mn-ea"/>
                <a:cs typeface="+mn-cs"/>
              </a:rPr>
              <a:t> affected areas, Bangui ,CAR, Mai 2019. </a:t>
            </a:r>
          </a:p>
          <a:p>
            <a:r>
              <a:rPr lang="fr-FR" sz="1200" b="0" i="0" u="none" strike="noStrike" kern="1200" baseline="0" dirty="0">
                <a:solidFill>
                  <a:schemeClr val="tx1"/>
                </a:solidFill>
                <a:latin typeface="+mn-lt"/>
                <a:ea typeface="+mn-ea"/>
                <a:cs typeface="+mn-cs"/>
              </a:rPr>
              <a:t> </a:t>
            </a:r>
            <a:endParaRPr lang="fr-FR" dirty="0"/>
          </a:p>
          <a:p>
            <a:r>
              <a:rPr lang="fr-FR" dirty="0"/>
              <a:t>This case </a:t>
            </a:r>
            <a:r>
              <a:rPr lang="fr-FR" dirty="0" err="1"/>
              <a:t>study</a:t>
            </a:r>
            <a:r>
              <a:rPr lang="fr-FR" dirty="0"/>
              <a:t> </a:t>
            </a:r>
            <a:r>
              <a:rPr lang="fr-FR" dirty="0" err="1"/>
              <a:t>is</a:t>
            </a:r>
            <a:r>
              <a:rPr lang="fr-FR" dirty="0"/>
              <a:t> about the area-</a:t>
            </a:r>
            <a:r>
              <a:rPr lang="fr-FR" dirty="0" err="1"/>
              <a:t>based</a:t>
            </a:r>
            <a:r>
              <a:rPr lang="fr-FR" dirty="0"/>
              <a:t> </a:t>
            </a:r>
            <a:r>
              <a:rPr lang="fr-FR" dirty="0" err="1"/>
              <a:t>approach</a:t>
            </a:r>
            <a:r>
              <a:rPr lang="fr-FR" dirty="0"/>
              <a:t> </a:t>
            </a:r>
            <a:r>
              <a:rPr lang="fr-FR" dirty="0" err="1"/>
              <a:t>analysis</a:t>
            </a:r>
            <a:r>
              <a:rPr lang="fr-FR" dirty="0"/>
              <a:t> </a:t>
            </a:r>
            <a:r>
              <a:rPr lang="fr-FR" dirty="0" err="1"/>
              <a:t>carried</a:t>
            </a:r>
            <a:r>
              <a:rPr lang="fr-FR" dirty="0"/>
              <a:t> out by REACH, </a:t>
            </a:r>
            <a:r>
              <a:rPr lang="fr-FR" dirty="0" err="1"/>
              <a:t>using</a:t>
            </a:r>
            <a:r>
              <a:rPr lang="fr-FR" dirty="0"/>
              <a:t> </a:t>
            </a:r>
            <a:r>
              <a:rPr lang="fr-FR" dirty="0" err="1"/>
              <a:t>its</a:t>
            </a:r>
            <a:r>
              <a:rPr lang="fr-FR" dirty="0"/>
              <a:t> AGORA </a:t>
            </a:r>
            <a:r>
              <a:rPr lang="fr-FR" dirty="0" err="1"/>
              <a:t>methodology</a:t>
            </a:r>
            <a:r>
              <a:rPr lang="fr-FR" dirty="0"/>
              <a:t>, in Bangui. The main </a:t>
            </a:r>
            <a:r>
              <a:rPr lang="fr-FR" dirty="0" err="1"/>
              <a:t>aim</a:t>
            </a:r>
            <a:r>
              <a:rPr lang="fr-FR" dirty="0"/>
              <a:t> of the </a:t>
            </a:r>
            <a:r>
              <a:rPr lang="fr-FR" dirty="0" err="1"/>
              <a:t>project</a:t>
            </a:r>
            <a:r>
              <a:rPr lang="fr-FR" dirty="0"/>
              <a:t> </a:t>
            </a:r>
            <a:r>
              <a:rPr lang="fr-FR" dirty="0" err="1"/>
              <a:t>was</a:t>
            </a:r>
            <a:r>
              <a:rPr lang="fr-FR" dirty="0"/>
              <a:t> to select </a:t>
            </a:r>
            <a:r>
              <a:rPr lang="fr-FR" dirty="0" err="1"/>
              <a:t>crisis</a:t>
            </a:r>
            <a:r>
              <a:rPr lang="fr-FR" dirty="0"/>
              <a:t> </a:t>
            </a:r>
            <a:r>
              <a:rPr lang="fr-FR" dirty="0" err="1"/>
              <a:t>affected</a:t>
            </a:r>
            <a:r>
              <a:rPr lang="fr-FR" dirty="0"/>
              <a:t> areas </a:t>
            </a:r>
            <a:r>
              <a:rPr lang="fr-FR" dirty="0" err="1"/>
              <a:t>where</a:t>
            </a:r>
            <a:r>
              <a:rPr lang="fr-FR" dirty="0"/>
              <a:t> to </a:t>
            </a:r>
            <a:r>
              <a:rPr lang="fr-FR" dirty="0" err="1"/>
              <a:t>implement</a:t>
            </a:r>
            <a:r>
              <a:rPr lang="fr-FR" dirty="0"/>
              <a:t> multi-</a:t>
            </a:r>
            <a:r>
              <a:rPr lang="fr-FR" dirty="0" err="1"/>
              <a:t>sectoral</a:t>
            </a:r>
            <a:r>
              <a:rPr lang="fr-FR" dirty="0"/>
              <a:t> </a:t>
            </a:r>
            <a:r>
              <a:rPr lang="fr-FR" dirty="0" err="1"/>
              <a:t>recovery</a:t>
            </a:r>
            <a:r>
              <a:rPr lang="fr-FR" dirty="0"/>
              <a:t> plans.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EBE9B1-2A80-4014-9413-689CA2746B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5922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a summary of the first steps of the analysis carried out by REACH team and relevant local actors in Bangui, including local authorities and relevant stakeholders (mayors, social actors, neighbourhood leaders, etc.)</a:t>
            </a:r>
          </a:p>
          <a:p>
            <a:pPr marL="171450" indent="-171450">
              <a:buFontTx/>
              <a:buChar char="-"/>
            </a:pPr>
            <a:r>
              <a:rPr lang="en-GB" dirty="0"/>
              <a:t>There was a first round of discussions around the neighbourhoods where the recovery plan could take place. Two were selected based on the criteria in block 1. </a:t>
            </a:r>
          </a:p>
          <a:p>
            <a:pPr marL="171450" indent="-171450">
              <a:buFontTx/>
              <a:buChar char="-"/>
            </a:pPr>
            <a:r>
              <a:rPr lang="en-GB" dirty="0"/>
              <a:t>The second phase was focused on the delimitation per se: which areas in these neighbourhoods: 5 participatory workshops were organised, involving all relevant local actors to determined “population or neighbourhood basin” where an area-based planning approach could be successful. The main criteria used where: </a:t>
            </a:r>
          </a:p>
          <a:p>
            <a:pPr marL="171450" indent="-171450">
              <a:buFont typeface="Wingdings" panose="05000000000000000000" pitchFamily="2" charset="2"/>
              <a:buChar char="Ø"/>
            </a:pPr>
            <a:r>
              <a:rPr lang="en-GB" dirty="0"/>
              <a:t>The existence of a coherent socio-economic unity;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dirty="0">
                <a:solidFill>
                  <a:schemeClr val="bg1"/>
                </a:solidFill>
              </a:rPr>
              <a:t>A network of predictable relationships between its stakeholders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dirty="0">
                <a:solidFill>
                  <a:schemeClr val="bg1"/>
                </a:solidFill>
              </a:rPr>
              <a:t>Note that security considerations were not taken into account not to exclude and discriminate against populations living in areas that are difficult to access due to security issues.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GB" dirty="0">
                <a:highlight>
                  <a:srgbClr val="FFFF00"/>
                </a:highlight>
              </a:rPr>
              <a:t>The report on the full recovery planning process can be found there (in French): </a:t>
            </a:r>
            <a:endParaRPr lang="en-US" sz="1200" dirty="0">
              <a:solidFill>
                <a:schemeClr val="bg1"/>
              </a:solidFill>
              <a:highlight>
                <a:srgbClr val="FFFF00"/>
              </a:highlight>
            </a:endParaRPr>
          </a:p>
          <a:p>
            <a:pPr marL="0" indent="0">
              <a:buFont typeface="Wingdings" panose="05000000000000000000" pitchFamily="2" charset="2"/>
              <a:buNone/>
            </a:pPr>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EBE9B1-2A80-4014-9413-689CA2746B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80907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area-based approach is characterized by its focus on needs, capacities and vulnerabilities within a geographic area, rather than among a specific population group. Targeting should therefore be based predominantly on vulnerability, needs and capacity. </a:t>
            </a:r>
          </a:p>
          <a:p>
            <a:r>
              <a:rPr lang="en-US" dirty="0"/>
              <a:t> However a pragmatic approach that avoids doing harm should be adopted and some of the issues shared by the whole population should be taken into account.</a:t>
            </a:r>
            <a:endParaRPr lang="fr-FR"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EBE9B1-2A80-4014-9413-689CA2746B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08081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Enhancing Integration of Displacement Affected Communities (EIDACS) initiative was a Durable Solutions (DS) consortium funded by the EU Emergency Trust for Africa. Concern Worldwide was the lead agency with </a:t>
            </a:r>
            <a:r>
              <a:rPr lang="en-GB" sz="1200" b="0" i="0" kern="1200" dirty="0" err="1">
                <a:solidFill>
                  <a:schemeClr val="tx1"/>
                </a:solidFill>
                <a:effectLst/>
                <a:latin typeface="+mn-lt"/>
                <a:ea typeface="+mn-ea"/>
                <a:cs typeface="+mn-cs"/>
              </a:rPr>
              <a:t>Gargaar</a:t>
            </a:r>
            <a:r>
              <a:rPr lang="en-GB" sz="1200" b="0" i="0" kern="1200" dirty="0">
                <a:solidFill>
                  <a:schemeClr val="tx1"/>
                </a:solidFill>
                <a:effectLst/>
                <a:latin typeface="+mn-lt"/>
                <a:ea typeface="+mn-ea"/>
                <a:cs typeface="+mn-cs"/>
              </a:rPr>
              <a:t> Relief and Development Organisation (GREDO), Norwegian Refugee Council (NRC), Danish Refugee Council (DRC) and the Regional Durable Solutions Secretariat (</a:t>
            </a:r>
            <a:r>
              <a:rPr lang="en-GB" sz="1200" b="0" i="0" kern="1200" dirty="0" err="1">
                <a:solidFill>
                  <a:schemeClr val="tx1"/>
                </a:solidFill>
                <a:effectLst/>
                <a:latin typeface="+mn-lt"/>
                <a:ea typeface="+mn-ea"/>
                <a:cs typeface="+mn-cs"/>
              </a:rPr>
              <a:t>ReDSS</a:t>
            </a:r>
            <a:r>
              <a:rPr lang="en-GB" sz="1200" b="0" i="0" kern="1200" dirty="0">
                <a:solidFill>
                  <a:schemeClr val="tx1"/>
                </a:solidFill>
                <a:effectLst/>
                <a:latin typeface="+mn-lt"/>
                <a:ea typeface="+mn-ea"/>
                <a:cs typeface="+mn-cs"/>
              </a:rPr>
              <a:t>) as partners.</a:t>
            </a:r>
            <a:endParaRPr lang="fr-FR"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EBE9B1-2A80-4014-9413-689CA2746B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02039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17</a:t>
            </a:fld>
            <a:endParaRPr lang="en-US"/>
          </a:p>
        </p:txBody>
      </p:sp>
    </p:spTree>
    <p:extLst>
      <p:ext uri="{BB962C8B-B14F-4D97-AF65-F5344CB8AC3E}">
        <p14:creationId xmlns:p14="http://schemas.microsoft.com/office/powerpoint/2010/main" val="3629545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7/20/2021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94600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7/20/2021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298073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240199-561F-43CE-8AC3-941502583ED6}" type="datetimeFigureOut">
              <a:rPr lang="en-US" smtClean="0"/>
              <a:t>7/20/2021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956712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240199-561F-43CE-8AC3-941502583ED6}" type="datetimeFigureOut">
              <a:rPr lang="en-US" smtClean="0"/>
              <a:t>7/20/2021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4183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240199-561F-43CE-8AC3-941502583ED6}" type="datetimeFigureOut">
              <a:rPr lang="en-US" smtClean="0"/>
              <a:t>7/20/2021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25164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240199-561F-43CE-8AC3-941502583ED6}" type="datetimeFigureOut">
              <a:rPr lang="en-US" smtClean="0"/>
              <a:t>7/20/2021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438987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40199-561F-43CE-8AC3-941502583ED6}" type="datetimeFigureOut">
              <a:rPr lang="en-US" smtClean="0"/>
              <a:t>7/20/2021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350629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7/20/2021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23310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7/20/2021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88062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7/20/2021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66880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7/20/2021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687308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ED81030E-6D8B-419B-B252-E89523355255}"/>
              </a:ext>
            </a:extLst>
          </p:cNvPr>
          <p:cNvCxnSpPr/>
          <p:nvPr userDrawn="1"/>
        </p:nvCxnSpPr>
        <p:spPr>
          <a:xfrm>
            <a:off x="2373313" y="5962650"/>
            <a:ext cx="9818687"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8109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ReDSS Final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a:extLst>
              <a:ext uri="{FF2B5EF4-FFF2-40B4-BE49-F238E27FC236}">
                <a16:creationId xmlns:a16="http://schemas.microsoft.com/office/drawing/2014/main" id="{B2727817-B5E2-4CCF-A179-91C1288C5E86}"/>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2815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D786D-A0E3-419D-902A-EE467ADF9D5E}"/>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BEC1D207-3D6D-4334-842A-872A7E5ED96C}"/>
              </a:ext>
            </a:extLst>
          </p:cNvPr>
          <p:cNvSpPr>
            <a:spLocks noGrp="1"/>
          </p:cNvSpPr>
          <p:nvPr>
            <p:ph type="dt" sz="half" idx="10"/>
          </p:nvPr>
        </p:nvSpPr>
        <p:spPr/>
        <p:txBody>
          <a:bodyPr/>
          <a:lstStyle/>
          <a:p>
            <a:fld id="{C1240199-561F-43CE-8AC3-941502583ED6}" type="datetimeFigureOut">
              <a:rPr lang="en-US" smtClean="0"/>
              <a:t>7/20/2021</a:t>
            </a:fld>
            <a:endParaRPr lang="en-US"/>
          </a:p>
        </p:txBody>
      </p:sp>
      <p:sp>
        <p:nvSpPr>
          <p:cNvPr id="4" name="Footer Placeholder 3">
            <a:extLst>
              <a:ext uri="{FF2B5EF4-FFF2-40B4-BE49-F238E27FC236}">
                <a16:creationId xmlns:a16="http://schemas.microsoft.com/office/drawing/2014/main" id="{9322EA3A-CFE6-4486-A30C-23822F160C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BF25CC-033F-425C-8794-A1F86D3E0C48}"/>
              </a:ext>
            </a:extLst>
          </p:cNvPr>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40577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240199-561F-43CE-8AC3-941502583ED6}" type="datetimeFigureOut">
              <a:rPr lang="en-US" smtClean="0"/>
              <a:t>7/20/2021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486B4C-300D-41A2-907A-8ACFA2007976}" type="slidenum">
              <a:rPr lang="en-US" smtClean="0"/>
              <a:t>‹#›</a:t>
            </a:fld>
            <a:endParaRPr lang="en-US"/>
          </a:p>
        </p:txBody>
      </p:sp>
      <p:pic>
        <p:nvPicPr>
          <p:cNvPr id="7" name="Picture 6" descr="ReDSS Final  Logo">
            <a:extLst>
              <a:ext uri="{FF2B5EF4-FFF2-40B4-BE49-F238E27FC236}">
                <a16:creationId xmlns:a16="http://schemas.microsoft.com/office/drawing/2014/main" id="{50C6679D-E453-4178-920E-B42C1B5AD248}"/>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9874734" y="259334"/>
            <a:ext cx="1977246"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2">
            <a:extLst>
              <a:ext uri="{FF2B5EF4-FFF2-40B4-BE49-F238E27FC236}">
                <a16:creationId xmlns:a16="http://schemas.microsoft.com/office/drawing/2014/main" id="{41DAC4B1-8E6C-4CEC-B081-DBE5DCA30A59}"/>
              </a:ext>
            </a:extLst>
          </p:cNvPr>
          <p:cNvCxnSpPr/>
          <p:nvPr userDrawn="1"/>
        </p:nvCxnSpPr>
        <p:spPr>
          <a:xfrm>
            <a:off x="-101116" y="527622"/>
            <a:ext cx="951693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9" name="Picture 5">
            <a:extLst>
              <a:ext uri="{FF2B5EF4-FFF2-40B4-BE49-F238E27FC236}">
                <a16:creationId xmlns:a16="http://schemas.microsoft.com/office/drawing/2014/main" id="{5948B3D9-4636-4DF7-8C9A-DE8B1B1605F2}"/>
              </a:ext>
            </a:extLst>
          </p:cNvPr>
          <p:cNvPicPr>
            <a:picLocks noChangeAspect="1"/>
          </p:cNvPicPr>
          <p:nvPr userDrawn="1"/>
        </p:nvPicPr>
        <p:blipFill>
          <a:blip r:embed="rId17"/>
          <a:stretch>
            <a:fillRect/>
          </a:stretch>
        </p:blipFill>
        <p:spPr>
          <a:xfrm>
            <a:off x="386654" y="6162675"/>
            <a:ext cx="10515600" cy="660399"/>
          </a:xfrm>
          <a:prstGeom prst="rect">
            <a:avLst/>
          </a:prstGeom>
        </p:spPr>
      </p:pic>
      <p:pic>
        <p:nvPicPr>
          <p:cNvPr id="10" name="Image 9">
            <a:extLst>
              <a:ext uri="{FF2B5EF4-FFF2-40B4-BE49-F238E27FC236}">
                <a16:creationId xmlns:a16="http://schemas.microsoft.com/office/drawing/2014/main" id="{9CEA74CA-E36E-4D6B-8045-CC575622B728}"/>
              </a:ext>
            </a:extLst>
          </p:cNvPr>
          <p:cNvPicPr>
            <a:picLocks noChangeAspect="1"/>
          </p:cNvPicPr>
          <p:nvPr userDrawn="1"/>
        </p:nvPicPr>
        <p:blipFill>
          <a:blip r:embed="rId18"/>
          <a:stretch>
            <a:fillRect/>
          </a:stretch>
        </p:blipFill>
        <p:spPr>
          <a:xfrm>
            <a:off x="11128478" y="6185810"/>
            <a:ext cx="901764" cy="614127"/>
          </a:xfrm>
          <a:prstGeom prst="rect">
            <a:avLst/>
          </a:prstGeom>
        </p:spPr>
      </p:pic>
    </p:spTree>
    <p:extLst>
      <p:ext uri="{BB962C8B-B14F-4D97-AF65-F5344CB8AC3E}">
        <p14:creationId xmlns:p14="http://schemas.microsoft.com/office/powerpoint/2010/main" val="104006583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svg"/><Relationship Id="rId2" Type="http://schemas.openxmlformats.org/officeDocument/2006/relationships/notesSlide" Target="../notesSlides/notesSlide1.xml"/><Relationship Id="rId16" Type="http://schemas.openxmlformats.org/officeDocument/2006/relationships/image" Target="../media/image12.svg"/><Relationship Id="rId1" Type="http://schemas.openxmlformats.org/officeDocument/2006/relationships/slideLayout" Target="../slideLayouts/slideLayout12.xml"/><Relationship Id="rId6" Type="http://schemas.openxmlformats.org/officeDocument/2006/relationships/diagramColors" Target="../diagrams/colors1.xml"/><Relationship Id="rId11" Type="http://schemas.openxmlformats.org/officeDocument/2006/relationships/image" Target="../media/image7.png"/><Relationship Id="rId5" Type="http://schemas.openxmlformats.org/officeDocument/2006/relationships/diagramQuickStyle" Target="../diagrams/quickStyle1.xml"/><Relationship Id="rId15" Type="http://schemas.openxmlformats.org/officeDocument/2006/relationships/image" Target="../media/image11.png"/><Relationship Id="rId10" Type="http://schemas.openxmlformats.org/officeDocument/2006/relationships/image" Target="../media/image6.svg"/><Relationship Id="rId4" Type="http://schemas.openxmlformats.org/officeDocument/2006/relationships/diagramLayout" Target="../diagrams/layout1.xml"/><Relationship Id="rId9" Type="http://schemas.openxmlformats.org/officeDocument/2006/relationships/image" Target="../media/image5.png"/><Relationship Id="rId14" Type="http://schemas.openxmlformats.org/officeDocument/2006/relationships/image" Target="../media/image10.sv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jfif"/></Relationships>
</file>

<file path=ppt/slides/_rels/slide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8.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22.svg"/><Relationship Id="rId4" Type="http://schemas.openxmlformats.org/officeDocument/2006/relationships/image" Target="../media/image6.svg"/><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24.sv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27.jpe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38.svg"/></Relationships>
</file>

<file path=ppt/slides/_rels/slide13.xml.rels><?xml version="1.0" encoding="UTF-8" standalone="yes"?>
<Relationships xmlns="http://schemas.openxmlformats.org/package/2006/relationships"><Relationship Id="rId3" Type="http://schemas.openxmlformats.org/officeDocument/2006/relationships/image" Target="../media/image39.emf"/><Relationship Id="rId7"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46.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9AC278C-DAEA-4784-8033-1E3EAAB2BBB4}"/>
              </a:ext>
            </a:extLst>
          </p:cNvPr>
          <p:cNvSpPr/>
          <p:nvPr/>
        </p:nvSpPr>
        <p:spPr>
          <a:xfrm>
            <a:off x="0" y="416689"/>
            <a:ext cx="2720051" cy="56371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r>
              <a:rPr lang="fr-FR" sz="3200" b="1" dirty="0">
                <a:solidFill>
                  <a:schemeClr val="bg1"/>
                </a:solidFill>
                <a:latin typeface="+mj-lt"/>
                <a:ea typeface="+mj-ea"/>
                <a:cs typeface="+mj-cs"/>
              </a:rPr>
              <a:t>Durable Solutions. How do </a:t>
            </a:r>
            <a:r>
              <a:rPr lang="fr-FR" sz="3200" b="1" dirty="0" err="1">
                <a:solidFill>
                  <a:schemeClr val="bg1"/>
                </a:solidFill>
                <a:latin typeface="+mj-lt"/>
                <a:ea typeface="+mj-ea"/>
                <a:cs typeface="+mj-cs"/>
              </a:rPr>
              <a:t>we</a:t>
            </a:r>
            <a:r>
              <a:rPr lang="fr-FR" sz="3200" b="1" dirty="0">
                <a:solidFill>
                  <a:schemeClr val="bg1"/>
                </a:solidFill>
                <a:latin typeface="+mj-lt"/>
                <a:ea typeface="+mj-ea"/>
                <a:cs typeface="+mj-cs"/>
              </a:rPr>
              <a:t> do </a:t>
            </a:r>
            <a:r>
              <a:rPr lang="fr-FR" sz="3200" b="1" dirty="0" err="1">
                <a:solidFill>
                  <a:schemeClr val="bg1"/>
                </a:solidFill>
                <a:latin typeface="+mj-lt"/>
                <a:ea typeface="+mj-ea"/>
                <a:cs typeface="+mj-cs"/>
              </a:rPr>
              <a:t>it</a:t>
            </a:r>
            <a:r>
              <a:rPr lang="fr-FR" sz="3200" b="1" dirty="0">
                <a:solidFill>
                  <a:schemeClr val="bg1"/>
                </a:solidFill>
                <a:latin typeface="+mj-lt"/>
                <a:ea typeface="+mj-ea"/>
                <a:cs typeface="+mj-cs"/>
              </a:rPr>
              <a:t>? </a:t>
            </a:r>
            <a:endParaRPr lang="en-US" sz="3200" b="1" dirty="0">
              <a:solidFill>
                <a:schemeClr val="bg1"/>
              </a:solidFill>
              <a:latin typeface="+mj-lt"/>
              <a:ea typeface="+mj-ea"/>
              <a:cs typeface="+mj-cs"/>
            </a:endParaRPr>
          </a:p>
        </p:txBody>
      </p:sp>
      <p:graphicFrame>
        <p:nvGraphicFramePr>
          <p:cNvPr id="4" name="Diagramme 3">
            <a:extLst>
              <a:ext uri="{FF2B5EF4-FFF2-40B4-BE49-F238E27FC236}">
                <a16:creationId xmlns:a16="http://schemas.microsoft.com/office/drawing/2014/main" id="{9F61C078-6288-4452-BBFF-757F14ADBE8D}"/>
              </a:ext>
            </a:extLst>
          </p:cNvPr>
          <p:cNvGraphicFramePr/>
          <p:nvPr>
            <p:extLst>
              <p:ext uri="{D42A27DB-BD31-4B8C-83A1-F6EECF244321}">
                <p14:modId xmlns:p14="http://schemas.microsoft.com/office/powerpoint/2010/main" val="296080830"/>
              </p:ext>
            </p:extLst>
          </p:nvPr>
        </p:nvGraphicFramePr>
        <p:xfrm>
          <a:off x="1319514" y="248857"/>
          <a:ext cx="11401062" cy="57757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4">
            <a:extLst>
              <a:ext uri="{FF2B5EF4-FFF2-40B4-BE49-F238E27FC236}">
                <a16:creationId xmlns:a16="http://schemas.microsoft.com/office/drawing/2014/main" id="{05923287-6B4A-46D1-B4B2-0592E73DC704}"/>
              </a:ext>
            </a:extLst>
          </p:cNvPr>
          <p:cNvPicPr>
            <a:picLocks noChangeAspect="1"/>
          </p:cNvPicPr>
          <p:nvPr/>
        </p:nvPicPr>
        <p:blipFill>
          <a:blip r:embed="rId8"/>
          <a:stretch>
            <a:fillRect/>
          </a:stretch>
        </p:blipFill>
        <p:spPr>
          <a:xfrm>
            <a:off x="7921183" y="248857"/>
            <a:ext cx="752550" cy="904724"/>
          </a:xfrm>
          <a:prstGeom prst="rect">
            <a:avLst/>
          </a:prstGeom>
        </p:spPr>
      </p:pic>
      <p:pic>
        <p:nvPicPr>
          <p:cNvPr id="6" name="Graphique 5" descr="Grouper">
            <a:extLst>
              <a:ext uri="{FF2B5EF4-FFF2-40B4-BE49-F238E27FC236}">
                <a16:creationId xmlns:a16="http://schemas.microsoft.com/office/drawing/2014/main" id="{B8772C33-693F-48CF-A96C-CA699423EB3F}"/>
              </a:ext>
            </a:extLst>
          </p:cNvPr>
          <p:cNvPicPr>
            <a:picLocks noChangeAspect="1"/>
          </p:cNvPicPr>
          <p:nvPr/>
        </p:nvPicPr>
        <p:blipFill>
          <a:blip r:embed="rId9">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842500" y="1663700"/>
            <a:ext cx="914400" cy="914400"/>
          </a:xfrm>
          <a:prstGeom prst="rect">
            <a:avLst/>
          </a:prstGeom>
        </p:spPr>
      </p:pic>
      <p:pic>
        <p:nvPicPr>
          <p:cNvPr id="7" name="Graphique 6" descr="Connexions">
            <a:extLst>
              <a:ext uri="{FF2B5EF4-FFF2-40B4-BE49-F238E27FC236}">
                <a16:creationId xmlns:a16="http://schemas.microsoft.com/office/drawing/2014/main" id="{583AF2B7-48F0-441A-9092-DAAEA9F55E2D}"/>
              </a:ext>
            </a:extLst>
          </p:cNvPr>
          <p:cNvPicPr>
            <a:picLocks noChangeAspect="1"/>
          </p:cNvPicPr>
          <p:nvPr/>
        </p:nvPicPr>
        <p:blipFill>
          <a:blip r:embed="rId11">
            <a:duotone>
              <a:schemeClr val="accent3">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9111206" y="4737100"/>
            <a:ext cx="914400" cy="914400"/>
          </a:xfrm>
          <a:prstGeom prst="rect">
            <a:avLst/>
          </a:prstGeom>
        </p:spPr>
      </p:pic>
      <p:pic>
        <p:nvPicPr>
          <p:cNvPr id="8" name="Graphique 7" descr="Liste de vérification">
            <a:extLst>
              <a:ext uri="{FF2B5EF4-FFF2-40B4-BE49-F238E27FC236}">
                <a16:creationId xmlns:a16="http://schemas.microsoft.com/office/drawing/2014/main" id="{F6EFC832-E00B-48AE-87BF-4BD131B17B9C}"/>
              </a:ext>
            </a:extLst>
          </p:cNvPr>
          <p:cNvPicPr>
            <a:picLocks noChangeAspect="1"/>
          </p:cNvPicPr>
          <p:nvPr/>
        </p:nvPicPr>
        <p:blipFill>
          <a:blip r:embed="rId13">
            <a:duotone>
              <a:schemeClr val="accent3">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064643" y="4737100"/>
            <a:ext cx="914400" cy="914400"/>
          </a:xfrm>
          <a:prstGeom prst="rect">
            <a:avLst/>
          </a:prstGeom>
        </p:spPr>
      </p:pic>
      <p:pic>
        <p:nvPicPr>
          <p:cNvPr id="9" name="Graphique 8" descr="Réunion">
            <a:extLst>
              <a:ext uri="{FF2B5EF4-FFF2-40B4-BE49-F238E27FC236}">
                <a16:creationId xmlns:a16="http://schemas.microsoft.com/office/drawing/2014/main" id="{C924ACAF-DAAC-40B0-AE88-A1183037CCA9}"/>
              </a:ext>
            </a:extLst>
          </p:cNvPr>
          <p:cNvPicPr>
            <a:picLocks noChangeAspect="1"/>
          </p:cNvPicPr>
          <p:nvPr/>
        </p:nvPicPr>
        <p:blipFill>
          <a:blip r:embed="rId15">
            <a:duotone>
              <a:schemeClr val="accent3">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3347013" y="1467092"/>
            <a:ext cx="914400" cy="914400"/>
          </a:xfrm>
          <a:prstGeom prst="rect">
            <a:avLst/>
          </a:prstGeom>
        </p:spPr>
      </p:pic>
    </p:spTree>
    <p:extLst>
      <p:ext uri="{BB962C8B-B14F-4D97-AF65-F5344CB8AC3E}">
        <p14:creationId xmlns:p14="http://schemas.microsoft.com/office/powerpoint/2010/main" val="2177932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extBox 9"/>
          <p:cNvSpPr txBox="1">
            <a:spLocks noChangeArrowheads="1"/>
          </p:cNvSpPr>
          <p:nvPr/>
        </p:nvSpPr>
        <p:spPr bwMode="auto">
          <a:xfrm>
            <a:off x="1905439" y="1436151"/>
            <a:ext cx="4897119" cy="353821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a:lnSpc>
                <a:spcPct val="90000"/>
              </a:lnSpc>
              <a:spcBef>
                <a:spcPct val="0"/>
              </a:spcBef>
              <a:spcAft>
                <a:spcPts val="600"/>
              </a:spcAft>
            </a:pPr>
            <a:r>
              <a:rPr lang="en-US" altLang="en-US" sz="5100" b="1" dirty="0">
                <a:latin typeface="+mj-lt"/>
                <a:ea typeface="+mj-ea"/>
                <a:cs typeface="+mj-cs"/>
              </a:rPr>
              <a:t>Area-Based Approach  to Durable Solutions </a:t>
            </a:r>
            <a:r>
              <a:rPr lang="en-US" altLang="en-US" sz="5100" i="1" dirty="0">
                <a:latin typeface="+mj-lt"/>
                <a:ea typeface="+mj-ea"/>
                <a:cs typeface="+mj-cs"/>
              </a:rPr>
              <a:t>	</a:t>
            </a:r>
            <a:endParaRPr lang="en-US" altLang="en-US" sz="5100" dirty="0">
              <a:latin typeface="+mj-lt"/>
              <a:ea typeface="+mj-ea"/>
              <a:cs typeface="+mj-cs"/>
            </a:endParaRPr>
          </a:p>
        </p:txBody>
      </p:sp>
      <p:pic>
        <p:nvPicPr>
          <p:cNvPr id="3" name="Picture 2" descr="A picture containing drawing, table&#10;&#10;Description automatically generated">
            <a:extLst>
              <a:ext uri="{FF2B5EF4-FFF2-40B4-BE49-F238E27FC236}">
                <a16:creationId xmlns:a16="http://schemas.microsoft.com/office/drawing/2014/main" id="{FE2E0F68-580F-4023-8022-25163AEFF047}"/>
              </a:ext>
            </a:extLst>
          </p:cNvPr>
          <p:cNvPicPr>
            <a:picLocks noChangeAspect="1"/>
          </p:cNvPicPr>
          <p:nvPr/>
        </p:nvPicPr>
        <p:blipFill rotWithShape="1">
          <a:blip r:embed="rId2">
            <a:extLst>
              <a:ext uri="{28A0092B-C50C-407E-A947-70E740481C1C}">
                <a14:useLocalDpi xmlns:a14="http://schemas.microsoft.com/office/drawing/2010/main" val="0"/>
              </a:ext>
            </a:extLst>
          </a:blip>
          <a:srcRect l="24101" r="23966"/>
          <a:stretch/>
        </p:blipFill>
        <p:spPr>
          <a:xfrm>
            <a:off x="7683546" y="1355128"/>
            <a:ext cx="3861262" cy="4633859"/>
          </a:xfrm>
          <a:prstGeom prst="rect">
            <a:avLst/>
          </a:prstGeom>
          <a:effectLst/>
        </p:spPr>
      </p:pic>
      <p:sp>
        <p:nvSpPr>
          <p:cNvPr id="2" name="Organigramme : Connecteur 1">
            <a:extLst>
              <a:ext uri="{FF2B5EF4-FFF2-40B4-BE49-F238E27FC236}">
                <a16:creationId xmlns:a16="http://schemas.microsoft.com/office/drawing/2014/main" id="{48229BC9-B8DD-4AEA-853B-FD59A78A6615}"/>
              </a:ext>
            </a:extLst>
          </p:cNvPr>
          <p:cNvSpPr/>
          <p:nvPr/>
        </p:nvSpPr>
        <p:spPr>
          <a:xfrm>
            <a:off x="185195" y="-19676"/>
            <a:ext cx="1608881" cy="17593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dirty="0"/>
              <a:t>1</a:t>
            </a:r>
            <a:endParaRPr lang="en-US" sz="3600" dirty="0"/>
          </a:p>
        </p:txBody>
      </p:sp>
      <p:pic>
        <p:nvPicPr>
          <p:cNvPr id="5" name="Image 4">
            <a:extLst>
              <a:ext uri="{FF2B5EF4-FFF2-40B4-BE49-F238E27FC236}">
                <a16:creationId xmlns:a16="http://schemas.microsoft.com/office/drawing/2014/main" id="{535E3E46-0969-40E5-BDC1-98A3C57EC952}"/>
              </a:ext>
            </a:extLst>
          </p:cNvPr>
          <p:cNvPicPr>
            <a:picLocks noChangeAspect="1"/>
          </p:cNvPicPr>
          <p:nvPr/>
        </p:nvPicPr>
        <p:blipFill>
          <a:blip r:embed="rId3"/>
          <a:stretch>
            <a:fillRect/>
          </a:stretch>
        </p:blipFill>
        <p:spPr>
          <a:xfrm>
            <a:off x="0" y="4953740"/>
            <a:ext cx="12192000" cy="1007263"/>
          </a:xfrm>
          <a:prstGeom prst="rect">
            <a:avLst/>
          </a:prstGeom>
        </p:spPr>
      </p:pic>
    </p:spTree>
    <p:extLst>
      <p:ext uri="{BB962C8B-B14F-4D97-AF65-F5344CB8AC3E}">
        <p14:creationId xmlns:p14="http://schemas.microsoft.com/office/powerpoint/2010/main" val="3148006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8"/>
          <p:cNvSpPr/>
          <p:nvPr/>
        </p:nvSpPr>
        <p:spPr>
          <a:xfrm>
            <a:off x="-1" y="201545"/>
            <a:ext cx="4530800" cy="549200"/>
          </a:xfrm>
          <a:prstGeom prst="rect">
            <a:avLst/>
          </a:prstGeom>
          <a:solidFill>
            <a:srgbClr val="BA122B"/>
          </a:solidFill>
          <a:ln w="127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buClr>
                <a:srgbClr val="FFFFFF"/>
              </a:buClr>
              <a:buSzPts val="2100"/>
            </a:pPr>
            <a:r>
              <a:rPr lang="en" sz="2800" dirty="0">
                <a:solidFill>
                  <a:srgbClr val="FFFFFF"/>
                </a:solidFill>
                <a:latin typeface="Arial Black"/>
                <a:ea typeface="Arial Black"/>
                <a:cs typeface="Arial Black"/>
                <a:sym typeface="Arial Black"/>
              </a:rPr>
              <a:t>O</a:t>
            </a:r>
            <a:r>
              <a:rPr lang="en-US" sz="2800" dirty="0" err="1">
                <a:solidFill>
                  <a:srgbClr val="FFFFFF"/>
                </a:solidFill>
                <a:latin typeface="Arial Black"/>
                <a:ea typeface="Arial Black"/>
                <a:cs typeface="Arial Black"/>
                <a:sym typeface="Arial Black"/>
              </a:rPr>
              <a:t>bjectives</a:t>
            </a:r>
            <a:r>
              <a:rPr lang="en-US" sz="2800" dirty="0">
                <a:solidFill>
                  <a:srgbClr val="FFFFFF"/>
                </a:solidFill>
                <a:latin typeface="Arial Black"/>
                <a:ea typeface="Arial Black"/>
                <a:cs typeface="Arial Black"/>
                <a:sym typeface="Arial Black"/>
              </a:rPr>
              <a:t> of Session </a:t>
            </a:r>
            <a:r>
              <a:rPr lang="en" sz="2800" dirty="0">
                <a:solidFill>
                  <a:srgbClr val="FFFFFF"/>
                </a:solidFill>
                <a:latin typeface="Arial Black"/>
                <a:ea typeface="Arial Black"/>
                <a:cs typeface="Arial Black"/>
                <a:sym typeface="Arial Black"/>
              </a:rPr>
              <a:t> </a:t>
            </a:r>
            <a:endParaRPr sz="2800" dirty="0">
              <a:solidFill>
                <a:srgbClr val="FFFFFF"/>
              </a:solidFill>
              <a:latin typeface="Arial Black"/>
              <a:ea typeface="Arial Black"/>
              <a:cs typeface="Arial Black"/>
              <a:sym typeface="Arial Black"/>
            </a:endParaRPr>
          </a:p>
        </p:txBody>
      </p:sp>
      <p:cxnSp>
        <p:nvCxnSpPr>
          <p:cNvPr id="146" name="Google Shape;146;p28"/>
          <p:cNvCxnSpPr>
            <a:cxnSpLocks/>
            <a:stCxn id="147" idx="0"/>
            <a:endCxn id="151" idx="4"/>
          </p:cNvCxnSpPr>
          <p:nvPr/>
        </p:nvCxnSpPr>
        <p:spPr>
          <a:xfrm>
            <a:off x="1543798" y="1388459"/>
            <a:ext cx="33601" cy="3424790"/>
          </a:xfrm>
          <a:prstGeom prst="straightConnector1">
            <a:avLst/>
          </a:prstGeom>
          <a:noFill/>
          <a:ln w="19050" cap="flat" cmpd="sng">
            <a:solidFill>
              <a:srgbClr val="C00000"/>
            </a:solidFill>
            <a:prstDash val="solid"/>
            <a:miter lim="800000"/>
            <a:headEnd type="none" w="sm" len="sm"/>
            <a:tailEnd type="none" w="sm" len="sm"/>
          </a:ln>
        </p:spPr>
      </p:cxnSp>
      <p:grpSp>
        <p:nvGrpSpPr>
          <p:cNvPr id="149" name="Google Shape;149;p28"/>
          <p:cNvGrpSpPr/>
          <p:nvPr/>
        </p:nvGrpSpPr>
        <p:grpSpPr>
          <a:xfrm>
            <a:off x="1204671" y="1388459"/>
            <a:ext cx="711855" cy="3424790"/>
            <a:chOff x="1963947" y="928321"/>
            <a:chExt cx="503150" cy="2830716"/>
          </a:xfrm>
        </p:grpSpPr>
        <p:sp>
          <p:nvSpPr>
            <p:cNvPr id="150" name="Google Shape;150;p28"/>
            <p:cNvSpPr/>
            <p:nvPr/>
          </p:nvSpPr>
          <p:spPr>
            <a:xfrm>
              <a:off x="1975821" y="2107879"/>
              <a:ext cx="479400" cy="4716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sp>
          <p:nvSpPr>
            <p:cNvPr id="151" name="Google Shape;151;p28"/>
            <p:cNvSpPr/>
            <p:nvPr/>
          </p:nvSpPr>
          <p:spPr>
            <a:xfrm>
              <a:off x="1987697" y="3279637"/>
              <a:ext cx="479400" cy="4794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sp>
          <p:nvSpPr>
            <p:cNvPr id="147" name="Google Shape;147;p28"/>
            <p:cNvSpPr/>
            <p:nvPr/>
          </p:nvSpPr>
          <p:spPr>
            <a:xfrm>
              <a:off x="1963947" y="928321"/>
              <a:ext cx="479400" cy="4794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grpSp>
      <p:grpSp>
        <p:nvGrpSpPr>
          <p:cNvPr id="152" name="Google Shape;152;p28"/>
          <p:cNvGrpSpPr/>
          <p:nvPr/>
        </p:nvGrpSpPr>
        <p:grpSpPr>
          <a:xfrm>
            <a:off x="2017014" y="1445077"/>
            <a:ext cx="9580644" cy="3501250"/>
            <a:chOff x="2541345" y="1526439"/>
            <a:chExt cx="7908301" cy="2735351"/>
          </a:xfrm>
        </p:grpSpPr>
        <p:sp>
          <p:nvSpPr>
            <p:cNvPr id="153" name="Google Shape;153;p28"/>
            <p:cNvSpPr txBox="1"/>
            <p:nvPr/>
          </p:nvSpPr>
          <p:spPr>
            <a:xfrm>
              <a:off x="2541345" y="2573334"/>
              <a:ext cx="7653900" cy="408900"/>
            </a:xfrm>
            <a:prstGeom prst="rect">
              <a:avLst/>
            </a:prstGeom>
            <a:noFill/>
            <a:ln>
              <a:noFill/>
            </a:ln>
          </p:spPr>
          <p:txBody>
            <a:bodyPr spcFirstLastPara="1" wrap="square" lIns="91433" tIns="45700" rIns="91433" bIns="45700" anchor="t" anchorCtr="0">
              <a:noAutofit/>
            </a:bodyPr>
            <a:lstStyle/>
            <a:p>
              <a:pPr>
                <a:buClr>
                  <a:srgbClr val="C00000"/>
                </a:buClr>
              </a:pPr>
              <a:r>
                <a:rPr lang="en-US" sz="2800" dirty="0">
                  <a:solidFill>
                    <a:srgbClr val="333333"/>
                  </a:solidFill>
                </a:rPr>
                <a:t>Examine the main elements and components of area-based approach to durable solutions</a:t>
              </a:r>
            </a:p>
          </p:txBody>
        </p:sp>
        <p:sp>
          <p:nvSpPr>
            <p:cNvPr id="154" name="Google Shape;154;p28"/>
            <p:cNvSpPr txBox="1"/>
            <p:nvPr/>
          </p:nvSpPr>
          <p:spPr>
            <a:xfrm>
              <a:off x="2541345" y="3852890"/>
              <a:ext cx="7850400" cy="408900"/>
            </a:xfrm>
            <a:prstGeom prst="rect">
              <a:avLst/>
            </a:prstGeom>
            <a:noFill/>
            <a:ln>
              <a:noFill/>
            </a:ln>
          </p:spPr>
          <p:txBody>
            <a:bodyPr spcFirstLastPara="1" wrap="square" lIns="91433" tIns="45700" rIns="91433" bIns="45700" anchor="t" anchorCtr="0">
              <a:noAutofit/>
            </a:bodyPr>
            <a:lstStyle/>
            <a:p>
              <a:pPr>
                <a:buClr>
                  <a:srgbClr val="C00000"/>
                </a:buClr>
              </a:pPr>
              <a:r>
                <a:rPr lang="en-US" sz="2800" dirty="0">
                  <a:latin typeface="Calibri" panose="020F0502020204030204" pitchFamily="34" charset="0"/>
                  <a:ea typeface="Calibri" panose="020F0502020204030204" pitchFamily="34" charset="0"/>
                  <a:cs typeface="Times New Roman" panose="02020603050405020304" pitchFamily="18" charset="0"/>
                </a:rPr>
                <a:t>Examine delimitation and targeting methodologies </a:t>
              </a:r>
              <a:r>
                <a:rPr lang="en-US" sz="2800" dirty="0">
                  <a:solidFill>
                    <a:srgbClr val="333333"/>
                  </a:solidFill>
                </a:rPr>
                <a:t>. </a:t>
              </a:r>
            </a:p>
            <a:p>
              <a:endParaRPr sz="2800" dirty="0">
                <a:latin typeface="Calibri"/>
                <a:ea typeface="Calibri"/>
                <a:cs typeface="Calibri"/>
                <a:sym typeface="Calibri"/>
              </a:endParaRPr>
            </a:p>
          </p:txBody>
        </p:sp>
        <p:sp>
          <p:nvSpPr>
            <p:cNvPr id="155" name="Google Shape;155;p28"/>
            <p:cNvSpPr txBox="1"/>
            <p:nvPr/>
          </p:nvSpPr>
          <p:spPr>
            <a:xfrm>
              <a:off x="2643946" y="3658006"/>
              <a:ext cx="7805700" cy="408900"/>
            </a:xfrm>
            <a:prstGeom prst="rect">
              <a:avLst/>
            </a:prstGeom>
            <a:noFill/>
            <a:ln>
              <a:noFill/>
            </a:ln>
          </p:spPr>
          <p:txBody>
            <a:bodyPr spcFirstLastPara="1" wrap="square" lIns="91433" tIns="45700" rIns="91433" bIns="45700" anchor="t" anchorCtr="0">
              <a:noAutofit/>
            </a:bodyPr>
            <a:lstStyle/>
            <a:p>
              <a:pPr>
                <a:buClr>
                  <a:srgbClr val="000000"/>
                </a:buClr>
              </a:pPr>
              <a:endParaRPr sz="1600" dirty="0">
                <a:solidFill>
                  <a:schemeClr val="dk1"/>
                </a:solidFill>
                <a:highlight>
                  <a:srgbClr val="D0CECE"/>
                </a:highlight>
              </a:endParaRPr>
            </a:p>
            <a:p>
              <a:endParaRPr sz="2800" b="1" dirty="0">
                <a:latin typeface="Calibri"/>
                <a:ea typeface="Calibri"/>
                <a:cs typeface="Calibri"/>
                <a:sym typeface="Calibri"/>
              </a:endParaRPr>
            </a:p>
          </p:txBody>
        </p:sp>
        <p:sp>
          <p:nvSpPr>
            <p:cNvPr id="156" name="Google Shape;156;p28"/>
            <p:cNvSpPr txBox="1"/>
            <p:nvPr/>
          </p:nvSpPr>
          <p:spPr>
            <a:xfrm>
              <a:off x="2541345" y="1526439"/>
              <a:ext cx="7805754" cy="408900"/>
            </a:xfrm>
            <a:prstGeom prst="rect">
              <a:avLst/>
            </a:prstGeom>
            <a:noFill/>
            <a:ln>
              <a:noFill/>
            </a:ln>
          </p:spPr>
          <p:txBody>
            <a:bodyPr spcFirstLastPara="1" wrap="square" lIns="91433" tIns="45700" rIns="91433" bIns="45700" anchor="t" anchorCtr="0">
              <a:noAutofit/>
            </a:bodyPr>
            <a:lstStyle/>
            <a:p>
              <a:pPr>
                <a:buClr>
                  <a:srgbClr val="C00000"/>
                </a:buClr>
              </a:pPr>
              <a:r>
                <a:rPr lang="en-US" sz="2800" dirty="0">
                  <a:solidFill>
                    <a:srgbClr val="333333"/>
                  </a:solidFill>
                </a:rPr>
                <a:t>Define what an area-based approach is.</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39">
            <a:extLst>
              <a:ext uri="{FF2B5EF4-FFF2-40B4-BE49-F238E27FC236}">
                <a16:creationId xmlns:a16="http://schemas.microsoft.com/office/drawing/2014/main" id="{9F9EECA2-C756-493D-AE5E-90C0BE756E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61C6734-E290-4DBE-B55D-CD16385FEF6E}"/>
              </a:ext>
            </a:extLst>
          </p:cNvPr>
          <p:cNvSpPr/>
          <p:nvPr/>
        </p:nvSpPr>
        <p:spPr>
          <a:xfrm>
            <a:off x="426002" y="551793"/>
            <a:ext cx="5849193" cy="24677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gn="ctr" defTabSz="914400">
              <a:lnSpc>
                <a:spcPct val="90000"/>
              </a:lnSpc>
              <a:spcBef>
                <a:spcPct val="0"/>
              </a:spcBef>
              <a:spcAft>
                <a:spcPts val="600"/>
              </a:spcAft>
              <a:defRPr/>
            </a:pPr>
            <a:r>
              <a:rPr lang="en-US" sz="3200" kern="1200" dirty="0">
                <a:solidFill>
                  <a:schemeClr val="bg1"/>
                </a:solidFill>
                <a:latin typeface="+mj-lt"/>
                <a:ea typeface="+mj-ea"/>
                <a:cs typeface="+mj-cs"/>
              </a:rPr>
              <a:t>An area-based approach is an approach that responds to the whole population living in a specific geographic area</a:t>
            </a:r>
          </a:p>
        </p:txBody>
      </p:sp>
      <p:pic>
        <p:nvPicPr>
          <p:cNvPr id="4" name="Picture 3" descr="A picture containing drawing, table&#10;&#10;Description automatically generated">
            <a:extLst>
              <a:ext uri="{FF2B5EF4-FFF2-40B4-BE49-F238E27FC236}">
                <a16:creationId xmlns:a16="http://schemas.microsoft.com/office/drawing/2014/main" id="{32735C1E-EA04-4AF5-9345-401923EB9241}"/>
              </a:ext>
            </a:extLst>
          </p:cNvPr>
          <p:cNvPicPr>
            <a:picLocks noChangeAspect="1"/>
          </p:cNvPicPr>
          <p:nvPr/>
        </p:nvPicPr>
        <p:blipFill rotWithShape="1">
          <a:blip r:embed="rId3">
            <a:extLst>
              <a:ext uri="{28A0092B-C50C-407E-A947-70E740481C1C}">
                <a14:useLocalDpi xmlns:a14="http://schemas.microsoft.com/office/drawing/2010/main" val="0"/>
              </a:ext>
            </a:extLst>
          </a:blip>
          <a:srcRect l="1344" r="1209" b="-1"/>
          <a:stretch/>
        </p:blipFill>
        <p:spPr>
          <a:xfrm>
            <a:off x="6795930" y="-3"/>
            <a:ext cx="5396073" cy="3451172"/>
          </a:xfrm>
          <a:prstGeom prst="rect">
            <a:avLst/>
          </a:prstGeom>
        </p:spPr>
      </p:pic>
      <p:pic>
        <p:nvPicPr>
          <p:cNvPr id="6" name="Picture 5">
            <a:extLst>
              <a:ext uri="{FF2B5EF4-FFF2-40B4-BE49-F238E27FC236}">
                <a16:creationId xmlns:a16="http://schemas.microsoft.com/office/drawing/2014/main" id="{04011050-85CE-44A8-8AFF-8B66809FC0B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76525" y="3451173"/>
            <a:ext cx="5873819" cy="3406829"/>
          </a:xfrm>
          <a:prstGeom prst="rect">
            <a:avLst/>
          </a:prstGeom>
        </p:spPr>
      </p:pic>
      <p:sp>
        <p:nvSpPr>
          <p:cNvPr id="47" name="Rectangle 41">
            <a:extLst>
              <a:ext uri="{FF2B5EF4-FFF2-40B4-BE49-F238E27FC236}">
                <a16:creationId xmlns:a16="http://schemas.microsoft.com/office/drawing/2014/main" id="{24726E46-0A95-4CE6-80B3-2C7406BD5A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398931" y="3396997"/>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3">
            <a:extLst>
              <a:ext uri="{FF2B5EF4-FFF2-40B4-BE49-F238E27FC236}">
                <a16:creationId xmlns:a16="http://schemas.microsoft.com/office/drawing/2014/main" id="{17846589-3EED-4DB2-A497-C9938D7B29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419907"/>
            <a:ext cx="12192001"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3E2EEAC-0152-4959-BDA7-61723B04DF40}"/>
              </a:ext>
            </a:extLst>
          </p:cNvPr>
          <p:cNvSpPr txBox="1"/>
          <p:nvPr/>
        </p:nvSpPr>
        <p:spPr>
          <a:xfrm>
            <a:off x="7039628" y="4121062"/>
            <a:ext cx="4584526" cy="369332"/>
          </a:xfrm>
          <a:prstGeom prst="rect">
            <a:avLst/>
          </a:prstGeom>
          <a:noFill/>
        </p:spPr>
        <p:txBody>
          <a:bodyPr wrap="square" rtlCol="0">
            <a:spAutoFit/>
          </a:bodyPr>
          <a:lstStyle/>
          <a:p>
            <a:r>
              <a:rPr lang="en-US" dirty="0"/>
              <a:t>	</a:t>
            </a:r>
          </a:p>
        </p:txBody>
      </p:sp>
      <p:pic>
        <p:nvPicPr>
          <p:cNvPr id="8" name="Picture 7">
            <a:extLst>
              <a:ext uri="{FF2B5EF4-FFF2-40B4-BE49-F238E27FC236}">
                <a16:creationId xmlns:a16="http://schemas.microsoft.com/office/drawing/2014/main" id="{E212AF84-4AFE-4F06-B4CB-5D8B3FBBDFCB}"/>
              </a:ext>
            </a:extLst>
          </p:cNvPr>
          <p:cNvPicPr>
            <a:picLocks noChangeAspect="1"/>
          </p:cNvPicPr>
          <p:nvPr/>
        </p:nvPicPr>
        <p:blipFill>
          <a:blip r:embed="rId5"/>
          <a:stretch>
            <a:fillRect/>
          </a:stretch>
        </p:blipFill>
        <p:spPr>
          <a:xfrm>
            <a:off x="7132404" y="3721608"/>
            <a:ext cx="4917633" cy="2845550"/>
          </a:xfrm>
          <a:prstGeom prst="rect">
            <a:avLst/>
          </a:prstGeom>
        </p:spPr>
      </p:pic>
    </p:spTree>
    <p:extLst>
      <p:ext uri="{BB962C8B-B14F-4D97-AF65-F5344CB8AC3E}">
        <p14:creationId xmlns:p14="http://schemas.microsoft.com/office/powerpoint/2010/main" val="2376440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9AC278C-DAEA-4784-8033-1E3EAAB2BBB4}"/>
              </a:ext>
            </a:extLst>
          </p:cNvPr>
          <p:cNvSpPr/>
          <p:nvPr/>
        </p:nvSpPr>
        <p:spPr>
          <a:xfrm>
            <a:off x="0" y="396433"/>
            <a:ext cx="2442258" cy="5610828"/>
          </a:xfrm>
          <a:prstGeom prst="rect">
            <a:avLst/>
          </a:prstGeom>
          <a:solidFill>
            <a:srgbClr val="BA122B"/>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r>
              <a:rPr lang="en-US" sz="3200" dirty="0">
                <a:solidFill>
                  <a:schemeClr val="bg1"/>
                </a:solidFill>
                <a:latin typeface="+mj-lt"/>
                <a:ea typeface="+mj-ea"/>
                <a:cs typeface="+mj-cs"/>
              </a:rPr>
              <a:t>The four dimensions of the area-based approach </a:t>
            </a:r>
            <a:endParaRPr lang="en-US" sz="3200" b="1" dirty="0">
              <a:solidFill>
                <a:schemeClr val="bg1"/>
              </a:solidFill>
              <a:latin typeface="+mj-lt"/>
              <a:ea typeface="+mj-ea"/>
              <a:cs typeface="+mj-cs"/>
            </a:endParaRPr>
          </a:p>
        </p:txBody>
      </p:sp>
      <p:pic>
        <p:nvPicPr>
          <p:cNvPr id="4" name="Image 3">
            <a:extLst>
              <a:ext uri="{FF2B5EF4-FFF2-40B4-BE49-F238E27FC236}">
                <a16:creationId xmlns:a16="http://schemas.microsoft.com/office/drawing/2014/main" id="{A5823DC1-3B05-4AF0-A684-F17528A79FC4}"/>
              </a:ext>
            </a:extLst>
          </p:cNvPr>
          <p:cNvPicPr>
            <a:picLocks noChangeAspect="1"/>
          </p:cNvPicPr>
          <p:nvPr/>
        </p:nvPicPr>
        <p:blipFill rotWithShape="1">
          <a:blip r:embed="rId3"/>
          <a:srcRect l="5774" t="52" r="-1131"/>
          <a:stretch/>
        </p:blipFill>
        <p:spPr>
          <a:xfrm>
            <a:off x="3495555" y="371626"/>
            <a:ext cx="6319776" cy="5736913"/>
          </a:xfrm>
          <a:prstGeom prst="rect">
            <a:avLst/>
          </a:prstGeom>
        </p:spPr>
      </p:pic>
    </p:spTree>
    <p:extLst>
      <p:ext uri="{BB962C8B-B14F-4D97-AF65-F5344CB8AC3E}">
        <p14:creationId xmlns:p14="http://schemas.microsoft.com/office/powerpoint/2010/main" val="1384750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46552A5-8C43-4C94-92D6-A6250AA016E7}"/>
              </a:ext>
            </a:extLst>
          </p:cNvPr>
          <p:cNvSpPr/>
          <p:nvPr/>
        </p:nvSpPr>
        <p:spPr>
          <a:xfrm>
            <a:off x="8014996" y="810881"/>
            <a:ext cx="3732244" cy="1151483"/>
          </a:xfrm>
          <a:prstGeom prst="rect">
            <a:avLst/>
          </a:prstGeom>
          <a:solidFill>
            <a:srgbClr val="BA122B"/>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0" marR="0" lvl="0" indent="0" defTabSz="914400" fontAlgn="auto">
              <a:lnSpc>
                <a:spcPct val="90000"/>
              </a:lnSpc>
              <a:spcBef>
                <a:spcPct val="0"/>
              </a:spcBef>
              <a:spcAft>
                <a:spcPts val="600"/>
              </a:spcAft>
              <a:buClrTx/>
              <a:buSzTx/>
              <a:tabLst/>
              <a:defRPr/>
            </a:pPr>
            <a:r>
              <a:rPr kumimoji="0" lang="en-US" sz="4400" b="1" i="0" u="none" strike="noStrike" cap="none" spc="0" normalizeH="0" baseline="0" noProof="0" dirty="0">
                <a:ln>
                  <a:noFill/>
                </a:ln>
                <a:solidFill>
                  <a:schemeClr val="tx1"/>
                </a:solidFill>
                <a:effectLst/>
                <a:uLnTx/>
                <a:uFillTx/>
                <a:latin typeface="+mj-lt"/>
                <a:ea typeface="+mj-ea"/>
                <a:cs typeface="+mj-cs"/>
              </a:rPr>
              <a:t>Definition  </a:t>
            </a:r>
          </a:p>
        </p:txBody>
      </p:sp>
      <p:sp>
        <p:nvSpPr>
          <p:cNvPr id="29" name="Rectangle 28">
            <a:extLst>
              <a:ext uri="{FF2B5EF4-FFF2-40B4-BE49-F238E27FC236}">
                <a16:creationId xmlns:a16="http://schemas.microsoft.com/office/drawing/2014/main" id="{99CEE05D-F25C-4EC3-B527-D9C999E335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36523"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F036726-0C05-446E-91C3-B986EBEA05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7402" y="438538"/>
            <a:ext cx="6710184" cy="6002060"/>
          </a:xfrm>
          <a:prstGeom prst="rect">
            <a:avLst/>
          </a:prstGeom>
          <a:solidFill>
            <a:schemeClr val="bg1">
              <a:alpha val="40000"/>
            </a:schemeClr>
          </a:solidFill>
          <a:ln w="6350" cap="flat" cmpd="sng" algn="ctr">
            <a:noFill/>
            <a:prstDash val="solid"/>
          </a:ln>
          <a:effectLst>
            <a:softEdge rad="0"/>
          </a:effectLst>
        </p:spPr>
      </p:sp>
      <p:sp>
        <p:nvSpPr>
          <p:cNvPr id="33" name="Rectangle 32">
            <a:extLst>
              <a:ext uri="{FF2B5EF4-FFF2-40B4-BE49-F238E27FC236}">
                <a16:creationId xmlns:a16="http://schemas.microsoft.com/office/drawing/2014/main" id="{A310ABCD-C34B-42D1-9BEB-47755A3EA3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285" y="650014"/>
            <a:ext cx="3367217" cy="326602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Graphic 11" descr="Group">
            <a:extLst>
              <a:ext uri="{FF2B5EF4-FFF2-40B4-BE49-F238E27FC236}">
                <a16:creationId xmlns:a16="http://schemas.microsoft.com/office/drawing/2014/main" id="{A3C83399-13C6-488A-82F6-7A7A4DCD64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8139" y="810881"/>
            <a:ext cx="2945339" cy="2945339"/>
          </a:xfrm>
          <a:prstGeom prst="rect">
            <a:avLst/>
          </a:prstGeom>
        </p:spPr>
      </p:pic>
      <p:sp>
        <p:nvSpPr>
          <p:cNvPr id="35" name="Rectangle 34">
            <a:extLst>
              <a:ext uri="{FF2B5EF4-FFF2-40B4-BE49-F238E27FC236}">
                <a16:creationId xmlns:a16="http://schemas.microsoft.com/office/drawing/2014/main" id="{F38AB6A2-89F7-43B5-B608-50DFC740D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52946" y="650014"/>
            <a:ext cx="2765758" cy="213673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Graphic 13" descr="Puzzle pieces">
            <a:extLst>
              <a:ext uri="{FF2B5EF4-FFF2-40B4-BE49-F238E27FC236}">
                <a16:creationId xmlns:a16="http://schemas.microsoft.com/office/drawing/2014/main" id="{4EC11F20-EDD2-4C59-A261-028B2F6DC57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634378" y="810882"/>
            <a:ext cx="1812575" cy="1812575"/>
          </a:xfrm>
          <a:prstGeom prst="rect">
            <a:avLst/>
          </a:prstGeom>
        </p:spPr>
      </p:pic>
      <p:sp>
        <p:nvSpPr>
          <p:cNvPr id="37" name="Rectangle 36">
            <a:extLst>
              <a:ext uri="{FF2B5EF4-FFF2-40B4-BE49-F238E27FC236}">
                <a16:creationId xmlns:a16="http://schemas.microsoft.com/office/drawing/2014/main" id="{06585B74-DAF6-470E-B2F3-B5530A709A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285" y="4088215"/>
            <a:ext cx="3367217" cy="212485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Graphic 7" descr="Connections">
            <a:extLst>
              <a:ext uri="{FF2B5EF4-FFF2-40B4-BE49-F238E27FC236}">
                <a16:creationId xmlns:a16="http://schemas.microsoft.com/office/drawing/2014/main" id="{2AF86CFB-B60C-4095-8631-29B449470BE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1439789" y="4279769"/>
            <a:ext cx="1762038" cy="1762038"/>
          </a:xfrm>
          <a:prstGeom prst="rect">
            <a:avLst/>
          </a:prstGeom>
        </p:spPr>
      </p:pic>
      <p:sp>
        <p:nvSpPr>
          <p:cNvPr id="39" name="Rectangle 38">
            <a:extLst>
              <a:ext uri="{FF2B5EF4-FFF2-40B4-BE49-F238E27FC236}">
                <a16:creationId xmlns:a16="http://schemas.microsoft.com/office/drawing/2014/main" id="{30BAD96F-CE2F-4682-99B8-0DD9E6AE2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52946" y="2947051"/>
            <a:ext cx="2765758" cy="326602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Graphic 9" descr="Map with pin">
            <a:extLst>
              <a:ext uri="{FF2B5EF4-FFF2-40B4-BE49-F238E27FC236}">
                <a16:creationId xmlns:a16="http://schemas.microsoft.com/office/drawing/2014/main" id="{5AF4DDD9-4E28-41F6-A3B7-E5BA7439D39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323497" y="3357450"/>
            <a:ext cx="2434338" cy="2434338"/>
          </a:xfrm>
          <a:prstGeom prst="rect">
            <a:avLst/>
          </a:prstGeom>
        </p:spPr>
      </p:pic>
      <p:sp>
        <p:nvSpPr>
          <p:cNvPr id="2" name="Rectangle 1">
            <a:extLst>
              <a:ext uri="{FF2B5EF4-FFF2-40B4-BE49-F238E27FC236}">
                <a16:creationId xmlns:a16="http://schemas.microsoft.com/office/drawing/2014/main" id="{BE344979-3753-4259-923F-B4B3618CD825}"/>
              </a:ext>
            </a:extLst>
          </p:cNvPr>
          <p:cNvSpPr/>
          <p:nvPr/>
        </p:nvSpPr>
        <p:spPr>
          <a:xfrm>
            <a:off x="7921695" y="2121228"/>
            <a:ext cx="3732245" cy="3589615"/>
          </a:xfrm>
          <a:prstGeom prst="rect">
            <a:avLst/>
          </a:prstGeom>
        </p:spPr>
        <p:txBody>
          <a:bodyPr vert="horz" lIns="91440" tIns="45720" rIns="91440" bIns="45720" rtlCol="0">
            <a:normAutofit lnSpcReduction="10000"/>
          </a:bodyPr>
          <a:lstStyle/>
          <a:p>
            <a:pPr defTabSz="914400">
              <a:lnSpc>
                <a:spcPct val="90000"/>
              </a:lnSpc>
              <a:spcAft>
                <a:spcPts val="600"/>
              </a:spcAft>
            </a:pPr>
            <a:r>
              <a:rPr lang="en-US" sz="2400" dirty="0"/>
              <a:t>“</a:t>
            </a:r>
            <a:r>
              <a:rPr lang="en-US" sz="2400" i="1" dirty="0"/>
              <a:t>Area based approaches refers to an approach that defines the area, rather than a sector or target group, as the main entry point. All stakeholders, services and needs are mapped and assessed, and relevant actors mobilized and coordinated with</a:t>
            </a:r>
            <a:r>
              <a:rPr lang="en-US" sz="2400" dirty="0"/>
              <a:t>”. (</a:t>
            </a:r>
            <a:r>
              <a:rPr lang="en-US" sz="2400" dirty="0" err="1"/>
              <a:t>ReDSS</a:t>
            </a:r>
            <a:r>
              <a:rPr lang="en-US" sz="2400" dirty="0"/>
              <a:t>/IRC)</a:t>
            </a:r>
          </a:p>
        </p:txBody>
      </p:sp>
      <p:sp>
        <p:nvSpPr>
          <p:cNvPr id="15" name="Rectangle 14">
            <a:extLst>
              <a:ext uri="{FF2B5EF4-FFF2-40B4-BE49-F238E27FC236}">
                <a16:creationId xmlns:a16="http://schemas.microsoft.com/office/drawing/2014/main" id="{C68358AB-9E61-4709-AF56-BAFA328287E1}"/>
              </a:ext>
            </a:extLst>
          </p:cNvPr>
          <p:cNvSpPr/>
          <p:nvPr/>
        </p:nvSpPr>
        <p:spPr>
          <a:xfrm>
            <a:off x="1270032" y="3397698"/>
            <a:ext cx="2292102" cy="369332"/>
          </a:xfrm>
          <a:prstGeom prst="rect">
            <a:avLst/>
          </a:prstGeom>
        </p:spPr>
        <p:txBody>
          <a:bodyPr wrap="none">
            <a:spAutoFit/>
          </a:bodyPr>
          <a:lstStyle/>
          <a:p>
            <a:pPr lvl="0" defTabSz="914400">
              <a:spcAft>
                <a:spcPts val="600"/>
              </a:spcAft>
              <a:defRPr/>
            </a:pPr>
            <a:r>
              <a:rPr lang="en-US" dirty="0">
                <a:solidFill>
                  <a:srgbClr val="404040"/>
                </a:solidFill>
              </a:rPr>
              <a:t>The whole population </a:t>
            </a:r>
          </a:p>
        </p:txBody>
      </p:sp>
      <p:sp>
        <p:nvSpPr>
          <p:cNvPr id="22" name="Rectangle 21">
            <a:extLst>
              <a:ext uri="{FF2B5EF4-FFF2-40B4-BE49-F238E27FC236}">
                <a16:creationId xmlns:a16="http://schemas.microsoft.com/office/drawing/2014/main" id="{DB0D1DBF-8EE7-44E9-8588-658A6621455A}"/>
              </a:ext>
            </a:extLst>
          </p:cNvPr>
          <p:cNvSpPr/>
          <p:nvPr/>
        </p:nvSpPr>
        <p:spPr>
          <a:xfrm>
            <a:off x="4386764" y="5810342"/>
            <a:ext cx="2451505" cy="369332"/>
          </a:xfrm>
          <a:prstGeom prst="rect">
            <a:avLst/>
          </a:prstGeom>
        </p:spPr>
        <p:txBody>
          <a:bodyPr wrap="none">
            <a:spAutoFit/>
          </a:bodyPr>
          <a:lstStyle/>
          <a:p>
            <a:pPr lvl="0" defTabSz="914400">
              <a:spcAft>
                <a:spcPts val="600"/>
              </a:spcAft>
              <a:defRPr/>
            </a:pPr>
            <a:r>
              <a:rPr lang="en-US" dirty="0">
                <a:solidFill>
                  <a:srgbClr val="404040"/>
                </a:solidFill>
              </a:rPr>
              <a:t>An area with high needs</a:t>
            </a:r>
          </a:p>
        </p:txBody>
      </p:sp>
      <p:sp>
        <p:nvSpPr>
          <p:cNvPr id="16" name="Rectangle 15">
            <a:extLst>
              <a:ext uri="{FF2B5EF4-FFF2-40B4-BE49-F238E27FC236}">
                <a16:creationId xmlns:a16="http://schemas.microsoft.com/office/drawing/2014/main" id="{75C0D015-4F20-44BC-A286-04588685C080}"/>
              </a:ext>
            </a:extLst>
          </p:cNvPr>
          <p:cNvSpPr/>
          <p:nvPr/>
        </p:nvSpPr>
        <p:spPr>
          <a:xfrm>
            <a:off x="4608327" y="2358450"/>
            <a:ext cx="1854995" cy="369332"/>
          </a:xfrm>
          <a:prstGeom prst="rect">
            <a:avLst/>
          </a:prstGeom>
        </p:spPr>
        <p:txBody>
          <a:bodyPr wrap="none">
            <a:spAutoFit/>
          </a:bodyPr>
          <a:lstStyle/>
          <a:p>
            <a:pPr lvl="0" defTabSz="914400">
              <a:spcAft>
                <a:spcPts val="600"/>
              </a:spcAft>
              <a:defRPr/>
            </a:pPr>
            <a:r>
              <a:rPr lang="en-US" dirty="0">
                <a:solidFill>
                  <a:srgbClr val="404040"/>
                </a:solidFill>
              </a:rPr>
              <a:t>Multi-stakeholder</a:t>
            </a:r>
          </a:p>
        </p:txBody>
      </p:sp>
      <p:sp>
        <p:nvSpPr>
          <p:cNvPr id="24" name="Rectangle 23">
            <a:extLst>
              <a:ext uri="{FF2B5EF4-FFF2-40B4-BE49-F238E27FC236}">
                <a16:creationId xmlns:a16="http://schemas.microsoft.com/office/drawing/2014/main" id="{94890C99-5743-4864-9F76-E740EF791041}"/>
              </a:ext>
            </a:extLst>
          </p:cNvPr>
          <p:cNvSpPr/>
          <p:nvPr/>
        </p:nvSpPr>
        <p:spPr>
          <a:xfrm>
            <a:off x="1207446" y="5871606"/>
            <a:ext cx="1548244" cy="369332"/>
          </a:xfrm>
          <a:prstGeom prst="rect">
            <a:avLst/>
          </a:prstGeom>
        </p:spPr>
        <p:txBody>
          <a:bodyPr wrap="none">
            <a:spAutoFit/>
          </a:bodyPr>
          <a:lstStyle/>
          <a:p>
            <a:pPr lvl="0" defTabSz="914400">
              <a:spcAft>
                <a:spcPts val="600"/>
              </a:spcAft>
              <a:defRPr/>
            </a:pPr>
            <a:r>
              <a:rPr lang="en-US" dirty="0">
                <a:solidFill>
                  <a:srgbClr val="404040"/>
                </a:solidFill>
              </a:rPr>
              <a:t>Multi-sectoral </a:t>
            </a:r>
          </a:p>
        </p:txBody>
      </p:sp>
    </p:spTree>
    <p:extLst>
      <p:ext uri="{BB962C8B-B14F-4D97-AF65-F5344CB8AC3E}">
        <p14:creationId xmlns:p14="http://schemas.microsoft.com/office/powerpoint/2010/main" val="3130116524"/>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8F9B86A-1E48-4799-B183-13F69C8F84A1}"/>
              </a:ext>
            </a:extLst>
          </p:cNvPr>
          <p:cNvSpPr/>
          <p:nvPr/>
        </p:nvSpPr>
        <p:spPr>
          <a:xfrm>
            <a:off x="-2601" y="109339"/>
            <a:ext cx="3784704" cy="765032"/>
          </a:xfrm>
          <a:prstGeom prst="rect">
            <a:avLst/>
          </a:prstGeom>
          <a:solidFill>
            <a:srgbClr val="BA122B"/>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r>
              <a:rPr lang="en-US" sz="3200" dirty="0">
                <a:solidFill>
                  <a:schemeClr val="bg1"/>
                </a:solidFill>
                <a:latin typeface="+mj-lt"/>
                <a:ea typeface="+mj-ea"/>
                <a:cs typeface="+mj-cs"/>
              </a:rPr>
              <a:t>Concretely speaking  </a:t>
            </a:r>
            <a:endParaRPr lang="en-US" sz="3200" b="1" dirty="0">
              <a:solidFill>
                <a:schemeClr val="bg1"/>
              </a:solidFill>
              <a:latin typeface="+mj-lt"/>
              <a:ea typeface="+mj-ea"/>
              <a:cs typeface="+mj-cs"/>
            </a:endParaRPr>
          </a:p>
        </p:txBody>
      </p:sp>
      <p:sp>
        <p:nvSpPr>
          <p:cNvPr id="6" name="Arrow: Up 44">
            <a:extLst>
              <a:ext uri="{FF2B5EF4-FFF2-40B4-BE49-F238E27FC236}">
                <a16:creationId xmlns:a16="http://schemas.microsoft.com/office/drawing/2014/main" id="{C189E4DD-9CAD-4CE5-AD46-A2C5B59694CB}"/>
              </a:ext>
            </a:extLst>
          </p:cNvPr>
          <p:cNvSpPr/>
          <p:nvPr/>
        </p:nvSpPr>
        <p:spPr>
          <a:xfrm>
            <a:off x="3979986" y="5402541"/>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7" name="Arrow: Up 44">
            <a:extLst>
              <a:ext uri="{FF2B5EF4-FFF2-40B4-BE49-F238E27FC236}">
                <a16:creationId xmlns:a16="http://schemas.microsoft.com/office/drawing/2014/main" id="{9CFF9717-FC7A-4AF6-BD92-4A5BF6E94B67}"/>
              </a:ext>
            </a:extLst>
          </p:cNvPr>
          <p:cNvSpPr/>
          <p:nvPr/>
        </p:nvSpPr>
        <p:spPr>
          <a:xfrm>
            <a:off x="3628838" y="1601896"/>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8" name="Rectangle 7">
            <a:extLst>
              <a:ext uri="{FF2B5EF4-FFF2-40B4-BE49-F238E27FC236}">
                <a16:creationId xmlns:a16="http://schemas.microsoft.com/office/drawing/2014/main" id="{7AF7F0D8-4EC1-41AE-8367-22CAB5A1B7F0}"/>
              </a:ext>
            </a:extLst>
          </p:cNvPr>
          <p:cNvSpPr/>
          <p:nvPr/>
        </p:nvSpPr>
        <p:spPr>
          <a:xfrm>
            <a:off x="3814092" y="1750653"/>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9" name="Rectangle 8">
            <a:extLst>
              <a:ext uri="{FF2B5EF4-FFF2-40B4-BE49-F238E27FC236}">
                <a16:creationId xmlns:a16="http://schemas.microsoft.com/office/drawing/2014/main" id="{8EDE69B1-41EF-414E-96A9-F4933146886E}"/>
              </a:ext>
            </a:extLst>
          </p:cNvPr>
          <p:cNvSpPr/>
          <p:nvPr/>
        </p:nvSpPr>
        <p:spPr>
          <a:xfrm>
            <a:off x="3713043" y="1746172"/>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0" name="Isosceles Triangle 10">
            <a:extLst>
              <a:ext uri="{FF2B5EF4-FFF2-40B4-BE49-F238E27FC236}">
                <a16:creationId xmlns:a16="http://schemas.microsoft.com/office/drawing/2014/main" id="{9570F10B-4CE7-429E-91CF-CA50461893D7}"/>
              </a:ext>
            </a:extLst>
          </p:cNvPr>
          <p:cNvSpPr/>
          <p:nvPr/>
        </p:nvSpPr>
        <p:spPr>
          <a:xfrm>
            <a:off x="743939" y="2809143"/>
            <a:ext cx="420304" cy="36781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1" name="Isosceles Triangle 11">
            <a:extLst>
              <a:ext uri="{FF2B5EF4-FFF2-40B4-BE49-F238E27FC236}">
                <a16:creationId xmlns:a16="http://schemas.microsoft.com/office/drawing/2014/main" id="{3C1E73F0-320F-4204-B89E-DD8156446BFA}"/>
              </a:ext>
            </a:extLst>
          </p:cNvPr>
          <p:cNvSpPr/>
          <p:nvPr/>
        </p:nvSpPr>
        <p:spPr>
          <a:xfrm>
            <a:off x="1560222" y="3679718"/>
            <a:ext cx="420304" cy="36781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2" name="Oval 12">
            <a:extLst>
              <a:ext uri="{FF2B5EF4-FFF2-40B4-BE49-F238E27FC236}">
                <a16:creationId xmlns:a16="http://schemas.microsoft.com/office/drawing/2014/main" id="{B5102DFF-1906-4B0D-8F6F-76B1E2447249}"/>
              </a:ext>
            </a:extLst>
          </p:cNvPr>
          <p:cNvSpPr/>
          <p:nvPr/>
        </p:nvSpPr>
        <p:spPr>
          <a:xfrm>
            <a:off x="459067" y="1346958"/>
            <a:ext cx="2143552" cy="4213600"/>
          </a:xfrm>
          <a:prstGeom prst="ellipse">
            <a:avLst/>
          </a:prstGeom>
          <a:noFill/>
          <a:ln>
            <a:solidFill>
              <a:srgbClr val="A6A6A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3" name="Oval 13">
            <a:extLst>
              <a:ext uri="{FF2B5EF4-FFF2-40B4-BE49-F238E27FC236}">
                <a16:creationId xmlns:a16="http://schemas.microsoft.com/office/drawing/2014/main" id="{F585D3EC-E50E-48B3-91CA-842B7639C1BD}"/>
              </a:ext>
            </a:extLst>
          </p:cNvPr>
          <p:cNvSpPr/>
          <p:nvPr/>
        </p:nvSpPr>
        <p:spPr>
          <a:xfrm>
            <a:off x="1982896" y="1120229"/>
            <a:ext cx="3580462" cy="4730904"/>
          </a:xfrm>
          <a:prstGeom prst="ellipse">
            <a:avLst/>
          </a:prstGeom>
          <a:noFill/>
          <a:ln>
            <a:solidFill>
              <a:srgbClr val="40404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4" name="TextBox 14">
            <a:extLst>
              <a:ext uri="{FF2B5EF4-FFF2-40B4-BE49-F238E27FC236}">
                <a16:creationId xmlns:a16="http://schemas.microsoft.com/office/drawing/2014/main" id="{21F48AAD-547C-4E2B-90B6-383EBB2ED83C}"/>
              </a:ext>
            </a:extLst>
          </p:cNvPr>
          <p:cNvSpPr txBox="1"/>
          <p:nvPr/>
        </p:nvSpPr>
        <p:spPr>
          <a:xfrm>
            <a:off x="461919" y="1448694"/>
            <a:ext cx="2257024" cy="922945"/>
          </a:xfrm>
          <a:prstGeom prst="rect">
            <a:avLst/>
          </a:prstGeom>
          <a:noFill/>
        </p:spPr>
        <p:txBody>
          <a:bodyPr wrap="square" rtlCol="0">
            <a:spAutoFit/>
          </a:bodyPr>
          <a:lstStyle/>
          <a:p>
            <a:r>
              <a:rPr lang="en-US" sz="1799" dirty="0"/>
              <a:t>Refugee IDP or returnees’ camps/settle</a:t>
            </a:r>
            <a:r>
              <a:rPr lang="fr-FR" sz="1799" dirty="0"/>
              <a:t>m</a:t>
            </a:r>
            <a:r>
              <a:rPr lang="en-US" sz="1799" dirty="0" err="1"/>
              <a:t>ents</a:t>
            </a:r>
            <a:endParaRPr lang="en-KE" sz="1799" dirty="0"/>
          </a:p>
        </p:txBody>
      </p:sp>
      <p:sp>
        <p:nvSpPr>
          <p:cNvPr id="15" name="Isosceles Triangle 15">
            <a:extLst>
              <a:ext uri="{FF2B5EF4-FFF2-40B4-BE49-F238E27FC236}">
                <a16:creationId xmlns:a16="http://schemas.microsoft.com/office/drawing/2014/main" id="{E49B4A68-2879-4468-927C-FF852B3CC076}"/>
              </a:ext>
            </a:extLst>
          </p:cNvPr>
          <p:cNvSpPr/>
          <p:nvPr/>
        </p:nvSpPr>
        <p:spPr>
          <a:xfrm>
            <a:off x="1080054" y="4136887"/>
            <a:ext cx="420304" cy="36781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6" name="TextBox 17">
            <a:extLst>
              <a:ext uri="{FF2B5EF4-FFF2-40B4-BE49-F238E27FC236}">
                <a16:creationId xmlns:a16="http://schemas.microsoft.com/office/drawing/2014/main" id="{8FEC0AAC-7F7A-4967-876C-89D2BA1A5F4E}"/>
              </a:ext>
            </a:extLst>
          </p:cNvPr>
          <p:cNvSpPr txBox="1"/>
          <p:nvPr/>
        </p:nvSpPr>
        <p:spPr>
          <a:xfrm>
            <a:off x="2766538" y="2728830"/>
            <a:ext cx="2143552" cy="369236"/>
          </a:xfrm>
          <a:prstGeom prst="rect">
            <a:avLst/>
          </a:prstGeom>
          <a:noFill/>
        </p:spPr>
        <p:txBody>
          <a:bodyPr wrap="square" rtlCol="0">
            <a:spAutoFit/>
          </a:bodyPr>
          <a:lstStyle/>
          <a:p>
            <a:r>
              <a:rPr lang="en-US" sz="1799" dirty="0"/>
              <a:t>Host Communities</a:t>
            </a:r>
            <a:endParaRPr lang="en-KE" sz="1799" dirty="0"/>
          </a:p>
        </p:txBody>
      </p:sp>
      <p:sp>
        <p:nvSpPr>
          <p:cNvPr id="17" name="Isosceles Triangle 23">
            <a:extLst>
              <a:ext uri="{FF2B5EF4-FFF2-40B4-BE49-F238E27FC236}">
                <a16:creationId xmlns:a16="http://schemas.microsoft.com/office/drawing/2014/main" id="{3D10CAC2-DA5F-4314-9846-E0C6C97BE33B}"/>
              </a:ext>
            </a:extLst>
          </p:cNvPr>
          <p:cNvSpPr/>
          <p:nvPr/>
        </p:nvSpPr>
        <p:spPr>
          <a:xfrm>
            <a:off x="8493794" y="5078692"/>
            <a:ext cx="420304" cy="36781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8" name="Isosceles Triangle 24">
            <a:extLst>
              <a:ext uri="{FF2B5EF4-FFF2-40B4-BE49-F238E27FC236}">
                <a16:creationId xmlns:a16="http://schemas.microsoft.com/office/drawing/2014/main" id="{B9269180-AABB-427E-8A16-C54015782D76}"/>
              </a:ext>
            </a:extLst>
          </p:cNvPr>
          <p:cNvSpPr/>
          <p:nvPr/>
        </p:nvSpPr>
        <p:spPr>
          <a:xfrm>
            <a:off x="10012747" y="3745563"/>
            <a:ext cx="420304" cy="36781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9" name="Oval 26">
            <a:extLst>
              <a:ext uri="{FF2B5EF4-FFF2-40B4-BE49-F238E27FC236}">
                <a16:creationId xmlns:a16="http://schemas.microsoft.com/office/drawing/2014/main" id="{F29C2BD7-A69E-49B4-BB59-9F50885D1F26}"/>
              </a:ext>
            </a:extLst>
          </p:cNvPr>
          <p:cNvSpPr/>
          <p:nvPr/>
        </p:nvSpPr>
        <p:spPr>
          <a:xfrm>
            <a:off x="6373529" y="771029"/>
            <a:ext cx="5052990" cy="5365457"/>
          </a:xfrm>
          <a:prstGeom prst="ellipse">
            <a:avLst/>
          </a:prstGeom>
          <a:noFill/>
          <a:ln>
            <a:solidFill>
              <a:srgbClr val="40404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20" name="Isosceles Triangle 28">
            <a:extLst>
              <a:ext uri="{FF2B5EF4-FFF2-40B4-BE49-F238E27FC236}">
                <a16:creationId xmlns:a16="http://schemas.microsoft.com/office/drawing/2014/main" id="{28422F89-11D1-4573-ACB4-B34A69858DC5}"/>
              </a:ext>
            </a:extLst>
          </p:cNvPr>
          <p:cNvSpPr/>
          <p:nvPr/>
        </p:nvSpPr>
        <p:spPr>
          <a:xfrm>
            <a:off x="6890709" y="4144698"/>
            <a:ext cx="420304" cy="36781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21" name="TextBox 30">
            <a:extLst>
              <a:ext uri="{FF2B5EF4-FFF2-40B4-BE49-F238E27FC236}">
                <a16:creationId xmlns:a16="http://schemas.microsoft.com/office/drawing/2014/main" id="{8F9E5DA6-8623-4071-BE72-A8E81EB05EC6}"/>
              </a:ext>
            </a:extLst>
          </p:cNvPr>
          <p:cNvSpPr txBox="1"/>
          <p:nvPr/>
        </p:nvSpPr>
        <p:spPr>
          <a:xfrm>
            <a:off x="7092020" y="1768054"/>
            <a:ext cx="3567984" cy="1015663"/>
          </a:xfrm>
          <a:prstGeom prst="rect">
            <a:avLst/>
          </a:prstGeom>
          <a:noFill/>
        </p:spPr>
        <p:txBody>
          <a:bodyPr wrap="square" rtlCol="0">
            <a:spAutoFit/>
          </a:bodyPr>
          <a:lstStyle/>
          <a:p>
            <a:r>
              <a:rPr lang="en-US" sz="2000" dirty="0"/>
              <a:t>IDPs, refugee returnees and refugees and Host Communities:  One Eco-system</a:t>
            </a:r>
            <a:endParaRPr lang="en-KE" sz="2000" dirty="0"/>
          </a:p>
        </p:txBody>
      </p:sp>
      <p:sp>
        <p:nvSpPr>
          <p:cNvPr id="22" name="Arrow: Up 44">
            <a:extLst>
              <a:ext uri="{FF2B5EF4-FFF2-40B4-BE49-F238E27FC236}">
                <a16:creationId xmlns:a16="http://schemas.microsoft.com/office/drawing/2014/main" id="{5BA6D6C0-AEC0-46C0-BCC9-95A62D10EA23}"/>
              </a:ext>
            </a:extLst>
          </p:cNvPr>
          <p:cNvSpPr/>
          <p:nvPr/>
        </p:nvSpPr>
        <p:spPr>
          <a:xfrm>
            <a:off x="3075706" y="1759275"/>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23" name="Arrow: Up 44">
            <a:extLst>
              <a:ext uri="{FF2B5EF4-FFF2-40B4-BE49-F238E27FC236}">
                <a16:creationId xmlns:a16="http://schemas.microsoft.com/office/drawing/2014/main" id="{AE5944BB-02A8-44A8-8DC2-995C6F51FEBB}"/>
              </a:ext>
            </a:extLst>
          </p:cNvPr>
          <p:cNvSpPr/>
          <p:nvPr/>
        </p:nvSpPr>
        <p:spPr>
          <a:xfrm>
            <a:off x="3397814" y="1678221"/>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24" name="Arrow: Up 44">
            <a:extLst>
              <a:ext uri="{FF2B5EF4-FFF2-40B4-BE49-F238E27FC236}">
                <a16:creationId xmlns:a16="http://schemas.microsoft.com/office/drawing/2014/main" id="{D71D3E96-E7E5-4759-926F-74E784F835DF}"/>
              </a:ext>
            </a:extLst>
          </p:cNvPr>
          <p:cNvSpPr/>
          <p:nvPr/>
        </p:nvSpPr>
        <p:spPr>
          <a:xfrm>
            <a:off x="3320597" y="1849107"/>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25" name="Arrow: Up 44">
            <a:extLst>
              <a:ext uri="{FF2B5EF4-FFF2-40B4-BE49-F238E27FC236}">
                <a16:creationId xmlns:a16="http://schemas.microsoft.com/office/drawing/2014/main" id="{C7EA7689-08B4-4E1D-9C81-8597D492ECD6}"/>
              </a:ext>
            </a:extLst>
          </p:cNvPr>
          <p:cNvSpPr/>
          <p:nvPr/>
        </p:nvSpPr>
        <p:spPr>
          <a:xfrm>
            <a:off x="3642705" y="1768054"/>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26" name="Arrow: Up 44">
            <a:extLst>
              <a:ext uri="{FF2B5EF4-FFF2-40B4-BE49-F238E27FC236}">
                <a16:creationId xmlns:a16="http://schemas.microsoft.com/office/drawing/2014/main" id="{206B3618-D8E6-4503-B162-14BF471F4064}"/>
              </a:ext>
            </a:extLst>
          </p:cNvPr>
          <p:cNvSpPr/>
          <p:nvPr/>
        </p:nvSpPr>
        <p:spPr>
          <a:xfrm>
            <a:off x="2802636" y="1991898"/>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27" name="Arrow: Up 44">
            <a:extLst>
              <a:ext uri="{FF2B5EF4-FFF2-40B4-BE49-F238E27FC236}">
                <a16:creationId xmlns:a16="http://schemas.microsoft.com/office/drawing/2014/main" id="{71712352-A217-46E4-B339-22E26893FCE9}"/>
              </a:ext>
            </a:extLst>
          </p:cNvPr>
          <p:cNvSpPr/>
          <p:nvPr/>
        </p:nvSpPr>
        <p:spPr>
          <a:xfrm>
            <a:off x="3124744" y="1910844"/>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28" name="Rectangle 27">
            <a:extLst>
              <a:ext uri="{FF2B5EF4-FFF2-40B4-BE49-F238E27FC236}">
                <a16:creationId xmlns:a16="http://schemas.microsoft.com/office/drawing/2014/main" id="{ED02BF1F-74F0-48AF-AF92-47D90298E3F3}"/>
              </a:ext>
            </a:extLst>
          </p:cNvPr>
          <p:cNvSpPr/>
          <p:nvPr/>
        </p:nvSpPr>
        <p:spPr>
          <a:xfrm>
            <a:off x="3210271" y="2061012"/>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29" name="Rectangle 28">
            <a:extLst>
              <a:ext uri="{FF2B5EF4-FFF2-40B4-BE49-F238E27FC236}">
                <a16:creationId xmlns:a16="http://schemas.microsoft.com/office/drawing/2014/main" id="{F11F388C-FA9B-43AD-88A5-54D10DB26A51}"/>
              </a:ext>
            </a:extLst>
          </p:cNvPr>
          <p:cNvSpPr/>
          <p:nvPr/>
        </p:nvSpPr>
        <p:spPr>
          <a:xfrm>
            <a:off x="3566288" y="1817172"/>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30" name="Rectangle 29">
            <a:extLst>
              <a:ext uri="{FF2B5EF4-FFF2-40B4-BE49-F238E27FC236}">
                <a16:creationId xmlns:a16="http://schemas.microsoft.com/office/drawing/2014/main" id="{B11CAEDB-8A34-4501-96DB-C144867FE7BB}"/>
              </a:ext>
            </a:extLst>
          </p:cNvPr>
          <p:cNvSpPr/>
          <p:nvPr/>
        </p:nvSpPr>
        <p:spPr>
          <a:xfrm>
            <a:off x="2987890" y="2140656"/>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31" name="Rectangle 30">
            <a:extLst>
              <a:ext uri="{FF2B5EF4-FFF2-40B4-BE49-F238E27FC236}">
                <a16:creationId xmlns:a16="http://schemas.microsoft.com/office/drawing/2014/main" id="{3203C8DC-B14F-44A1-93CD-69D20144E807}"/>
              </a:ext>
            </a:extLst>
          </p:cNvPr>
          <p:cNvSpPr/>
          <p:nvPr/>
        </p:nvSpPr>
        <p:spPr>
          <a:xfrm>
            <a:off x="3478274" y="1997313"/>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32" name="Rectangle 31">
            <a:extLst>
              <a:ext uri="{FF2B5EF4-FFF2-40B4-BE49-F238E27FC236}">
                <a16:creationId xmlns:a16="http://schemas.microsoft.com/office/drawing/2014/main" id="{E30D9F8C-83E7-4D0C-8BE0-222753B0A065}"/>
              </a:ext>
            </a:extLst>
          </p:cNvPr>
          <p:cNvSpPr/>
          <p:nvPr/>
        </p:nvSpPr>
        <p:spPr>
          <a:xfrm>
            <a:off x="3829553" y="1910167"/>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33" name="Rectangle 32">
            <a:extLst>
              <a:ext uri="{FF2B5EF4-FFF2-40B4-BE49-F238E27FC236}">
                <a16:creationId xmlns:a16="http://schemas.microsoft.com/office/drawing/2014/main" id="{DB488636-EADB-41CB-9A08-C0966552E16C}"/>
              </a:ext>
            </a:extLst>
          </p:cNvPr>
          <p:cNvSpPr/>
          <p:nvPr/>
        </p:nvSpPr>
        <p:spPr>
          <a:xfrm>
            <a:off x="3309203" y="2063517"/>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34" name="Rectangle 33">
            <a:extLst>
              <a:ext uri="{FF2B5EF4-FFF2-40B4-BE49-F238E27FC236}">
                <a16:creationId xmlns:a16="http://schemas.microsoft.com/office/drawing/2014/main" id="{F8EEAF73-D850-4281-BA6E-647D1FE4D419}"/>
              </a:ext>
            </a:extLst>
          </p:cNvPr>
          <p:cNvSpPr/>
          <p:nvPr/>
        </p:nvSpPr>
        <p:spPr>
          <a:xfrm>
            <a:off x="3736395" y="1910168"/>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35" name="Rectangle 34">
            <a:extLst>
              <a:ext uri="{FF2B5EF4-FFF2-40B4-BE49-F238E27FC236}">
                <a16:creationId xmlns:a16="http://schemas.microsoft.com/office/drawing/2014/main" id="{EDF9252D-8B32-48DC-B6D1-2F64F3E3DB02}"/>
              </a:ext>
            </a:extLst>
          </p:cNvPr>
          <p:cNvSpPr/>
          <p:nvPr/>
        </p:nvSpPr>
        <p:spPr>
          <a:xfrm>
            <a:off x="3163453" y="1901099"/>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36" name="Rectangle 35">
            <a:extLst>
              <a:ext uri="{FF2B5EF4-FFF2-40B4-BE49-F238E27FC236}">
                <a16:creationId xmlns:a16="http://schemas.microsoft.com/office/drawing/2014/main" id="{BD386519-54C3-4478-80B1-2F71D33D8EBB}"/>
              </a:ext>
            </a:extLst>
          </p:cNvPr>
          <p:cNvSpPr/>
          <p:nvPr/>
        </p:nvSpPr>
        <p:spPr>
          <a:xfrm>
            <a:off x="2886841" y="2136174"/>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37" name="Arrow: Up 44">
            <a:extLst>
              <a:ext uri="{FF2B5EF4-FFF2-40B4-BE49-F238E27FC236}">
                <a16:creationId xmlns:a16="http://schemas.microsoft.com/office/drawing/2014/main" id="{141E6612-AA9F-4D8A-B2D5-536EC6202465}"/>
              </a:ext>
            </a:extLst>
          </p:cNvPr>
          <p:cNvSpPr/>
          <p:nvPr/>
        </p:nvSpPr>
        <p:spPr>
          <a:xfrm>
            <a:off x="9935148" y="3311934"/>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38" name="Arrow: Up 44">
            <a:extLst>
              <a:ext uri="{FF2B5EF4-FFF2-40B4-BE49-F238E27FC236}">
                <a16:creationId xmlns:a16="http://schemas.microsoft.com/office/drawing/2014/main" id="{71F7DB35-CF11-4624-91C8-93B09334F2DB}"/>
              </a:ext>
            </a:extLst>
          </p:cNvPr>
          <p:cNvSpPr/>
          <p:nvPr/>
        </p:nvSpPr>
        <p:spPr>
          <a:xfrm>
            <a:off x="10257256" y="3230881"/>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39" name="Arrow: Up 44">
            <a:extLst>
              <a:ext uri="{FF2B5EF4-FFF2-40B4-BE49-F238E27FC236}">
                <a16:creationId xmlns:a16="http://schemas.microsoft.com/office/drawing/2014/main" id="{3A81FC40-458F-451B-B7BD-C5E8838C40F7}"/>
              </a:ext>
            </a:extLst>
          </p:cNvPr>
          <p:cNvSpPr/>
          <p:nvPr/>
        </p:nvSpPr>
        <p:spPr>
          <a:xfrm>
            <a:off x="10180039" y="3401767"/>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40" name="Arrow: Up 44">
            <a:extLst>
              <a:ext uri="{FF2B5EF4-FFF2-40B4-BE49-F238E27FC236}">
                <a16:creationId xmlns:a16="http://schemas.microsoft.com/office/drawing/2014/main" id="{DB41180D-F8C7-4550-A61F-590B88DDD9B7}"/>
              </a:ext>
            </a:extLst>
          </p:cNvPr>
          <p:cNvSpPr/>
          <p:nvPr/>
        </p:nvSpPr>
        <p:spPr>
          <a:xfrm>
            <a:off x="10502147" y="3320713"/>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41" name="Arrow: Up 44">
            <a:extLst>
              <a:ext uri="{FF2B5EF4-FFF2-40B4-BE49-F238E27FC236}">
                <a16:creationId xmlns:a16="http://schemas.microsoft.com/office/drawing/2014/main" id="{52A6871C-6890-4AA8-8B68-4EF001D02C86}"/>
              </a:ext>
            </a:extLst>
          </p:cNvPr>
          <p:cNvSpPr/>
          <p:nvPr/>
        </p:nvSpPr>
        <p:spPr>
          <a:xfrm>
            <a:off x="9662078" y="3544558"/>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42" name="Arrow: Up 44">
            <a:extLst>
              <a:ext uri="{FF2B5EF4-FFF2-40B4-BE49-F238E27FC236}">
                <a16:creationId xmlns:a16="http://schemas.microsoft.com/office/drawing/2014/main" id="{65CF6087-3703-4604-B977-734DEDB52AC9}"/>
              </a:ext>
            </a:extLst>
          </p:cNvPr>
          <p:cNvSpPr/>
          <p:nvPr/>
        </p:nvSpPr>
        <p:spPr>
          <a:xfrm>
            <a:off x="9984186" y="3463504"/>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43" name="Rectangle 42">
            <a:extLst>
              <a:ext uri="{FF2B5EF4-FFF2-40B4-BE49-F238E27FC236}">
                <a16:creationId xmlns:a16="http://schemas.microsoft.com/office/drawing/2014/main" id="{F181AD9F-AD91-4796-9DF8-21D45F3E97DE}"/>
              </a:ext>
            </a:extLst>
          </p:cNvPr>
          <p:cNvSpPr/>
          <p:nvPr/>
        </p:nvSpPr>
        <p:spPr>
          <a:xfrm>
            <a:off x="10069713" y="3613672"/>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44" name="Rectangle 43">
            <a:extLst>
              <a:ext uri="{FF2B5EF4-FFF2-40B4-BE49-F238E27FC236}">
                <a16:creationId xmlns:a16="http://schemas.microsoft.com/office/drawing/2014/main" id="{EFF36DB1-AF14-47D7-8E84-CF08302875A3}"/>
              </a:ext>
            </a:extLst>
          </p:cNvPr>
          <p:cNvSpPr/>
          <p:nvPr/>
        </p:nvSpPr>
        <p:spPr>
          <a:xfrm>
            <a:off x="10425731" y="3369831"/>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45" name="Rectangle 44">
            <a:extLst>
              <a:ext uri="{FF2B5EF4-FFF2-40B4-BE49-F238E27FC236}">
                <a16:creationId xmlns:a16="http://schemas.microsoft.com/office/drawing/2014/main" id="{EEC9B017-8738-4840-B8B3-80ED2B3B1E55}"/>
              </a:ext>
            </a:extLst>
          </p:cNvPr>
          <p:cNvSpPr/>
          <p:nvPr/>
        </p:nvSpPr>
        <p:spPr>
          <a:xfrm>
            <a:off x="9847332" y="3693315"/>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46" name="Rectangle 45">
            <a:extLst>
              <a:ext uri="{FF2B5EF4-FFF2-40B4-BE49-F238E27FC236}">
                <a16:creationId xmlns:a16="http://schemas.microsoft.com/office/drawing/2014/main" id="{F3E064EB-B4A5-4E58-A4B8-00E17AC070AC}"/>
              </a:ext>
            </a:extLst>
          </p:cNvPr>
          <p:cNvSpPr/>
          <p:nvPr/>
        </p:nvSpPr>
        <p:spPr>
          <a:xfrm>
            <a:off x="10337717" y="3549973"/>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47" name="Rectangle 46">
            <a:extLst>
              <a:ext uri="{FF2B5EF4-FFF2-40B4-BE49-F238E27FC236}">
                <a16:creationId xmlns:a16="http://schemas.microsoft.com/office/drawing/2014/main" id="{9EF3821D-C9CA-4AA1-A489-F2194610D063}"/>
              </a:ext>
            </a:extLst>
          </p:cNvPr>
          <p:cNvSpPr/>
          <p:nvPr/>
        </p:nvSpPr>
        <p:spPr>
          <a:xfrm>
            <a:off x="10688995" y="3462826"/>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48" name="Rectangle 47">
            <a:extLst>
              <a:ext uri="{FF2B5EF4-FFF2-40B4-BE49-F238E27FC236}">
                <a16:creationId xmlns:a16="http://schemas.microsoft.com/office/drawing/2014/main" id="{18051C8F-F2D1-488A-96C2-0A46ADBFCEF8}"/>
              </a:ext>
            </a:extLst>
          </p:cNvPr>
          <p:cNvSpPr/>
          <p:nvPr/>
        </p:nvSpPr>
        <p:spPr>
          <a:xfrm>
            <a:off x="10168646" y="3616177"/>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49" name="Rectangle 48">
            <a:extLst>
              <a:ext uri="{FF2B5EF4-FFF2-40B4-BE49-F238E27FC236}">
                <a16:creationId xmlns:a16="http://schemas.microsoft.com/office/drawing/2014/main" id="{F8001DA8-984A-42C5-8BAC-9D44DE02C36C}"/>
              </a:ext>
            </a:extLst>
          </p:cNvPr>
          <p:cNvSpPr/>
          <p:nvPr/>
        </p:nvSpPr>
        <p:spPr>
          <a:xfrm>
            <a:off x="10595837" y="3462828"/>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50" name="Rectangle 49">
            <a:extLst>
              <a:ext uri="{FF2B5EF4-FFF2-40B4-BE49-F238E27FC236}">
                <a16:creationId xmlns:a16="http://schemas.microsoft.com/office/drawing/2014/main" id="{82422460-23D7-47A7-BA51-6CD1399EAE09}"/>
              </a:ext>
            </a:extLst>
          </p:cNvPr>
          <p:cNvSpPr/>
          <p:nvPr/>
        </p:nvSpPr>
        <p:spPr>
          <a:xfrm>
            <a:off x="10022896" y="3453758"/>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51" name="Rectangle 50">
            <a:extLst>
              <a:ext uri="{FF2B5EF4-FFF2-40B4-BE49-F238E27FC236}">
                <a16:creationId xmlns:a16="http://schemas.microsoft.com/office/drawing/2014/main" id="{10B94B09-D1B1-48CD-B133-9C6552F6E49C}"/>
              </a:ext>
            </a:extLst>
          </p:cNvPr>
          <p:cNvSpPr/>
          <p:nvPr/>
        </p:nvSpPr>
        <p:spPr>
          <a:xfrm>
            <a:off x="9746284" y="3688834"/>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52" name="Arrow: Up 44">
            <a:extLst>
              <a:ext uri="{FF2B5EF4-FFF2-40B4-BE49-F238E27FC236}">
                <a16:creationId xmlns:a16="http://schemas.microsoft.com/office/drawing/2014/main" id="{3D2A8665-356C-4421-84D2-989A3E7459B7}"/>
              </a:ext>
            </a:extLst>
          </p:cNvPr>
          <p:cNvSpPr/>
          <p:nvPr/>
        </p:nvSpPr>
        <p:spPr>
          <a:xfrm>
            <a:off x="7485335" y="5028274"/>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53" name="Arrow: Up 44">
            <a:extLst>
              <a:ext uri="{FF2B5EF4-FFF2-40B4-BE49-F238E27FC236}">
                <a16:creationId xmlns:a16="http://schemas.microsoft.com/office/drawing/2014/main" id="{D68F5A35-36BE-4CCB-8E71-841F3AF38434}"/>
              </a:ext>
            </a:extLst>
          </p:cNvPr>
          <p:cNvSpPr/>
          <p:nvPr/>
        </p:nvSpPr>
        <p:spPr>
          <a:xfrm>
            <a:off x="7807443" y="4947220"/>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54" name="Arrow: Up 44">
            <a:extLst>
              <a:ext uri="{FF2B5EF4-FFF2-40B4-BE49-F238E27FC236}">
                <a16:creationId xmlns:a16="http://schemas.microsoft.com/office/drawing/2014/main" id="{32DB1E49-14B6-4751-B4EA-98BB3D8208D0}"/>
              </a:ext>
            </a:extLst>
          </p:cNvPr>
          <p:cNvSpPr/>
          <p:nvPr/>
        </p:nvSpPr>
        <p:spPr>
          <a:xfrm>
            <a:off x="7730226" y="5118107"/>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55" name="Arrow: Up 44">
            <a:extLst>
              <a:ext uri="{FF2B5EF4-FFF2-40B4-BE49-F238E27FC236}">
                <a16:creationId xmlns:a16="http://schemas.microsoft.com/office/drawing/2014/main" id="{58AB77EA-F7B8-4EC8-B564-F97DD4F5D569}"/>
              </a:ext>
            </a:extLst>
          </p:cNvPr>
          <p:cNvSpPr/>
          <p:nvPr/>
        </p:nvSpPr>
        <p:spPr>
          <a:xfrm>
            <a:off x="8052335" y="5037053"/>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56" name="Arrow: Up 44">
            <a:extLst>
              <a:ext uri="{FF2B5EF4-FFF2-40B4-BE49-F238E27FC236}">
                <a16:creationId xmlns:a16="http://schemas.microsoft.com/office/drawing/2014/main" id="{1EC5CF2D-1EA6-4251-B14D-8726B9751E2B}"/>
              </a:ext>
            </a:extLst>
          </p:cNvPr>
          <p:cNvSpPr/>
          <p:nvPr/>
        </p:nvSpPr>
        <p:spPr>
          <a:xfrm>
            <a:off x="7212265" y="5260898"/>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57" name="Arrow: Up 44">
            <a:extLst>
              <a:ext uri="{FF2B5EF4-FFF2-40B4-BE49-F238E27FC236}">
                <a16:creationId xmlns:a16="http://schemas.microsoft.com/office/drawing/2014/main" id="{B6ED4B78-A797-4B17-BCB8-5CB845649FCE}"/>
              </a:ext>
            </a:extLst>
          </p:cNvPr>
          <p:cNvSpPr/>
          <p:nvPr/>
        </p:nvSpPr>
        <p:spPr>
          <a:xfrm>
            <a:off x="7534373" y="5179844"/>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58" name="Rectangle 57">
            <a:extLst>
              <a:ext uri="{FF2B5EF4-FFF2-40B4-BE49-F238E27FC236}">
                <a16:creationId xmlns:a16="http://schemas.microsoft.com/office/drawing/2014/main" id="{077B9B48-D77A-4F10-967F-8426D3A01148}"/>
              </a:ext>
            </a:extLst>
          </p:cNvPr>
          <p:cNvSpPr/>
          <p:nvPr/>
        </p:nvSpPr>
        <p:spPr>
          <a:xfrm>
            <a:off x="7619901" y="5330012"/>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59" name="Rectangle 58">
            <a:extLst>
              <a:ext uri="{FF2B5EF4-FFF2-40B4-BE49-F238E27FC236}">
                <a16:creationId xmlns:a16="http://schemas.microsoft.com/office/drawing/2014/main" id="{24D193C7-5F7B-4712-B3A4-F32DA6DAB891}"/>
              </a:ext>
            </a:extLst>
          </p:cNvPr>
          <p:cNvSpPr/>
          <p:nvPr/>
        </p:nvSpPr>
        <p:spPr>
          <a:xfrm>
            <a:off x="7975918" y="5086171"/>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60" name="Rectangle 59">
            <a:extLst>
              <a:ext uri="{FF2B5EF4-FFF2-40B4-BE49-F238E27FC236}">
                <a16:creationId xmlns:a16="http://schemas.microsoft.com/office/drawing/2014/main" id="{5C15F462-D793-46A0-A4CC-533ECDB4D5F6}"/>
              </a:ext>
            </a:extLst>
          </p:cNvPr>
          <p:cNvSpPr/>
          <p:nvPr/>
        </p:nvSpPr>
        <p:spPr>
          <a:xfrm>
            <a:off x="7397520" y="5409655"/>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61" name="Rectangle 60">
            <a:extLst>
              <a:ext uri="{FF2B5EF4-FFF2-40B4-BE49-F238E27FC236}">
                <a16:creationId xmlns:a16="http://schemas.microsoft.com/office/drawing/2014/main" id="{8EA3C4B5-72CE-4593-A43B-E866BDAD6AC0}"/>
              </a:ext>
            </a:extLst>
          </p:cNvPr>
          <p:cNvSpPr/>
          <p:nvPr/>
        </p:nvSpPr>
        <p:spPr>
          <a:xfrm>
            <a:off x="7887904" y="5266312"/>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62" name="Rectangle 61">
            <a:extLst>
              <a:ext uri="{FF2B5EF4-FFF2-40B4-BE49-F238E27FC236}">
                <a16:creationId xmlns:a16="http://schemas.microsoft.com/office/drawing/2014/main" id="{818EDBE9-8CD3-4735-8869-03653B42E32F}"/>
              </a:ext>
            </a:extLst>
          </p:cNvPr>
          <p:cNvSpPr/>
          <p:nvPr/>
        </p:nvSpPr>
        <p:spPr>
          <a:xfrm>
            <a:off x="8239182" y="5179166"/>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63" name="Rectangle 62">
            <a:extLst>
              <a:ext uri="{FF2B5EF4-FFF2-40B4-BE49-F238E27FC236}">
                <a16:creationId xmlns:a16="http://schemas.microsoft.com/office/drawing/2014/main" id="{D9F8E2E1-A31F-46A7-8929-82EE9ADD91F2}"/>
              </a:ext>
            </a:extLst>
          </p:cNvPr>
          <p:cNvSpPr/>
          <p:nvPr/>
        </p:nvSpPr>
        <p:spPr>
          <a:xfrm>
            <a:off x="7718833" y="5332517"/>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64" name="Rectangle 63">
            <a:extLst>
              <a:ext uri="{FF2B5EF4-FFF2-40B4-BE49-F238E27FC236}">
                <a16:creationId xmlns:a16="http://schemas.microsoft.com/office/drawing/2014/main" id="{D71945B6-2827-47E9-9993-50B35467F258}"/>
              </a:ext>
            </a:extLst>
          </p:cNvPr>
          <p:cNvSpPr/>
          <p:nvPr/>
        </p:nvSpPr>
        <p:spPr>
          <a:xfrm>
            <a:off x="8146025" y="5179168"/>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65" name="Rectangle 64">
            <a:extLst>
              <a:ext uri="{FF2B5EF4-FFF2-40B4-BE49-F238E27FC236}">
                <a16:creationId xmlns:a16="http://schemas.microsoft.com/office/drawing/2014/main" id="{CB87EE29-BEDC-4CFB-AC01-32FD7BCBFF3F}"/>
              </a:ext>
            </a:extLst>
          </p:cNvPr>
          <p:cNvSpPr/>
          <p:nvPr/>
        </p:nvSpPr>
        <p:spPr>
          <a:xfrm>
            <a:off x="7573083" y="5170098"/>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66" name="Rectangle 65">
            <a:extLst>
              <a:ext uri="{FF2B5EF4-FFF2-40B4-BE49-F238E27FC236}">
                <a16:creationId xmlns:a16="http://schemas.microsoft.com/office/drawing/2014/main" id="{31BBBBA4-E59C-4D92-A739-F40CE236A3D6}"/>
              </a:ext>
            </a:extLst>
          </p:cNvPr>
          <p:cNvSpPr/>
          <p:nvPr/>
        </p:nvSpPr>
        <p:spPr>
          <a:xfrm>
            <a:off x="7296471" y="5405174"/>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grpSp>
        <p:nvGrpSpPr>
          <p:cNvPr id="67" name="Group 106">
            <a:extLst>
              <a:ext uri="{FF2B5EF4-FFF2-40B4-BE49-F238E27FC236}">
                <a16:creationId xmlns:a16="http://schemas.microsoft.com/office/drawing/2014/main" id="{D25BB4B1-CA88-4075-BDE6-01236D8399C7}"/>
              </a:ext>
            </a:extLst>
          </p:cNvPr>
          <p:cNvGrpSpPr/>
          <p:nvPr/>
        </p:nvGrpSpPr>
        <p:grpSpPr>
          <a:xfrm flipH="1">
            <a:off x="6806025" y="3627877"/>
            <a:ext cx="1347406" cy="548328"/>
            <a:chOff x="7491385" y="3757886"/>
            <a:chExt cx="1154056" cy="548471"/>
          </a:xfrm>
        </p:grpSpPr>
        <p:sp>
          <p:nvSpPr>
            <p:cNvPr id="68" name="Arrow: Up 44">
              <a:extLst>
                <a:ext uri="{FF2B5EF4-FFF2-40B4-BE49-F238E27FC236}">
                  <a16:creationId xmlns:a16="http://schemas.microsoft.com/office/drawing/2014/main" id="{7CF1DA43-401F-47AF-94FC-F5E54C6793E0}"/>
                </a:ext>
              </a:extLst>
            </p:cNvPr>
            <p:cNvSpPr/>
            <p:nvPr/>
          </p:nvSpPr>
          <p:spPr>
            <a:xfrm>
              <a:off x="7764526" y="3838961"/>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69" name="Arrow: Up 44">
              <a:extLst>
                <a:ext uri="{FF2B5EF4-FFF2-40B4-BE49-F238E27FC236}">
                  <a16:creationId xmlns:a16="http://schemas.microsoft.com/office/drawing/2014/main" id="{F998161D-9291-4488-A31B-274E59CBDE58}"/>
                </a:ext>
              </a:extLst>
            </p:cNvPr>
            <p:cNvSpPr/>
            <p:nvPr/>
          </p:nvSpPr>
          <p:spPr>
            <a:xfrm>
              <a:off x="8086718" y="3757886"/>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70" name="Arrow: Up 44">
              <a:extLst>
                <a:ext uri="{FF2B5EF4-FFF2-40B4-BE49-F238E27FC236}">
                  <a16:creationId xmlns:a16="http://schemas.microsoft.com/office/drawing/2014/main" id="{46F91AEC-1B09-428A-9144-93F17A5B60BD}"/>
                </a:ext>
              </a:extLst>
            </p:cNvPr>
            <p:cNvSpPr/>
            <p:nvPr/>
          </p:nvSpPr>
          <p:spPr>
            <a:xfrm>
              <a:off x="8009481" y="3928817"/>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71" name="Arrow: Up 44">
              <a:extLst>
                <a:ext uri="{FF2B5EF4-FFF2-40B4-BE49-F238E27FC236}">
                  <a16:creationId xmlns:a16="http://schemas.microsoft.com/office/drawing/2014/main" id="{6F2A366D-7133-4071-B530-822895E95D66}"/>
                </a:ext>
              </a:extLst>
            </p:cNvPr>
            <p:cNvSpPr/>
            <p:nvPr/>
          </p:nvSpPr>
          <p:spPr>
            <a:xfrm>
              <a:off x="8331673" y="3847742"/>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72" name="Arrow: Up 44">
              <a:extLst>
                <a:ext uri="{FF2B5EF4-FFF2-40B4-BE49-F238E27FC236}">
                  <a16:creationId xmlns:a16="http://schemas.microsoft.com/office/drawing/2014/main" id="{6B860B41-3624-43ED-A99C-5E86436C282C}"/>
                </a:ext>
              </a:extLst>
            </p:cNvPr>
            <p:cNvSpPr/>
            <p:nvPr/>
          </p:nvSpPr>
          <p:spPr>
            <a:xfrm>
              <a:off x="7491385" y="4071645"/>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73" name="Arrow: Up 44">
              <a:extLst>
                <a:ext uri="{FF2B5EF4-FFF2-40B4-BE49-F238E27FC236}">
                  <a16:creationId xmlns:a16="http://schemas.microsoft.com/office/drawing/2014/main" id="{DD5A4F09-CCE1-4A31-9BC8-7CBFD9F5B988}"/>
                </a:ext>
              </a:extLst>
            </p:cNvPr>
            <p:cNvSpPr/>
            <p:nvPr/>
          </p:nvSpPr>
          <p:spPr>
            <a:xfrm>
              <a:off x="7813577" y="3990570"/>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74" name="Rectangle 73">
              <a:extLst>
                <a:ext uri="{FF2B5EF4-FFF2-40B4-BE49-F238E27FC236}">
                  <a16:creationId xmlns:a16="http://schemas.microsoft.com/office/drawing/2014/main" id="{B7CA0E36-9956-4CC4-B27E-7FAFB4C7CE84}"/>
                </a:ext>
              </a:extLst>
            </p:cNvPr>
            <p:cNvSpPr/>
            <p:nvPr/>
          </p:nvSpPr>
          <p:spPr>
            <a:xfrm>
              <a:off x="7899125" y="4140778"/>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75" name="Rectangle 74">
              <a:extLst>
                <a:ext uri="{FF2B5EF4-FFF2-40B4-BE49-F238E27FC236}">
                  <a16:creationId xmlns:a16="http://schemas.microsoft.com/office/drawing/2014/main" id="{581ED49C-55C9-4082-BBB4-488AA30C8179}"/>
                </a:ext>
              </a:extLst>
            </p:cNvPr>
            <p:cNvSpPr/>
            <p:nvPr/>
          </p:nvSpPr>
          <p:spPr>
            <a:xfrm>
              <a:off x="8255235" y="3896874"/>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76" name="Rectangle 75">
              <a:extLst>
                <a:ext uri="{FF2B5EF4-FFF2-40B4-BE49-F238E27FC236}">
                  <a16:creationId xmlns:a16="http://schemas.microsoft.com/office/drawing/2014/main" id="{D01DBD91-D573-46D9-82E4-1746C76EE6A8}"/>
                </a:ext>
              </a:extLst>
            </p:cNvPr>
            <p:cNvSpPr/>
            <p:nvPr/>
          </p:nvSpPr>
          <p:spPr>
            <a:xfrm>
              <a:off x="7676686" y="4220442"/>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77" name="Rectangle 76">
              <a:extLst>
                <a:ext uri="{FF2B5EF4-FFF2-40B4-BE49-F238E27FC236}">
                  <a16:creationId xmlns:a16="http://schemas.microsoft.com/office/drawing/2014/main" id="{FA08BAE0-15C7-4150-A229-5689BCBA588D}"/>
                </a:ext>
              </a:extLst>
            </p:cNvPr>
            <p:cNvSpPr/>
            <p:nvPr/>
          </p:nvSpPr>
          <p:spPr>
            <a:xfrm>
              <a:off x="8167198" y="4077062"/>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78" name="Rectangle 77">
              <a:extLst>
                <a:ext uri="{FF2B5EF4-FFF2-40B4-BE49-F238E27FC236}">
                  <a16:creationId xmlns:a16="http://schemas.microsoft.com/office/drawing/2014/main" id="{274CEB64-479B-45EC-8015-52B450802E41}"/>
                </a:ext>
              </a:extLst>
            </p:cNvPr>
            <p:cNvSpPr/>
            <p:nvPr/>
          </p:nvSpPr>
          <p:spPr>
            <a:xfrm>
              <a:off x="8518568" y="3989893"/>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79" name="Rectangle 78">
              <a:extLst>
                <a:ext uri="{FF2B5EF4-FFF2-40B4-BE49-F238E27FC236}">
                  <a16:creationId xmlns:a16="http://schemas.microsoft.com/office/drawing/2014/main" id="{5D572DB1-7785-4DA5-B555-8B3C882A6A7C}"/>
                </a:ext>
              </a:extLst>
            </p:cNvPr>
            <p:cNvSpPr/>
            <p:nvPr/>
          </p:nvSpPr>
          <p:spPr>
            <a:xfrm>
              <a:off x="7998083" y="4143282"/>
              <a:ext cx="45719" cy="457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80" name="Rectangle 79">
              <a:extLst>
                <a:ext uri="{FF2B5EF4-FFF2-40B4-BE49-F238E27FC236}">
                  <a16:creationId xmlns:a16="http://schemas.microsoft.com/office/drawing/2014/main" id="{7CCA88A2-DA26-4C27-9E1F-50ACBD20D9C5}"/>
                </a:ext>
              </a:extLst>
            </p:cNvPr>
            <p:cNvSpPr/>
            <p:nvPr/>
          </p:nvSpPr>
          <p:spPr>
            <a:xfrm>
              <a:off x="8425386" y="3989893"/>
              <a:ext cx="45719" cy="457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81" name="Rectangle 80">
              <a:extLst>
                <a:ext uri="{FF2B5EF4-FFF2-40B4-BE49-F238E27FC236}">
                  <a16:creationId xmlns:a16="http://schemas.microsoft.com/office/drawing/2014/main" id="{4167539D-AD00-4144-A31C-FCF288D94CD4}"/>
                </a:ext>
              </a:extLst>
            </p:cNvPr>
            <p:cNvSpPr/>
            <p:nvPr/>
          </p:nvSpPr>
          <p:spPr>
            <a:xfrm>
              <a:off x="7852295" y="3980821"/>
              <a:ext cx="45719" cy="457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82" name="Rectangle 81">
              <a:extLst>
                <a:ext uri="{FF2B5EF4-FFF2-40B4-BE49-F238E27FC236}">
                  <a16:creationId xmlns:a16="http://schemas.microsoft.com/office/drawing/2014/main" id="{1C917F96-A705-4B44-BBED-F16716289199}"/>
                </a:ext>
              </a:extLst>
            </p:cNvPr>
            <p:cNvSpPr/>
            <p:nvPr/>
          </p:nvSpPr>
          <p:spPr>
            <a:xfrm>
              <a:off x="7575611" y="4215958"/>
              <a:ext cx="45719" cy="457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grpSp>
      <p:grpSp>
        <p:nvGrpSpPr>
          <p:cNvPr id="83" name="Group 107">
            <a:extLst>
              <a:ext uri="{FF2B5EF4-FFF2-40B4-BE49-F238E27FC236}">
                <a16:creationId xmlns:a16="http://schemas.microsoft.com/office/drawing/2014/main" id="{BD80C29A-F516-4D33-89CD-FEC4F534B340}"/>
              </a:ext>
            </a:extLst>
          </p:cNvPr>
          <p:cNvGrpSpPr/>
          <p:nvPr/>
        </p:nvGrpSpPr>
        <p:grpSpPr>
          <a:xfrm flipH="1">
            <a:off x="9145218" y="5163559"/>
            <a:ext cx="1347406" cy="548328"/>
            <a:chOff x="7491385" y="3757886"/>
            <a:chExt cx="1154056" cy="548471"/>
          </a:xfrm>
        </p:grpSpPr>
        <p:sp>
          <p:nvSpPr>
            <p:cNvPr id="84" name="Arrow: Up 44">
              <a:extLst>
                <a:ext uri="{FF2B5EF4-FFF2-40B4-BE49-F238E27FC236}">
                  <a16:creationId xmlns:a16="http://schemas.microsoft.com/office/drawing/2014/main" id="{F6BED09B-1CAD-405D-AAE0-90917CBEBF85}"/>
                </a:ext>
              </a:extLst>
            </p:cNvPr>
            <p:cNvSpPr/>
            <p:nvPr/>
          </p:nvSpPr>
          <p:spPr>
            <a:xfrm>
              <a:off x="7764526" y="3838961"/>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85" name="Arrow: Up 44">
              <a:extLst>
                <a:ext uri="{FF2B5EF4-FFF2-40B4-BE49-F238E27FC236}">
                  <a16:creationId xmlns:a16="http://schemas.microsoft.com/office/drawing/2014/main" id="{69CB29F4-089C-4509-BE4E-83EE1030D20F}"/>
                </a:ext>
              </a:extLst>
            </p:cNvPr>
            <p:cNvSpPr/>
            <p:nvPr/>
          </p:nvSpPr>
          <p:spPr>
            <a:xfrm>
              <a:off x="8086718" y="3757886"/>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86" name="Arrow: Up 44">
              <a:extLst>
                <a:ext uri="{FF2B5EF4-FFF2-40B4-BE49-F238E27FC236}">
                  <a16:creationId xmlns:a16="http://schemas.microsoft.com/office/drawing/2014/main" id="{DE0A4177-D7C6-433E-9DCA-97A73028BEC9}"/>
                </a:ext>
              </a:extLst>
            </p:cNvPr>
            <p:cNvSpPr/>
            <p:nvPr/>
          </p:nvSpPr>
          <p:spPr>
            <a:xfrm>
              <a:off x="8009481" y="3928817"/>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87" name="Arrow: Up 44">
              <a:extLst>
                <a:ext uri="{FF2B5EF4-FFF2-40B4-BE49-F238E27FC236}">
                  <a16:creationId xmlns:a16="http://schemas.microsoft.com/office/drawing/2014/main" id="{10819F43-298F-40F6-AE5E-F0E895DE6080}"/>
                </a:ext>
              </a:extLst>
            </p:cNvPr>
            <p:cNvSpPr/>
            <p:nvPr/>
          </p:nvSpPr>
          <p:spPr>
            <a:xfrm>
              <a:off x="8331673" y="3847742"/>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88" name="Arrow: Up 44">
              <a:extLst>
                <a:ext uri="{FF2B5EF4-FFF2-40B4-BE49-F238E27FC236}">
                  <a16:creationId xmlns:a16="http://schemas.microsoft.com/office/drawing/2014/main" id="{FBB3B273-60DD-4F1B-BA96-DBB73C9045DB}"/>
                </a:ext>
              </a:extLst>
            </p:cNvPr>
            <p:cNvSpPr/>
            <p:nvPr/>
          </p:nvSpPr>
          <p:spPr>
            <a:xfrm>
              <a:off x="7491385" y="4071645"/>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89" name="Arrow: Up 44">
              <a:extLst>
                <a:ext uri="{FF2B5EF4-FFF2-40B4-BE49-F238E27FC236}">
                  <a16:creationId xmlns:a16="http://schemas.microsoft.com/office/drawing/2014/main" id="{2C664238-FDF7-40E9-8994-CBBB2885887A}"/>
                </a:ext>
              </a:extLst>
            </p:cNvPr>
            <p:cNvSpPr/>
            <p:nvPr/>
          </p:nvSpPr>
          <p:spPr>
            <a:xfrm>
              <a:off x="7813577" y="3990570"/>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90" name="Rectangle 89">
              <a:extLst>
                <a:ext uri="{FF2B5EF4-FFF2-40B4-BE49-F238E27FC236}">
                  <a16:creationId xmlns:a16="http://schemas.microsoft.com/office/drawing/2014/main" id="{8A701AF0-4217-4A60-8E01-4932A6AAF004}"/>
                </a:ext>
              </a:extLst>
            </p:cNvPr>
            <p:cNvSpPr/>
            <p:nvPr/>
          </p:nvSpPr>
          <p:spPr>
            <a:xfrm>
              <a:off x="7899125" y="4140778"/>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91" name="Rectangle 90">
              <a:extLst>
                <a:ext uri="{FF2B5EF4-FFF2-40B4-BE49-F238E27FC236}">
                  <a16:creationId xmlns:a16="http://schemas.microsoft.com/office/drawing/2014/main" id="{458FC0FC-A85E-4965-9454-251DEFED5A08}"/>
                </a:ext>
              </a:extLst>
            </p:cNvPr>
            <p:cNvSpPr/>
            <p:nvPr/>
          </p:nvSpPr>
          <p:spPr>
            <a:xfrm>
              <a:off x="8255235" y="3896874"/>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92" name="Rectangle 91">
              <a:extLst>
                <a:ext uri="{FF2B5EF4-FFF2-40B4-BE49-F238E27FC236}">
                  <a16:creationId xmlns:a16="http://schemas.microsoft.com/office/drawing/2014/main" id="{97FF17C0-E30E-4C94-81DA-46491B5677C7}"/>
                </a:ext>
              </a:extLst>
            </p:cNvPr>
            <p:cNvSpPr/>
            <p:nvPr/>
          </p:nvSpPr>
          <p:spPr>
            <a:xfrm>
              <a:off x="7676686" y="4220442"/>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93" name="Rectangle 92">
              <a:extLst>
                <a:ext uri="{FF2B5EF4-FFF2-40B4-BE49-F238E27FC236}">
                  <a16:creationId xmlns:a16="http://schemas.microsoft.com/office/drawing/2014/main" id="{3D26FAA4-0DE4-466C-8C57-84523631DE9A}"/>
                </a:ext>
              </a:extLst>
            </p:cNvPr>
            <p:cNvSpPr/>
            <p:nvPr/>
          </p:nvSpPr>
          <p:spPr>
            <a:xfrm>
              <a:off x="8167198" y="4077062"/>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94" name="Rectangle 93">
              <a:extLst>
                <a:ext uri="{FF2B5EF4-FFF2-40B4-BE49-F238E27FC236}">
                  <a16:creationId xmlns:a16="http://schemas.microsoft.com/office/drawing/2014/main" id="{51558E2B-2561-40CB-8463-573A7F43FBB9}"/>
                </a:ext>
              </a:extLst>
            </p:cNvPr>
            <p:cNvSpPr/>
            <p:nvPr/>
          </p:nvSpPr>
          <p:spPr>
            <a:xfrm>
              <a:off x="8518568" y="3989893"/>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95" name="Rectangle 94">
              <a:extLst>
                <a:ext uri="{FF2B5EF4-FFF2-40B4-BE49-F238E27FC236}">
                  <a16:creationId xmlns:a16="http://schemas.microsoft.com/office/drawing/2014/main" id="{447DA9ED-5AD8-456F-B546-B6EBE7B94A23}"/>
                </a:ext>
              </a:extLst>
            </p:cNvPr>
            <p:cNvSpPr/>
            <p:nvPr/>
          </p:nvSpPr>
          <p:spPr>
            <a:xfrm>
              <a:off x="7998083" y="4143282"/>
              <a:ext cx="45719" cy="457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96" name="Rectangle 95">
              <a:extLst>
                <a:ext uri="{FF2B5EF4-FFF2-40B4-BE49-F238E27FC236}">
                  <a16:creationId xmlns:a16="http://schemas.microsoft.com/office/drawing/2014/main" id="{92B0ACEE-896B-4FB7-9CAA-520BD47D0A0D}"/>
                </a:ext>
              </a:extLst>
            </p:cNvPr>
            <p:cNvSpPr/>
            <p:nvPr/>
          </p:nvSpPr>
          <p:spPr>
            <a:xfrm>
              <a:off x="8425386" y="3989893"/>
              <a:ext cx="45719" cy="457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97" name="Rectangle 96">
              <a:extLst>
                <a:ext uri="{FF2B5EF4-FFF2-40B4-BE49-F238E27FC236}">
                  <a16:creationId xmlns:a16="http://schemas.microsoft.com/office/drawing/2014/main" id="{3B56D757-9516-476C-8DBC-83917B1A1603}"/>
                </a:ext>
              </a:extLst>
            </p:cNvPr>
            <p:cNvSpPr/>
            <p:nvPr/>
          </p:nvSpPr>
          <p:spPr>
            <a:xfrm>
              <a:off x="7852295" y="3980821"/>
              <a:ext cx="45719" cy="457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98" name="Rectangle 97">
              <a:extLst>
                <a:ext uri="{FF2B5EF4-FFF2-40B4-BE49-F238E27FC236}">
                  <a16:creationId xmlns:a16="http://schemas.microsoft.com/office/drawing/2014/main" id="{181D54EF-3CAC-445B-B5FC-5DD6CDA34F14}"/>
                </a:ext>
              </a:extLst>
            </p:cNvPr>
            <p:cNvSpPr/>
            <p:nvPr/>
          </p:nvSpPr>
          <p:spPr>
            <a:xfrm>
              <a:off x="7575611" y="4215958"/>
              <a:ext cx="45719" cy="457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grpSp>
      <p:sp>
        <p:nvSpPr>
          <p:cNvPr id="99" name="Arrow: Up 44">
            <a:extLst>
              <a:ext uri="{FF2B5EF4-FFF2-40B4-BE49-F238E27FC236}">
                <a16:creationId xmlns:a16="http://schemas.microsoft.com/office/drawing/2014/main" id="{1FE1B7E3-E67A-4EC0-A1B2-D63C5960FACB}"/>
              </a:ext>
            </a:extLst>
          </p:cNvPr>
          <p:cNvSpPr/>
          <p:nvPr/>
        </p:nvSpPr>
        <p:spPr>
          <a:xfrm>
            <a:off x="4641617" y="3190904"/>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00" name="Rectangle 99">
            <a:extLst>
              <a:ext uri="{FF2B5EF4-FFF2-40B4-BE49-F238E27FC236}">
                <a16:creationId xmlns:a16="http://schemas.microsoft.com/office/drawing/2014/main" id="{699CA489-0188-4757-8EF5-7AE7ACEF56F0}"/>
              </a:ext>
            </a:extLst>
          </p:cNvPr>
          <p:cNvSpPr/>
          <p:nvPr/>
        </p:nvSpPr>
        <p:spPr>
          <a:xfrm>
            <a:off x="4826871" y="3339661"/>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01" name="Rectangle 100">
            <a:extLst>
              <a:ext uri="{FF2B5EF4-FFF2-40B4-BE49-F238E27FC236}">
                <a16:creationId xmlns:a16="http://schemas.microsoft.com/office/drawing/2014/main" id="{CD66E069-8B30-4443-BC45-B31910EECA86}"/>
              </a:ext>
            </a:extLst>
          </p:cNvPr>
          <p:cNvSpPr/>
          <p:nvPr/>
        </p:nvSpPr>
        <p:spPr>
          <a:xfrm>
            <a:off x="4725822" y="3335180"/>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02" name="Arrow: Up 44">
            <a:extLst>
              <a:ext uri="{FF2B5EF4-FFF2-40B4-BE49-F238E27FC236}">
                <a16:creationId xmlns:a16="http://schemas.microsoft.com/office/drawing/2014/main" id="{EF0C586A-17E8-4C0F-8ECE-30BC3AF831FB}"/>
              </a:ext>
            </a:extLst>
          </p:cNvPr>
          <p:cNvSpPr/>
          <p:nvPr/>
        </p:nvSpPr>
        <p:spPr>
          <a:xfrm>
            <a:off x="4412135" y="3244468"/>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03" name="Rectangle 102">
            <a:extLst>
              <a:ext uri="{FF2B5EF4-FFF2-40B4-BE49-F238E27FC236}">
                <a16:creationId xmlns:a16="http://schemas.microsoft.com/office/drawing/2014/main" id="{4C44C612-D1EF-41FD-BCDA-7721831A48C8}"/>
              </a:ext>
            </a:extLst>
          </p:cNvPr>
          <p:cNvSpPr/>
          <p:nvPr/>
        </p:nvSpPr>
        <p:spPr>
          <a:xfrm>
            <a:off x="4597389" y="3393225"/>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04" name="Rectangle 103">
            <a:extLst>
              <a:ext uri="{FF2B5EF4-FFF2-40B4-BE49-F238E27FC236}">
                <a16:creationId xmlns:a16="http://schemas.microsoft.com/office/drawing/2014/main" id="{93D0D1EA-302D-4B97-B550-3378AE71FBFB}"/>
              </a:ext>
            </a:extLst>
          </p:cNvPr>
          <p:cNvSpPr/>
          <p:nvPr/>
        </p:nvSpPr>
        <p:spPr>
          <a:xfrm>
            <a:off x="4496340" y="3388744"/>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05" name="Arrow: Up 44">
            <a:extLst>
              <a:ext uri="{FF2B5EF4-FFF2-40B4-BE49-F238E27FC236}">
                <a16:creationId xmlns:a16="http://schemas.microsoft.com/office/drawing/2014/main" id="{3553C1EC-2F45-4C80-9251-3B78FA98A984}"/>
              </a:ext>
            </a:extLst>
          </p:cNvPr>
          <p:cNvSpPr/>
          <p:nvPr/>
        </p:nvSpPr>
        <p:spPr>
          <a:xfrm>
            <a:off x="4164436" y="3291384"/>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06" name="Rectangle 105">
            <a:extLst>
              <a:ext uri="{FF2B5EF4-FFF2-40B4-BE49-F238E27FC236}">
                <a16:creationId xmlns:a16="http://schemas.microsoft.com/office/drawing/2014/main" id="{C3827FBA-26A6-4A61-BA16-F897ADD21F2A}"/>
              </a:ext>
            </a:extLst>
          </p:cNvPr>
          <p:cNvSpPr/>
          <p:nvPr/>
        </p:nvSpPr>
        <p:spPr>
          <a:xfrm>
            <a:off x="4349690" y="3440141"/>
            <a:ext cx="45707" cy="84280"/>
          </a:xfrm>
          <a:prstGeom prst="rect">
            <a:avLst/>
          </a:prstGeom>
          <a:solidFill>
            <a:schemeClr val="accent1">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07" name="Rectangle 106">
            <a:extLst>
              <a:ext uri="{FF2B5EF4-FFF2-40B4-BE49-F238E27FC236}">
                <a16:creationId xmlns:a16="http://schemas.microsoft.com/office/drawing/2014/main" id="{AA92C2CE-EB59-425D-90A2-9E911EDAFB4F}"/>
              </a:ext>
            </a:extLst>
          </p:cNvPr>
          <p:cNvSpPr/>
          <p:nvPr/>
        </p:nvSpPr>
        <p:spPr>
          <a:xfrm>
            <a:off x="4248642" y="3435660"/>
            <a:ext cx="45707" cy="45707"/>
          </a:xfrm>
          <a:prstGeom prst="rect">
            <a:avLst/>
          </a:prstGeom>
          <a:solidFill>
            <a:schemeClr val="accent1">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08" name="Arrow: Up 44">
            <a:extLst>
              <a:ext uri="{FF2B5EF4-FFF2-40B4-BE49-F238E27FC236}">
                <a16:creationId xmlns:a16="http://schemas.microsoft.com/office/drawing/2014/main" id="{3ECC0333-140D-492B-A30A-DB2CFAC6DF9F}"/>
              </a:ext>
            </a:extLst>
          </p:cNvPr>
          <p:cNvSpPr/>
          <p:nvPr/>
        </p:nvSpPr>
        <p:spPr>
          <a:xfrm>
            <a:off x="2823799" y="4363407"/>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09" name="Rectangle 108">
            <a:extLst>
              <a:ext uri="{FF2B5EF4-FFF2-40B4-BE49-F238E27FC236}">
                <a16:creationId xmlns:a16="http://schemas.microsoft.com/office/drawing/2014/main" id="{40DFC522-DE89-424C-B62F-169BC6FBA0D4}"/>
              </a:ext>
            </a:extLst>
          </p:cNvPr>
          <p:cNvSpPr/>
          <p:nvPr/>
        </p:nvSpPr>
        <p:spPr>
          <a:xfrm>
            <a:off x="3009053" y="4512165"/>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10" name="Rectangle 109">
            <a:extLst>
              <a:ext uri="{FF2B5EF4-FFF2-40B4-BE49-F238E27FC236}">
                <a16:creationId xmlns:a16="http://schemas.microsoft.com/office/drawing/2014/main" id="{930A4105-C1EB-489A-A7A0-A7152160121B}"/>
              </a:ext>
            </a:extLst>
          </p:cNvPr>
          <p:cNvSpPr/>
          <p:nvPr/>
        </p:nvSpPr>
        <p:spPr>
          <a:xfrm>
            <a:off x="2908005" y="4507683"/>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11" name="Arrow: Up 44">
            <a:extLst>
              <a:ext uri="{FF2B5EF4-FFF2-40B4-BE49-F238E27FC236}">
                <a16:creationId xmlns:a16="http://schemas.microsoft.com/office/drawing/2014/main" id="{B58D545C-221D-4F62-B43E-870C31E2F293}"/>
              </a:ext>
            </a:extLst>
          </p:cNvPr>
          <p:cNvSpPr/>
          <p:nvPr/>
        </p:nvSpPr>
        <p:spPr>
          <a:xfrm>
            <a:off x="2270667" y="4520786"/>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12" name="Arrow: Up 44">
            <a:extLst>
              <a:ext uri="{FF2B5EF4-FFF2-40B4-BE49-F238E27FC236}">
                <a16:creationId xmlns:a16="http://schemas.microsoft.com/office/drawing/2014/main" id="{9C7E9F3D-8D25-46F9-871C-D10480FA180E}"/>
              </a:ext>
            </a:extLst>
          </p:cNvPr>
          <p:cNvSpPr/>
          <p:nvPr/>
        </p:nvSpPr>
        <p:spPr>
          <a:xfrm>
            <a:off x="2592775" y="4439732"/>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13" name="Arrow: Up 44">
            <a:extLst>
              <a:ext uri="{FF2B5EF4-FFF2-40B4-BE49-F238E27FC236}">
                <a16:creationId xmlns:a16="http://schemas.microsoft.com/office/drawing/2014/main" id="{58A3AE8D-9D51-4413-8929-96573CC67609}"/>
              </a:ext>
            </a:extLst>
          </p:cNvPr>
          <p:cNvSpPr/>
          <p:nvPr/>
        </p:nvSpPr>
        <p:spPr>
          <a:xfrm>
            <a:off x="2515558" y="4610619"/>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14" name="Arrow: Up 44">
            <a:extLst>
              <a:ext uri="{FF2B5EF4-FFF2-40B4-BE49-F238E27FC236}">
                <a16:creationId xmlns:a16="http://schemas.microsoft.com/office/drawing/2014/main" id="{F6B73502-E66E-4F15-9FC4-730586459136}"/>
              </a:ext>
            </a:extLst>
          </p:cNvPr>
          <p:cNvSpPr/>
          <p:nvPr/>
        </p:nvSpPr>
        <p:spPr>
          <a:xfrm>
            <a:off x="2837667" y="4529565"/>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15" name="Arrow: Up 44">
            <a:extLst>
              <a:ext uri="{FF2B5EF4-FFF2-40B4-BE49-F238E27FC236}">
                <a16:creationId xmlns:a16="http://schemas.microsoft.com/office/drawing/2014/main" id="{72726B20-ADAD-40DB-8923-815CAD207E3D}"/>
              </a:ext>
            </a:extLst>
          </p:cNvPr>
          <p:cNvSpPr/>
          <p:nvPr/>
        </p:nvSpPr>
        <p:spPr>
          <a:xfrm>
            <a:off x="2414211" y="4314036"/>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16" name="Arrow: Up 44">
            <a:extLst>
              <a:ext uri="{FF2B5EF4-FFF2-40B4-BE49-F238E27FC236}">
                <a16:creationId xmlns:a16="http://schemas.microsoft.com/office/drawing/2014/main" id="{F421C591-32D8-4F7F-BF31-B5C9EB533951}"/>
              </a:ext>
            </a:extLst>
          </p:cNvPr>
          <p:cNvSpPr/>
          <p:nvPr/>
        </p:nvSpPr>
        <p:spPr>
          <a:xfrm flipH="1">
            <a:off x="2682313" y="4715466"/>
            <a:ext cx="288975" cy="321588"/>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18" name="Rectangle 117">
            <a:extLst>
              <a:ext uri="{FF2B5EF4-FFF2-40B4-BE49-F238E27FC236}">
                <a16:creationId xmlns:a16="http://schemas.microsoft.com/office/drawing/2014/main" id="{A66E10AB-19D9-48AD-9F88-2F1FE013A503}"/>
              </a:ext>
            </a:extLst>
          </p:cNvPr>
          <p:cNvSpPr/>
          <p:nvPr/>
        </p:nvSpPr>
        <p:spPr>
          <a:xfrm>
            <a:off x="2761250" y="4578683"/>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19" name="Rectangle 118">
            <a:extLst>
              <a:ext uri="{FF2B5EF4-FFF2-40B4-BE49-F238E27FC236}">
                <a16:creationId xmlns:a16="http://schemas.microsoft.com/office/drawing/2014/main" id="{170E198F-322A-401B-A942-E4267DB46660}"/>
              </a:ext>
            </a:extLst>
          </p:cNvPr>
          <p:cNvSpPr/>
          <p:nvPr/>
        </p:nvSpPr>
        <p:spPr>
          <a:xfrm flipH="1">
            <a:off x="2775864" y="4887166"/>
            <a:ext cx="60795" cy="11843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20" name="Rectangle 119">
            <a:extLst>
              <a:ext uri="{FF2B5EF4-FFF2-40B4-BE49-F238E27FC236}">
                <a16:creationId xmlns:a16="http://schemas.microsoft.com/office/drawing/2014/main" id="{A94CF04A-C599-499E-9213-F3D59C3AC14A}"/>
              </a:ext>
            </a:extLst>
          </p:cNvPr>
          <p:cNvSpPr/>
          <p:nvPr/>
        </p:nvSpPr>
        <p:spPr>
          <a:xfrm>
            <a:off x="2673236" y="4758824"/>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21" name="Rectangle 120">
            <a:extLst>
              <a:ext uri="{FF2B5EF4-FFF2-40B4-BE49-F238E27FC236}">
                <a16:creationId xmlns:a16="http://schemas.microsoft.com/office/drawing/2014/main" id="{5B608ECD-57AF-4AB9-9B96-1DA95F56D718}"/>
              </a:ext>
            </a:extLst>
          </p:cNvPr>
          <p:cNvSpPr/>
          <p:nvPr/>
        </p:nvSpPr>
        <p:spPr>
          <a:xfrm>
            <a:off x="3024514" y="4671678"/>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22" name="Rectangle 121">
            <a:extLst>
              <a:ext uri="{FF2B5EF4-FFF2-40B4-BE49-F238E27FC236}">
                <a16:creationId xmlns:a16="http://schemas.microsoft.com/office/drawing/2014/main" id="{7B653D0A-C556-4956-B571-F8BDB0CBB64C}"/>
              </a:ext>
            </a:extLst>
          </p:cNvPr>
          <p:cNvSpPr/>
          <p:nvPr/>
        </p:nvSpPr>
        <p:spPr>
          <a:xfrm flipH="1">
            <a:off x="2551940" y="4396505"/>
            <a:ext cx="77779" cy="7491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23" name="Rectangle 122">
            <a:extLst>
              <a:ext uri="{FF2B5EF4-FFF2-40B4-BE49-F238E27FC236}">
                <a16:creationId xmlns:a16="http://schemas.microsoft.com/office/drawing/2014/main" id="{A1394FF8-7FD0-45D0-95CC-FC214FD346B4}"/>
              </a:ext>
            </a:extLst>
          </p:cNvPr>
          <p:cNvSpPr/>
          <p:nvPr/>
        </p:nvSpPr>
        <p:spPr>
          <a:xfrm>
            <a:off x="2931357" y="4671679"/>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24" name="Rectangle 123">
            <a:extLst>
              <a:ext uri="{FF2B5EF4-FFF2-40B4-BE49-F238E27FC236}">
                <a16:creationId xmlns:a16="http://schemas.microsoft.com/office/drawing/2014/main" id="{7A739347-CE14-440B-8C23-262C38F1025A}"/>
              </a:ext>
            </a:extLst>
          </p:cNvPr>
          <p:cNvSpPr/>
          <p:nvPr/>
        </p:nvSpPr>
        <p:spPr>
          <a:xfrm>
            <a:off x="2358415" y="4662610"/>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26" name="Arrow: Up 44">
            <a:extLst>
              <a:ext uri="{FF2B5EF4-FFF2-40B4-BE49-F238E27FC236}">
                <a16:creationId xmlns:a16="http://schemas.microsoft.com/office/drawing/2014/main" id="{5F431DA0-D1E7-4288-9E42-CAE0A6A51BE0}"/>
              </a:ext>
            </a:extLst>
          </p:cNvPr>
          <p:cNvSpPr/>
          <p:nvPr/>
        </p:nvSpPr>
        <p:spPr>
          <a:xfrm>
            <a:off x="4502899" y="5348977"/>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27" name="Rectangle 126">
            <a:extLst>
              <a:ext uri="{FF2B5EF4-FFF2-40B4-BE49-F238E27FC236}">
                <a16:creationId xmlns:a16="http://schemas.microsoft.com/office/drawing/2014/main" id="{0460BF83-353E-47AA-80B0-F5EA65ED5B79}"/>
              </a:ext>
            </a:extLst>
          </p:cNvPr>
          <p:cNvSpPr/>
          <p:nvPr/>
        </p:nvSpPr>
        <p:spPr>
          <a:xfrm>
            <a:off x="4688153" y="5497734"/>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28" name="Rectangle 127">
            <a:extLst>
              <a:ext uri="{FF2B5EF4-FFF2-40B4-BE49-F238E27FC236}">
                <a16:creationId xmlns:a16="http://schemas.microsoft.com/office/drawing/2014/main" id="{77F13BB9-3ACF-4295-AD0A-E98FE74A4386}"/>
              </a:ext>
            </a:extLst>
          </p:cNvPr>
          <p:cNvSpPr/>
          <p:nvPr/>
        </p:nvSpPr>
        <p:spPr>
          <a:xfrm>
            <a:off x="4587105" y="5493253"/>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29" name="Arrow: Up 44">
            <a:extLst>
              <a:ext uri="{FF2B5EF4-FFF2-40B4-BE49-F238E27FC236}">
                <a16:creationId xmlns:a16="http://schemas.microsoft.com/office/drawing/2014/main" id="{1E3A34A6-2407-435A-A94F-3701AE6071C5}"/>
              </a:ext>
            </a:extLst>
          </p:cNvPr>
          <p:cNvSpPr/>
          <p:nvPr/>
        </p:nvSpPr>
        <p:spPr>
          <a:xfrm>
            <a:off x="4273417" y="5402541"/>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30" name="Rectangle 129">
            <a:extLst>
              <a:ext uri="{FF2B5EF4-FFF2-40B4-BE49-F238E27FC236}">
                <a16:creationId xmlns:a16="http://schemas.microsoft.com/office/drawing/2014/main" id="{E9FC4B23-8FFD-466A-A7E3-377ACDE70271}"/>
              </a:ext>
            </a:extLst>
          </p:cNvPr>
          <p:cNvSpPr/>
          <p:nvPr/>
        </p:nvSpPr>
        <p:spPr>
          <a:xfrm>
            <a:off x="4458671" y="5551298"/>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31" name="Rectangle 130">
            <a:extLst>
              <a:ext uri="{FF2B5EF4-FFF2-40B4-BE49-F238E27FC236}">
                <a16:creationId xmlns:a16="http://schemas.microsoft.com/office/drawing/2014/main" id="{4A4F4B34-17F7-44FF-B275-A0C0DFEFAD33}"/>
              </a:ext>
            </a:extLst>
          </p:cNvPr>
          <p:cNvSpPr/>
          <p:nvPr/>
        </p:nvSpPr>
        <p:spPr>
          <a:xfrm>
            <a:off x="4357622" y="5546817"/>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32" name="Arrow: Up 44">
            <a:extLst>
              <a:ext uri="{FF2B5EF4-FFF2-40B4-BE49-F238E27FC236}">
                <a16:creationId xmlns:a16="http://schemas.microsoft.com/office/drawing/2014/main" id="{9557843B-5756-45AA-BD63-8A7DAC36E880}"/>
              </a:ext>
            </a:extLst>
          </p:cNvPr>
          <p:cNvSpPr/>
          <p:nvPr/>
        </p:nvSpPr>
        <p:spPr>
          <a:xfrm>
            <a:off x="4025718" y="5449457"/>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33" name="Rectangle 132">
            <a:extLst>
              <a:ext uri="{FF2B5EF4-FFF2-40B4-BE49-F238E27FC236}">
                <a16:creationId xmlns:a16="http://schemas.microsoft.com/office/drawing/2014/main" id="{B1169DF8-4298-47E2-BEF0-18A9132C29A3}"/>
              </a:ext>
            </a:extLst>
          </p:cNvPr>
          <p:cNvSpPr/>
          <p:nvPr/>
        </p:nvSpPr>
        <p:spPr>
          <a:xfrm>
            <a:off x="4210973" y="5598214"/>
            <a:ext cx="45707" cy="84280"/>
          </a:xfrm>
          <a:prstGeom prst="rect">
            <a:avLst/>
          </a:prstGeom>
          <a:solidFill>
            <a:schemeClr val="accent1">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34" name="Rectangle 133">
            <a:extLst>
              <a:ext uri="{FF2B5EF4-FFF2-40B4-BE49-F238E27FC236}">
                <a16:creationId xmlns:a16="http://schemas.microsoft.com/office/drawing/2014/main" id="{659471A1-2F8C-4633-840F-DD772E1AD0C1}"/>
              </a:ext>
            </a:extLst>
          </p:cNvPr>
          <p:cNvSpPr/>
          <p:nvPr/>
        </p:nvSpPr>
        <p:spPr>
          <a:xfrm>
            <a:off x="4109924" y="5593733"/>
            <a:ext cx="45707" cy="45707"/>
          </a:xfrm>
          <a:prstGeom prst="rect">
            <a:avLst/>
          </a:prstGeom>
          <a:solidFill>
            <a:schemeClr val="accent1">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35" name="Rectangle 134">
            <a:extLst>
              <a:ext uri="{FF2B5EF4-FFF2-40B4-BE49-F238E27FC236}">
                <a16:creationId xmlns:a16="http://schemas.microsoft.com/office/drawing/2014/main" id="{A86A9FC3-A616-433E-BAC8-B4A35D4E2466}"/>
              </a:ext>
            </a:extLst>
          </p:cNvPr>
          <p:cNvSpPr/>
          <p:nvPr/>
        </p:nvSpPr>
        <p:spPr>
          <a:xfrm>
            <a:off x="3983399" y="5530833"/>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36" name="Arrow: Up 44">
            <a:extLst>
              <a:ext uri="{FF2B5EF4-FFF2-40B4-BE49-F238E27FC236}">
                <a16:creationId xmlns:a16="http://schemas.microsoft.com/office/drawing/2014/main" id="{77D20E97-ADEE-4F7A-AAAE-4E8050A152B5}"/>
              </a:ext>
            </a:extLst>
          </p:cNvPr>
          <p:cNvSpPr/>
          <p:nvPr/>
        </p:nvSpPr>
        <p:spPr>
          <a:xfrm>
            <a:off x="7933407" y="4341625"/>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37" name="Rectangle 136">
            <a:extLst>
              <a:ext uri="{FF2B5EF4-FFF2-40B4-BE49-F238E27FC236}">
                <a16:creationId xmlns:a16="http://schemas.microsoft.com/office/drawing/2014/main" id="{28E8AFE1-8D96-4694-8497-41289DCC90F2}"/>
              </a:ext>
            </a:extLst>
          </p:cNvPr>
          <p:cNvSpPr/>
          <p:nvPr/>
        </p:nvSpPr>
        <p:spPr>
          <a:xfrm>
            <a:off x="8118661" y="4490383"/>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38" name="Rectangle 137">
            <a:extLst>
              <a:ext uri="{FF2B5EF4-FFF2-40B4-BE49-F238E27FC236}">
                <a16:creationId xmlns:a16="http://schemas.microsoft.com/office/drawing/2014/main" id="{69FAFDA2-3CD7-4142-8C57-9AF5637A86D9}"/>
              </a:ext>
            </a:extLst>
          </p:cNvPr>
          <p:cNvSpPr/>
          <p:nvPr/>
        </p:nvSpPr>
        <p:spPr>
          <a:xfrm>
            <a:off x="8017612" y="4485901"/>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39" name="Arrow: Up 44">
            <a:extLst>
              <a:ext uri="{FF2B5EF4-FFF2-40B4-BE49-F238E27FC236}">
                <a16:creationId xmlns:a16="http://schemas.microsoft.com/office/drawing/2014/main" id="{7F6C4DA2-78E1-4EFD-AF7C-8C02BB4303CD}"/>
              </a:ext>
            </a:extLst>
          </p:cNvPr>
          <p:cNvSpPr/>
          <p:nvPr/>
        </p:nvSpPr>
        <p:spPr>
          <a:xfrm>
            <a:off x="7703924" y="4395189"/>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40" name="Rectangle 139">
            <a:extLst>
              <a:ext uri="{FF2B5EF4-FFF2-40B4-BE49-F238E27FC236}">
                <a16:creationId xmlns:a16="http://schemas.microsoft.com/office/drawing/2014/main" id="{CFA65E9D-7621-4EBA-A7A9-2C7EE7458E59}"/>
              </a:ext>
            </a:extLst>
          </p:cNvPr>
          <p:cNvSpPr/>
          <p:nvPr/>
        </p:nvSpPr>
        <p:spPr>
          <a:xfrm>
            <a:off x="7889178" y="4543947"/>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41" name="Rectangle 140">
            <a:extLst>
              <a:ext uri="{FF2B5EF4-FFF2-40B4-BE49-F238E27FC236}">
                <a16:creationId xmlns:a16="http://schemas.microsoft.com/office/drawing/2014/main" id="{29CA3DED-D600-4B30-8EAB-5FE68DB31B28}"/>
              </a:ext>
            </a:extLst>
          </p:cNvPr>
          <p:cNvSpPr/>
          <p:nvPr/>
        </p:nvSpPr>
        <p:spPr>
          <a:xfrm>
            <a:off x="7788130" y="4539465"/>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42" name="Arrow: Up 44">
            <a:extLst>
              <a:ext uri="{FF2B5EF4-FFF2-40B4-BE49-F238E27FC236}">
                <a16:creationId xmlns:a16="http://schemas.microsoft.com/office/drawing/2014/main" id="{2FC53333-76B5-4598-AA54-5F8571E61F97}"/>
              </a:ext>
            </a:extLst>
          </p:cNvPr>
          <p:cNvSpPr/>
          <p:nvPr/>
        </p:nvSpPr>
        <p:spPr>
          <a:xfrm>
            <a:off x="7456226" y="4442105"/>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43" name="Rectangle 142">
            <a:extLst>
              <a:ext uri="{FF2B5EF4-FFF2-40B4-BE49-F238E27FC236}">
                <a16:creationId xmlns:a16="http://schemas.microsoft.com/office/drawing/2014/main" id="{40E66AF7-8F25-4CE1-AA44-62BE47EE2B62}"/>
              </a:ext>
            </a:extLst>
          </p:cNvPr>
          <p:cNvSpPr/>
          <p:nvPr/>
        </p:nvSpPr>
        <p:spPr>
          <a:xfrm>
            <a:off x="7641480" y="4590862"/>
            <a:ext cx="45707" cy="84280"/>
          </a:xfrm>
          <a:prstGeom prst="rect">
            <a:avLst/>
          </a:prstGeom>
          <a:solidFill>
            <a:schemeClr val="accent1">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44" name="Rectangle 143">
            <a:extLst>
              <a:ext uri="{FF2B5EF4-FFF2-40B4-BE49-F238E27FC236}">
                <a16:creationId xmlns:a16="http://schemas.microsoft.com/office/drawing/2014/main" id="{82A30127-93A2-4E79-920A-C1AAE98BCEA8}"/>
              </a:ext>
            </a:extLst>
          </p:cNvPr>
          <p:cNvSpPr/>
          <p:nvPr/>
        </p:nvSpPr>
        <p:spPr>
          <a:xfrm>
            <a:off x="7540431" y="4586381"/>
            <a:ext cx="45707" cy="45707"/>
          </a:xfrm>
          <a:prstGeom prst="rect">
            <a:avLst/>
          </a:prstGeom>
          <a:solidFill>
            <a:schemeClr val="accent1">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45" name="Arrow: Up 44">
            <a:extLst>
              <a:ext uri="{FF2B5EF4-FFF2-40B4-BE49-F238E27FC236}">
                <a16:creationId xmlns:a16="http://schemas.microsoft.com/office/drawing/2014/main" id="{89AD5019-3637-4691-959A-32F5268225DD}"/>
              </a:ext>
            </a:extLst>
          </p:cNvPr>
          <p:cNvSpPr/>
          <p:nvPr/>
        </p:nvSpPr>
        <p:spPr>
          <a:xfrm>
            <a:off x="10795169" y="3461913"/>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46" name="Rectangle 145">
            <a:extLst>
              <a:ext uri="{FF2B5EF4-FFF2-40B4-BE49-F238E27FC236}">
                <a16:creationId xmlns:a16="http://schemas.microsoft.com/office/drawing/2014/main" id="{11739938-6742-410D-8AB1-9E8B29A90D28}"/>
              </a:ext>
            </a:extLst>
          </p:cNvPr>
          <p:cNvSpPr/>
          <p:nvPr/>
        </p:nvSpPr>
        <p:spPr>
          <a:xfrm>
            <a:off x="10980423" y="3610671"/>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47" name="Rectangle 146">
            <a:extLst>
              <a:ext uri="{FF2B5EF4-FFF2-40B4-BE49-F238E27FC236}">
                <a16:creationId xmlns:a16="http://schemas.microsoft.com/office/drawing/2014/main" id="{91435A68-DE1D-4245-A00F-6DF09B218F57}"/>
              </a:ext>
            </a:extLst>
          </p:cNvPr>
          <p:cNvSpPr/>
          <p:nvPr/>
        </p:nvSpPr>
        <p:spPr>
          <a:xfrm>
            <a:off x="10879375" y="3606189"/>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48" name="Arrow: Up 44">
            <a:extLst>
              <a:ext uri="{FF2B5EF4-FFF2-40B4-BE49-F238E27FC236}">
                <a16:creationId xmlns:a16="http://schemas.microsoft.com/office/drawing/2014/main" id="{61044218-D461-43CC-A941-101ACFA1DF17}"/>
              </a:ext>
            </a:extLst>
          </p:cNvPr>
          <p:cNvSpPr/>
          <p:nvPr/>
        </p:nvSpPr>
        <p:spPr>
          <a:xfrm>
            <a:off x="10565687" y="3515477"/>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49" name="Rectangle 148">
            <a:extLst>
              <a:ext uri="{FF2B5EF4-FFF2-40B4-BE49-F238E27FC236}">
                <a16:creationId xmlns:a16="http://schemas.microsoft.com/office/drawing/2014/main" id="{F0360B6E-7DB6-444F-B6ED-CCA6AA9B0F34}"/>
              </a:ext>
            </a:extLst>
          </p:cNvPr>
          <p:cNvSpPr/>
          <p:nvPr/>
        </p:nvSpPr>
        <p:spPr>
          <a:xfrm>
            <a:off x="10750941" y="3664235"/>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50" name="Rectangle 149">
            <a:extLst>
              <a:ext uri="{FF2B5EF4-FFF2-40B4-BE49-F238E27FC236}">
                <a16:creationId xmlns:a16="http://schemas.microsoft.com/office/drawing/2014/main" id="{6F211572-FC19-4B40-8851-3983D07AB203}"/>
              </a:ext>
            </a:extLst>
          </p:cNvPr>
          <p:cNvSpPr/>
          <p:nvPr/>
        </p:nvSpPr>
        <p:spPr>
          <a:xfrm>
            <a:off x="10649892" y="3659753"/>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51" name="Arrow: Up 44">
            <a:extLst>
              <a:ext uri="{FF2B5EF4-FFF2-40B4-BE49-F238E27FC236}">
                <a16:creationId xmlns:a16="http://schemas.microsoft.com/office/drawing/2014/main" id="{D8940934-D9E5-4510-A610-2AF2BCD537AD}"/>
              </a:ext>
            </a:extLst>
          </p:cNvPr>
          <p:cNvSpPr/>
          <p:nvPr/>
        </p:nvSpPr>
        <p:spPr>
          <a:xfrm>
            <a:off x="10317988" y="3562393"/>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52" name="Rectangle 151">
            <a:extLst>
              <a:ext uri="{FF2B5EF4-FFF2-40B4-BE49-F238E27FC236}">
                <a16:creationId xmlns:a16="http://schemas.microsoft.com/office/drawing/2014/main" id="{9E6CEAAF-EF9E-44C9-A0AE-D31E39526FC1}"/>
              </a:ext>
            </a:extLst>
          </p:cNvPr>
          <p:cNvSpPr/>
          <p:nvPr/>
        </p:nvSpPr>
        <p:spPr>
          <a:xfrm>
            <a:off x="10503243" y="3711151"/>
            <a:ext cx="45707" cy="84280"/>
          </a:xfrm>
          <a:prstGeom prst="rect">
            <a:avLst/>
          </a:prstGeom>
          <a:solidFill>
            <a:schemeClr val="accent1">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53" name="Rectangle 152">
            <a:extLst>
              <a:ext uri="{FF2B5EF4-FFF2-40B4-BE49-F238E27FC236}">
                <a16:creationId xmlns:a16="http://schemas.microsoft.com/office/drawing/2014/main" id="{64C0FB80-7DDE-4043-8E27-24DBA32CF147}"/>
              </a:ext>
            </a:extLst>
          </p:cNvPr>
          <p:cNvSpPr/>
          <p:nvPr/>
        </p:nvSpPr>
        <p:spPr>
          <a:xfrm>
            <a:off x="10402194" y="3706669"/>
            <a:ext cx="45707" cy="45707"/>
          </a:xfrm>
          <a:prstGeom prst="rect">
            <a:avLst/>
          </a:prstGeom>
          <a:solidFill>
            <a:schemeClr val="accent1">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54" name="Arrow: Up 44">
            <a:extLst>
              <a:ext uri="{FF2B5EF4-FFF2-40B4-BE49-F238E27FC236}">
                <a16:creationId xmlns:a16="http://schemas.microsoft.com/office/drawing/2014/main" id="{A39CC9CF-3962-4C7E-B09C-D68208CA2ACD}"/>
              </a:ext>
            </a:extLst>
          </p:cNvPr>
          <p:cNvSpPr/>
          <p:nvPr/>
        </p:nvSpPr>
        <p:spPr>
          <a:xfrm>
            <a:off x="9774292" y="4428378"/>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55" name="Rectangle 154">
            <a:extLst>
              <a:ext uri="{FF2B5EF4-FFF2-40B4-BE49-F238E27FC236}">
                <a16:creationId xmlns:a16="http://schemas.microsoft.com/office/drawing/2014/main" id="{C738D14C-4638-4507-9BA0-3A7926CD608B}"/>
              </a:ext>
            </a:extLst>
          </p:cNvPr>
          <p:cNvSpPr/>
          <p:nvPr/>
        </p:nvSpPr>
        <p:spPr>
          <a:xfrm>
            <a:off x="9959546" y="4577135"/>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56" name="Rectangle 155">
            <a:extLst>
              <a:ext uri="{FF2B5EF4-FFF2-40B4-BE49-F238E27FC236}">
                <a16:creationId xmlns:a16="http://schemas.microsoft.com/office/drawing/2014/main" id="{68028BD3-B1B0-4A7D-96A3-0A0E35BCA4A8}"/>
              </a:ext>
            </a:extLst>
          </p:cNvPr>
          <p:cNvSpPr/>
          <p:nvPr/>
        </p:nvSpPr>
        <p:spPr>
          <a:xfrm>
            <a:off x="9858497" y="4572654"/>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57" name="Arrow: Up 44">
            <a:extLst>
              <a:ext uri="{FF2B5EF4-FFF2-40B4-BE49-F238E27FC236}">
                <a16:creationId xmlns:a16="http://schemas.microsoft.com/office/drawing/2014/main" id="{47AC0AD8-2FA0-4008-8412-21FD7B5FF34F}"/>
              </a:ext>
            </a:extLst>
          </p:cNvPr>
          <p:cNvSpPr/>
          <p:nvPr/>
        </p:nvSpPr>
        <p:spPr>
          <a:xfrm>
            <a:off x="9221160" y="4585757"/>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58" name="Arrow: Up 44">
            <a:extLst>
              <a:ext uri="{FF2B5EF4-FFF2-40B4-BE49-F238E27FC236}">
                <a16:creationId xmlns:a16="http://schemas.microsoft.com/office/drawing/2014/main" id="{06D18F77-53D0-4389-8C26-4B043CC2F8CF}"/>
              </a:ext>
            </a:extLst>
          </p:cNvPr>
          <p:cNvSpPr/>
          <p:nvPr/>
        </p:nvSpPr>
        <p:spPr>
          <a:xfrm>
            <a:off x="9543268" y="4504703"/>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59" name="Arrow: Up 44">
            <a:extLst>
              <a:ext uri="{FF2B5EF4-FFF2-40B4-BE49-F238E27FC236}">
                <a16:creationId xmlns:a16="http://schemas.microsoft.com/office/drawing/2014/main" id="{21B88FAF-CE9C-41C9-8D75-1FE5413D2638}"/>
              </a:ext>
            </a:extLst>
          </p:cNvPr>
          <p:cNvSpPr/>
          <p:nvPr/>
        </p:nvSpPr>
        <p:spPr>
          <a:xfrm>
            <a:off x="9466051" y="4675589"/>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60" name="Arrow: Up 44">
            <a:extLst>
              <a:ext uri="{FF2B5EF4-FFF2-40B4-BE49-F238E27FC236}">
                <a16:creationId xmlns:a16="http://schemas.microsoft.com/office/drawing/2014/main" id="{8649E4AF-053D-4818-901B-523B8B458826}"/>
              </a:ext>
            </a:extLst>
          </p:cNvPr>
          <p:cNvSpPr/>
          <p:nvPr/>
        </p:nvSpPr>
        <p:spPr>
          <a:xfrm>
            <a:off x="9788159" y="4594535"/>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61" name="Arrow: Up 44">
            <a:extLst>
              <a:ext uri="{FF2B5EF4-FFF2-40B4-BE49-F238E27FC236}">
                <a16:creationId xmlns:a16="http://schemas.microsoft.com/office/drawing/2014/main" id="{1E58418C-0119-4AB7-ADB0-ABDCB4CC6D94}"/>
              </a:ext>
            </a:extLst>
          </p:cNvPr>
          <p:cNvSpPr/>
          <p:nvPr/>
        </p:nvSpPr>
        <p:spPr>
          <a:xfrm>
            <a:off x="8948090" y="4818380"/>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62" name="Arrow: Up 44">
            <a:extLst>
              <a:ext uri="{FF2B5EF4-FFF2-40B4-BE49-F238E27FC236}">
                <a16:creationId xmlns:a16="http://schemas.microsoft.com/office/drawing/2014/main" id="{F7DF7906-6C9E-4269-871F-6301AFF41D7C}"/>
              </a:ext>
            </a:extLst>
          </p:cNvPr>
          <p:cNvSpPr/>
          <p:nvPr/>
        </p:nvSpPr>
        <p:spPr>
          <a:xfrm>
            <a:off x="9270198" y="4737326"/>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63" name="Rectangle 162">
            <a:extLst>
              <a:ext uri="{FF2B5EF4-FFF2-40B4-BE49-F238E27FC236}">
                <a16:creationId xmlns:a16="http://schemas.microsoft.com/office/drawing/2014/main" id="{EA34BCE3-AA6D-4F7B-8FD4-7BDDA45423FE}"/>
              </a:ext>
            </a:extLst>
          </p:cNvPr>
          <p:cNvSpPr/>
          <p:nvPr/>
        </p:nvSpPr>
        <p:spPr>
          <a:xfrm>
            <a:off x="9355725" y="4887494"/>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64" name="Rectangle 163">
            <a:extLst>
              <a:ext uri="{FF2B5EF4-FFF2-40B4-BE49-F238E27FC236}">
                <a16:creationId xmlns:a16="http://schemas.microsoft.com/office/drawing/2014/main" id="{866FCC65-EA43-4291-ADB8-75A3B9FAE1A9}"/>
              </a:ext>
            </a:extLst>
          </p:cNvPr>
          <p:cNvSpPr/>
          <p:nvPr/>
        </p:nvSpPr>
        <p:spPr>
          <a:xfrm>
            <a:off x="9711743" y="4643654"/>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65" name="Rectangle 164">
            <a:extLst>
              <a:ext uri="{FF2B5EF4-FFF2-40B4-BE49-F238E27FC236}">
                <a16:creationId xmlns:a16="http://schemas.microsoft.com/office/drawing/2014/main" id="{88040A97-58FD-443F-BA69-75A67B10094A}"/>
              </a:ext>
            </a:extLst>
          </p:cNvPr>
          <p:cNvSpPr/>
          <p:nvPr/>
        </p:nvSpPr>
        <p:spPr>
          <a:xfrm>
            <a:off x="9133344" y="4967137"/>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66" name="Rectangle 165">
            <a:extLst>
              <a:ext uri="{FF2B5EF4-FFF2-40B4-BE49-F238E27FC236}">
                <a16:creationId xmlns:a16="http://schemas.microsoft.com/office/drawing/2014/main" id="{E9C5F831-1749-41A9-8B58-C0186A91A160}"/>
              </a:ext>
            </a:extLst>
          </p:cNvPr>
          <p:cNvSpPr/>
          <p:nvPr/>
        </p:nvSpPr>
        <p:spPr>
          <a:xfrm>
            <a:off x="9623729" y="4823795"/>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67" name="Rectangle 166">
            <a:extLst>
              <a:ext uri="{FF2B5EF4-FFF2-40B4-BE49-F238E27FC236}">
                <a16:creationId xmlns:a16="http://schemas.microsoft.com/office/drawing/2014/main" id="{A7B55325-4341-485B-89BF-FD33A381E47E}"/>
              </a:ext>
            </a:extLst>
          </p:cNvPr>
          <p:cNvSpPr/>
          <p:nvPr/>
        </p:nvSpPr>
        <p:spPr>
          <a:xfrm>
            <a:off x="9975007" y="4736648"/>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68" name="Rectangle 167">
            <a:extLst>
              <a:ext uri="{FF2B5EF4-FFF2-40B4-BE49-F238E27FC236}">
                <a16:creationId xmlns:a16="http://schemas.microsoft.com/office/drawing/2014/main" id="{55F8D610-0659-4694-835A-582DCDECFF9B}"/>
              </a:ext>
            </a:extLst>
          </p:cNvPr>
          <p:cNvSpPr/>
          <p:nvPr/>
        </p:nvSpPr>
        <p:spPr>
          <a:xfrm>
            <a:off x="9454658" y="4889999"/>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69" name="Rectangle 168">
            <a:extLst>
              <a:ext uri="{FF2B5EF4-FFF2-40B4-BE49-F238E27FC236}">
                <a16:creationId xmlns:a16="http://schemas.microsoft.com/office/drawing/2014/main" id="{D29BC253-7EF0-4C86-9C2F-FACEE042C74C}"/>
              </a:ext>
            </a:extLst>
          </p:cNvPr>
          <p:cNvSpPr/>
          <p:nvPr/>
        </p:nvSpPr>
        <p:spPr>
          <a:xfrm>
            <a:off x="9881849" y="4736650"/>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70" name="Rectangle 169">
            <a:extLst>
              <a:ext uri="{FF2B5EF4-FFF2-40B4-BE49-F238E27FC236}">
                <a16:creationId xmlns:a16="http://schemas.microsoft.com/office/drawing/2014/main" id="{D3E23CE5-0F0B-411D-8F1A-5F460549FA4E}"/>
              </a:ext>
            </a:extLst>
          </p:cNvPr>
          <p:cNvSpPr/>
          <p:nvPr/>
        </p:nvSpPr>
        <p:spPr>
          <a:xfrm>
            <a:off x="9308908" y="4727580"/>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71" name="Rectangle 170">
            <a:extLst>
              <a:ext uri="{FF2B5EF4-FFF2-40B4-BE49-F238E27FC236}">
                <a16:creationId xmlns:a16="http://schemas.microsoft.com/office/drawing/2014/main" id="{5EF3F30E-4C1A-40E8-A313-01973517A882}"/>
              </a:ext>
            </a:extLst>
          </p:cNvPr>
          <p:cNvSpPr/>
          <p:nvPr/>
        </p:nvSpPr>
        <p:spPr>
          <a:xfrm>
            <a:off x="9032296" y="4962656"/>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2" name="Flèche : chevron 1">
            <a:extLst>
              <a:ext uri="{FF2B5EF4-FFF2-40B4-BE49-F238E27FC236}">
                <a16:creationId xmlns:a16="http://schemas.microsoft.com/office/drawing/2014/main" id="{7033E97C-667B-40EB-908E-99E7790CD7E5}"/>
              </a:ext>
            </a:extLst>
          </p:cNvPr>
          <p:cNvSpPr/>
          <p:nvPr/>
        </p:nvSpPr>
        <p:spPr>
          <a:xfrm>
            <a:off x="5715822" y="2777996"/>
            <a:ext cx="366337" cy="149285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2" name="Isosceles Triangle 11">
            <a:extLst>
              <a:ext uri="{FF2B5EF4-FFF2-40B4-BE49-F238E27FC236}">
                <a16:creationId xmlns:a16="http://schemas.microsoft.com/office/drawing/2014/main" id="{3409B3AA-94F2-47FB-95B4-E6C716DF1A53}"/>
              </a:ext>
            </a:extLst>
          </p:cNvPr>
          <p:cNvSpPr/>
          <p:nvPr/>
        </p:nvSpPr>
        <p:spPr>
          <a:xfrm>
            <a:off x="1317078" y="2580581"/>
            <a:ext cx="420304" cy="36781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73" name="Isosceles Triangle 11">
            <a:extLst>
              <a:ext uri="{FF2B5EF4-FFF2-40B4-BE49-F238E27FC236}">
                <a16:creationId xmlns:a16="http://schemas.microsoft.com/office/drawing/2014/main" id="{9CCDFDA1-6877-498B-9AF5-932C140C9ABD}"/>
              </a:ext>
            </a:extLst>
          </p:cNvPr>
          <p:cNvSpPr/>
          <p:nvPr/>
        </p:nvSpPr>
        <p:spPr>
          <a:xfrm>
            <a:off x="807389" y="3440279"/>
            <a:ext cx="420304" cy="36781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pic>
        <p:nvPicPr>
          <p:cNvPr id="5" name="Graphique 4" descr="Scène en banlieue">
            <a:extLst>
              <a:ext uri="{FF2B5EF4-FFF2-40B4-BE49-F238E27FC236}">
                <a16:creationId xmlns:a16="http://schemas.microsoft.com/office/drawing/2014/main" id="{7BB341AA-B34B-4BFD-A05C-2D618D982F6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49829" y="4024532"/>
            <a:ext cx="584702" cy="584702"/>
          </a:xfrm>
          <a:prstGeom prst="rect">
            <a:avLst/>
          </a:prstGeom>
        </p:spPr>
      </p:pic>
      <p:pic>
        <p:nvPicPr>
          <p:cNvPr id="174" name="Graphique 173" descr="Scène en banlieue">
            <a:extLst>
              <a:ext uri="{FF2B5EF4-FFF2-40B4-BE49-F238E27FC236}">
                <a16:creationId xmlns:a16="http://schemas.microsoft.com/office/drawing/2014/main" id="{AB14518F-BC77-4E3B-A855-0E3321A8FBA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02229" y="4176932"/>
            <a:ext cx="584702" cy="584702"/>
          </a:xfrm>
          <a:prstGeom prst="rect">
            <a:avLst/>
          </a:prstGeom>
        </p:spPr>
      </p:pic>
      <p:pic>
        <p:nvPicPr>
          <p:cNvPr id="175" name="Graphique 174" descr="Scène en banlieue">
            <a:extLst>
              <a:ext uri="{FF2B5EF4-FFF2-40B4-BE49-F238E27FC236}">
                <a16:creationId xmlns:a16="http://schemas.microsoft.com/office/drawing/2014/main" id="{703EA234-8596-4295-BC53-E7FCD402598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25289" y="4176932"/>
            <a:ext cx="584702" cy="584702"/>
          </a:xfrm>
          <a:prstGeom prst="rect">
            <a:avLst/>
          </a:prstGeom>
        </p:spPr>
      </p:pic>
    </p:spTree>
    <p:extLst>
      <p:ext uri="{BB962C8B-B14F-4D97-AF65-F5344CB8AC3E}">
        <p14:creationId xmlns:p14="http://schemas.microsoft.com/office/powerpoint/2010/main" val="235689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8F9B86A-1E48-4799-B183-13F69C8F84A1}"/>
              </a:ext>
            </a:extLst>
          </p:cNvPr>
          <p:cNvSpPr/>
          <p:nvPr/>
        </p:nvSpPr>
        <p:spPr>
          <a:xfrm>
            <a:off x="0" y="144166"/>
            <a:ext cx="6307909" cy="765032"/>
          </a:xfrm>
          <a:prstGeom prst="rect">
            <a:avLst/>
          </a:prstGeom>
          <a:solidFill>
            <a:srgbClr val="BA122B"/>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55000" lnSpcReduction="20000"/>
          </a:bodyPr>
          <a:lstStyle/>
          <a:p>
            <a:pPr defTabSz="914400" fontAlgn="auto">
              <a:lnSpc>
                <a:spcPct val="90000"/>
              </a:lnSpc>
              <a:spcBef>
                <a:spcPct val="0"/>
              </a:spcBef>
              <a:spcAft>
                <a:spcPts val="600"/>
              </a:spcAft>
              <a:defRPr/>
            </a:pPr>
            <a:r>
              <a:rPr lang="en-US" sz="4400" dirty="0">
                <a:solidFill>
                  <a:schemeClr val="bg1"/>
                </a:solidFill>
                <a:latin typeface="+mj-lt"/>
                <a:ea typeface="+mj-ea"/>
                <a:cs typeface="+mj-cs"/>
              </a:rPr>
              <a:t>  </a:t>
            </a:r>
            <a:r>
              <a:rPr lang="en-US" sz="5800" dirty="0">
                <a:solidFill>
                  <a:schemeClr val="bg1"/>
                </a:solidFill>
                <a:latin typeface="+mj-lt"/>
                <a:ea typeface="+mj-ea"/>
                <a:cs typeface="+mj-cs"/>
              </a:rPr>
              <a:t>Why adopting such an approach ? </a:t>
            </a:r>
            <a:endParaRPr lang="en-US" sz="5800" b="1" dirty="0">
              <a:solidFill>
                <a:schemeClr val="bg1"/>
              </a:solidFill>
              <a:latin typeface="+mj-lt"/>
              <a:ea typeface="+mj-ea"/>
              <a:cs typeface="+mj-cs"/>
            </a:endParaRPr>
          </a:p>
        </p:txBody>
      </p:sp>
      <p:sp>
        <p:nvSpPr>
          <p:cNvPr id="2" name="Rectangle 1">
            <a:extLst>
              <a:ext uri="{FF2B5EF4-FFF2-40B4-BE49-F238E27FC236}">
                <a16:creationId xmlns:a16="http://schemas.microsoft.com/office/drawing/2014/main" id="{3A8E804A-76B6-4244-820C-866AA72D2D0D}"/>
              </a:ext>
            </a:extLst>
          </p:cNvPr>
          <p:cNvSpPr/>
          <p:nvPr/>
        </p:nvSpPr>
        <p:spPr>
          <a:xfrm>
            <a:off x="953991" y="1959241"/>
            <a:ext cx="4080996" cy="3544661"/>
          </a:xfrm>
          <a:prstGeom prst="rect">
            <a:avLst/>
          </a:prstGeom>
        </p:spPr>
        <p:txBody>
          <a:bodyPr vert="horz" lIns="91440" tIns="45720" rIns="91440" bIns="45720" rtlCol="0">
            <a:normAutofit/>
          </a:bodyPr>
          <a:lstStyle/>
          <a:p>
            <a:pPr defTabSz="914400">
              <a:lnSpc>
                <a:spcPct val="90000"/>
              </a:lnSpc>
              <a:spcAft>
                <a:spcPts val="600"/>
              </a:spcAft>
            </a:pPr>
            <a:r>
              <a:rPr lang="en-US" sz="3200" dirty="0"/>
              <a:t>“</a:t>
            </a:r>
            <a:r>
              <a:rPr lang="en-US" sz="3200" i="1" dirty="0"/>
              <a:t>Area-based interventions led by local authorities or communities can have wide-ranging benefits, and should be encouraged</a:t>
            </a:r>
            <a:r>
              <a:rPr lang="en-US" sz="3200" dirty="0"/>
              <a:t>”</a:t>
            </a:r>
            <a:r>
              <a:rPr lang="en-US" dirty="0"/>
              <a:t> (IRC, 2015)</a:t>
            </a:r>
            <a:endParaRPr lang="en-US" sz="3200" dirty="0"/>
          </a:p>
        </p:txBody>
      </p:sp>
      <p:pic>
        <p:nvPicPr>
          <p:cNvPr id="6" name="Image 5">
            <a:extLst>
              <a:ext uri="{FF2B5EF4-FFF2-40B4-BE49-F238E27FC236}">
                <a16:creationId xmlns:a16="http://schemas.microsoft.com/office/drawing/2014/main" id="{4F8F36DF-9D69-4F84-8BF9-5C2614B4EEED}"/>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06023" y="1339093"/>
            <a:ext cx="914400" cy="914400"/>
          </a:xfrm>
          <a:prstGeom prst="rect">
            <a:avLst/>
          </a:prstGeom>
        </p:spPr>
      </p:pic>
      <p:pic>
        <p:nvPicPr>
          <p:cNvPr id="8" name="Image 7">
            <a:extLst>
              <a:ext uri="{FF2B5EF4-FFF2-40B4-BE49-F238E27FC236}">
                <a16:creationId xmlns:a16="http://schemas.microsoft.com/office/drawing/2014/main" id="{6DE4170F-5092-47BD-83E5-1843E901D35B}"/>
              </a:ext>
            </a:extLst>
          </p:cNvPr>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607084" y="4191624"/>
            <a:ext cx="1312278" cy="1312278"/>
          </a:xfrm>
          <a:prstGeom prst="rect">
            <a:avLst/>
          </a:prstGeom>
        </p:spPr>
      </p:pic>
      <p:sp>
        <p:nvSpPr>
          <p:cNvPr id="9" name="ZoneTexte 8">
            <a:extLst>
              <a:ext uri="{FF2B5EF4-FFF2-40B4-BE49-F238E27FC236}">
                <a16:creationId xmlns:a16="http://schemas.microsoft.com/office/drawing/2014/main" id="{21025DE2-DEAA-41C3-BDB1-0ED98F340F46}"/>
              </a:ext>
            </a:extLst>
          </p:cNvPr>
          <p:cNvSpPr txBox="1"/>
          <p:nvPr/>
        </p:nvSpPr>
        <p:spPr>
          <a:xfrm>
            <a:off x="8202521" y="1339093"/>
            <a:ext cx="3287215" cy="830997"/>
          </a:xfrm>
          <a:prstGeom prst="rect">
            <a:avLst/>
          </a:prstGeom>
          <a:noFill/>
        </p:spPr>
        <p:txBody>
          <a:bodyPr wrap="square" rtlCol="0">
            <a:spAutoFit/>
          </a:bodyPr>
          <a:lstStyle/>
          <a:p>
            <a:r>
              <a:rPr lang="fr-FR" sz="2400" dirty="0" err="1"/>
              <a:t>Benetits</a:t>
            </a:r>
            <a:r>
              <a:rPr lang="fr-FR" sz="2400" dirty="0"/>
              <a:t> for </a:t>
            </a:r>
            <a:r>
              <a:rPr lang="fr-FR" sz="2400" dirty="0" err="1"/>
              <a:t>affected</a:t>
            </a:r>
            <a:r>
              <a:rPr lang="fr-FR" sz="2400" dirty="0"/>
              <a:t> populations?</a:t>
            </a:r>
            <a:endParaRPr lang="en-US" sz="2400" dirty="0"/>
          </a:p>
        </p:txBody>
      </p:sp>
      <p:sp>
        <p:nvSpPr>
          <p:cNvPr id="10" name="ZoneTexte 9">
            <a:extLst>
              <a:ext uri="{FF2B5EF4-FFF2-40B4-BE49-F238E27FC236}">
                <a16:creationId xmlns:a16="http://schemas.microsoft.com/office/drawing/2014/main" id="{D1B996BE-9F3A-4E5D-8E57-38A5710ADC73}"/>
              </a:ext>
            </a:extLst>
          </p:cNvPr>
          <p:cNvSpPr txBox="1"/>
          <p:nvPr/>
        </p:nvSpPr>
        <p:spPr>
          <a:xfrm>
            <a:off x="8143564" y="2768941"/>
            <a:ext cx="2685327" cy="1200329"/>
          </a:xfrm>
          <a:prstGeom prst="rect">
            <a:avLst/>
          </a:prstGeom>
          <a:noFill/>
        </p:spPr>
        <p:txBody>
          <a:bodyPr wrap="square" rtlCol="0">
            <a:spAutoFit/>
          </a:bodyPr>
          <a:lstStyle/>
          <a:p>
            <a:r>
              <a:rPr lang="fr-FR" sz="2400" dirty="0" err="1"/>
              <a:t>Benetits</a:t>
            </a:r>
            <a:r>
              <a:rPr lang="fr-FR" sz="2400" dirty="0"/>
              <a:t> for local </a:t>
            </a:r>
            <a:r>
              <a:rPr lang="fr-FR" sz="2400" dirty="0" err="1"/>
              <a:t>authorities</a:t>
            </a:r>
            <a:r>
              <a:rPr lang="fr-FR" sz="2400" dirty="0"/>
              <a:t> and stakeholders? </a:t>
            </a:r>
            <a:endParaRPr lang="en-US" sz="2400" dirty="0"/>
          </a:p>
        </p:txBody>
      </p:sp>
      <p:sp>
        <p:nvSpPr>
          <p:cNvPr id="11" name="ZoneTexte 10">
            <a:extLst>
              <a:ext uri="{FF2B5EF4-FFF2-40B4-BE49-F238E27FC236}">
                <a16:creationId xmlns:a16="http://schemas.microsoft.com/office/drawing/2014/main" id="{9E4B7A35-5F60-4217-BD49-1CDC55FF75E1}"/>
              </a:ext>
            </a:extLst>
          </p:cNvPr>
          <p:cNvSpPr txBox="1"/>
          <p:nvPr/>
        </p:nvSpPr>
        <p:spPr>
          <a:xfrm>
            <a:off x="8143564" y="4426237"/>
            <a:ext cx="2685327" cy="830997"/>
          </a:xfrm>
          <a:prstGeom prst="rect">
            <a:avLst/>
          </a:prstGeom>
          <a:noFill/>
        </p:spPr>
        <p:txBody>
          <a:bodyPr wrap="square" rtlCol="0">
            <a:spAutoFit/>
          </a:bodyPr>
          <a:lstStyle/>
          <a:p>
            <a:r>
              <a:rPr lang="fr-FR" sz="2400" dirty="0" err="1"/>
              <a:t>Benetits</a:t>
            </a:r>
            <a:r>
              <a:rPr lang="fr-FR" sz="2400" dirty="0"/>
              <a:t> for </a:t>
            </a:r>
            <a:r>
              <a:rPr lang="fr-FR" sz="2400" dirty="0" err="1"/>
              <a:t>aid</a:t>
            </a:r>
            <a:r>
              <a:rPr lang="fr-FR" sz="2400" dirty="0"/>
              <a:t> organisations?  </a:t>
            </a:r>
            <a:endParaRPr lang="en-US" sz="2400" dirty="0"/>
          </a:p>
        </p:txBody>
      </p:sp>
      <p:pic>
        <p:nvPicPr>
          <p:cNvPr id="12" name="Picture 2" descr="Résultat de recherche d'images pour &quot;local authorities  icon&quot;">
            <a:extLst>
              <a:ext uri="{FF2B5EF4-FFF2-40B4-BE49-F238E27FC236}">
                <a16:creationId xmlns:a16="http://schemas.microsoft.com/office/drawing/2014/main" id="{084A38DE-D2F0-4634-AF0F-792935F28C92}"/>
              </a:ext>
            </a:extLst>
          </p:cNvPr>
          <p:cNvPicPr>
            <a:picLocks noChangeAspect="1" noChangeArrowheads="1"/>
          </p:cNvPicPr>
          <p:nvPr/>
        </p:nvPicPr>
        <p:blipFill rotWithShape="1">
          <a:blip r:embed="rId5">
            <a:duotone>
              <a:schemeClr val="accent1">
                <a:shade val="45000"/>
                <a:satMod val="135000"/>
              </a:schemeClr>
              <a:prstClr val="white"/>
            </a:duotone>
            <a:extLst>
              <a:ext uri="{28A0092B-C50C-407E-A947-70E740481C1C}">
                <a14:useLocalDpi xmlns:a14="http://schemas.microsoft.com/office/drawing/2010/main" val="0"/>
              </a:ext>
            </a:extLst>
          </a:blip>
          <a:srcRect l="19074" r="20926" b="52222"/>
          <a:stretch/>
        </p:blipFill>
        <p:spPr bwMode="auto">
          <a:xfrm>
            <a:off x="6607084" y="2783409"/>
            <a:ext cx="1148318" cy="914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05586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D39634-9818-4501-AB00-4C4E7C0AEDF7}"/>
              </a:ext>
            </a:extLst>
          </p:cNvPr>
          <p:cNvSpPr/>
          <p:nvPr/>
        </p:nvSpPr>
        <p:spPr>
          <a:xfrm>
            <a:off x="0" y="60345"/>
            <a:ext cx="6466726" cy="744484"/>
          </a:xfrm>
          <a:prstGeom prst="rect">
            <a:avLst/>
          </a:prstGeom>
          <a:solidFill>
            <a:srgbClr val="BA122B"/>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r>
              <a:rPr lang="fr-FR" sz="3200" b="1" kern="1200" dirty="0">
                <a:solidFill>
                  <a:schemeClr val="bg1"/>
                </a:solidFill>
                <a:latin typeface="+mj-lt"/>
                <a:ea typeface="+mj-ea"/>
                <a:cs typeface="+mj-cs"/>
              </a:rPr>
              <a:t>Area-</a:t>
            </a:r>
            <a:r>
              <a:rPr lang="fr-FR" sz="3200" b="1" dirty="0" err="1">
                <a:solidFill>
                  <a:schemeClr val="bg1"/>
                </a:solidFill>
                <a:latin typeface="+mj-lt"/>
                <a:ea typeface="+mj-ea"/>
                <a:cs typeface="+mj-cs"/>
              </a:rPr>
              <a:t>b</a:t>
            </a:r>
            <a:r>
              <a:rPr lang="fr-FR" sz="3200" b="1" kern="1200" dirty="0" err="1">
                <a:solidFill>
                  <a:schemeClr val="bg1"/>
                </a:solidFill>
                <a:latin typeface="+mj-lt"/>
                <a:ea typeface="+mj-ea"/>
                <a:cs typeface="+mj-cs"/>
              </a:rPr>
              <a:t>ased</a:t>
            </a:r>
            <a:r>
              <a:rPr lang="fr-FR" sz="3200" b="1" kern="1200" dirty="0">
                <a:solidFill>
                  <a:schemeClr val="bg1"/>
                </a:solidFill>
                <a:latin typeface="+mj-lt"/>
                <a:ea typeface="+mj-ea"/>
                <a:cs typeface="+mj-cs"/>
              </a:rPr>
              <a:t> </a:t>
            </a:r>
            <a:r>
              <a:rPr lang="fr-FR" sz="3200" b="1" kern="1200" dirty="0" err="1">
                <a:solidFill>
                  <a:schemeClr val="bg1"/>
                </a:solidFill>
                <a:latin typeface="+mj-lt"/>
                <a:ea typeface="+mj-ea"/>
                <a:cs typeface="+mj-cs"/>
              </a:rPr>
              <a:t>benefits</a:t>
            </a:r>
            <a:r>
              <a:rPr lang="fr-FR" sz="3200" b="1" kern="1200" dirty="0">
                <a:solidFill>
                  <a:schemeClr val="bg1"/>
                </a:solidFill>
                <a:latin typeface="+mj-lt"/>
                <a:ea typeface="+mj-ea"/>
                <a:cs typeface="+mj-cs"/>
              </a:rPr>
              <a:t> in a </a:t>
            </a:r>
            <a:r>
              <a:rPr lang="fr-FR" sz="3200" b="1" kern="1200" dirty="0" err="1">
                <a:solidFill>
                  <a:schemeClr val="bg1"/>
                </a:solidFill>
                <a:latin typeface="+mj-lt"/>
                <a:ea typeface="+mj-ea"/>
                <a:cs typeface="+mj-cs"/>
              </a:rPr>
              <a:t>nutshel</a:t>
            </a:r>
            <a:endParaRPr lang="en-US" sz="3200" b="1" kern="1200" dirty="0">
              <a:solidFill>
                <a:schemeClr val="bg1"/>
              </a:solidFill>
              <a:latin typeface="+mj-lt"/>
              <a:ea typeface="+mj-ea"/>
              <a:cs typeface="+mj-cs"/>
            </a:endParaRPr>
          </a:p>
        </p:txBody>
      </p:sp>
      <p:graphicFrame>
        <p:nvGraphicFramePr>
          <p:cNvPr id="14" name="Diagram 13">
            <a:extLst>
              <a:ext uri="{FF2B5EF4-FFF2-40B4-BE49-F238E27FC236}">
                <a16:creationId xmlns:a16="http://schemas.microsoft.com/office/drawing/2014/main" id="{566CA0D2-4D64-4FCF-9216-9506C8BEDFEB}"/>
              </a:ext>
            </a:extLst>
          </p:cNvPr>
          <p:cNvGraphicFramePr/>
          <p:nvPr>
            <p:extLst>
              <p:ext uri="{D42A27DB-BD31-4B8C-83A1-F6EECF244321}">
                <p14:modId xmlns:p14="http://schemas.microsoft.com/office/powerpoint/2010/main" val="2245103487"/>
              </p:ext>
            </p:extLst>
          </p:nvPr>
        </p:nvGraphicFramePr>
        <p:xfrm>
          <a:off x="642991" y="1253331"/>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83016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Google Shape;690;p15"/>
          <p:cNvSpPr/>
          <p:nvPr/>
        </p:nvSpPr>
        <p:spPr>
          <a:xfrm>
            <a:off x="0" y="81232"/>
            <a:ext cx="8092000" cy="549200"/>
          </a:xfrm>
          <a:prstGeom prst="rect">
            <a:avLst/>
          </a:prstGeom>
          <a:solidFill>
            <a:srgbClr val="BA122B"/>
          </a:solidFill>
          <a:ln w="127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r>
              <a:rPr lang="en-US" sz="2400" dirty="0">
                <a:solidFill>
                  <a:schemeClr val="lt1"/>
                </a:solidFill>
                <a:latin typeface="Arial Black"/>
                <a:ea typeface="Arial Black"/>
                <a:cs typeface="Arial Black"/>
                <a:sym typeface="Arial Black"/>
              </a:rPr>
              <a:t>Activity</a:t>
            </a:r>
            <a:endParaRPr sz="1467" dirty="0"/>
          </a:p>
        </p:txBody>
      </p:sp>
      <p:sp>
        <p:nvSpPr>
          <p:cNvPr id="6" name="Rectangle 5">
            <a:extLst>
              <a:ext uri="{FF2B5EF4-FFF2-40B4-BE49-F238E27FC236}">
                <a16:creationId xmlns:a16="http://schemas.microsoft.com/office/drawing/2014/main" id="{CD2460F7-AC2D-4B49-A181-2962D296604C}"/>
              </a:ext>
            </a:extLst>
          </p:cNvPr>
          <p:cNvSpPr/>
          <p:nvPr/>
        </p:nvSpPr>
        <p:spPr>
          <a:xfrm>
            <a:off x="6797615" y="1783959"/>
            <a:ext cx="4754305" cy="28891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b">
            <a:normAutofit/>
          </a:bodyPr>
          <a:lstStyle/>
          <a:p>
            <a:pPr defTabSz="914400" fontAlgn="auto">
              <a:lnSpc>
                <a:spcPct val="90000"/>
              </a:lnSpc>
              <a:spcBef>
                <a:spcPct val="0"/>
              </a:spcBef>
              <a:spcAft>
                <a:spcPts val="600"/>
              </a:spcAft>
              <a:defRPr/>
            </a:pPr>
            <a:r>
              <a:rPr lang="en-US" sz="5000" dirty="0">
                <a:solidFill>
                  <a:schemeClr val="bg1"/>
                </a:solidFill>
                <a:latin typeface="+mj-lt"/>
                <a:ea typeface="+mj-ea"/>
                <a:cs typeface="+mj-cs"/>
              </a:rPr>
              <a:t>How do we plan for area-based durable solutions? </a:t>
            </a:r>
          </a:p>
        </p:txBody>
      </p:sp>
      <p:pic>
        <p:nvPicPr>
          <p:cNvPr id="7" name="Picture 6">
            <a:extLst>
              <a:ext uri="{FF2B5EF4-FFF2-40B4-BE49-F238E27FC236}">
                <a16:creationId xmlns:a16="http://schemas.microsoft.com/office/drawing/2014/main" id="{D0EC1404-C266-47CF-96BB-FAB58BAAE8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 y="1370100"/>
            <a:ext cx="5415535" cy="4061651"/>
          </a:xfrm>
          <a:prstGeom prst="rect">
            <a:avLst/>
          </a:prstGeom>
        </p:spPr>
      </p:pic>
    </p:spTree>
    <p:extLst>
      <p:ext uri="{BB962C8B-B14F-4D97-AF65-F5344CB8AC3E}">
        <p14:creationId xmlns:p14="http://schemas.microsoft.com/office/powerpoint/2010/main" val="899875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A0DDF2C2-9C4D-4410-8267-046CA717A444}"/>
              </a:ext>
            </a:extLst>
          </p:cNvPr>
          <p:cNvSpPr/>
          <p:nvPr/>
        </p:nvSpPr>
        <p:spPr>
          <a:xfrm>
            <a:off x="838200" y="963877"/>
            <a:ext cx="3207703" cy="4930246"/>
          </a:xfrm>
          <a:prstGeom prst="rect">
            <a:avLst/>
          </a:prstGeom>
          <a:solidFill>
            <a:srgbClr val="BA122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Calibri Light" panose="020F0302020204030204"/>
                <a:ea typeface="+mn-ea"/>
                <a:cs typeface="+mn-cs"/>
              </a:rPr>
              <a:t>The ten elements of area-based approach  </a:t>
            </a:r>
          </a:p>
        </p:txBody>
      </p:sp>
      <p:cxnSp>
        <p:nvCxnSpPr>
          <p:cNvPr id="15" name="Straight Connector 14">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3C9652EA-3100-4266-9669-3CC82EE4EBDC}"/>
              </a:ext>
            </a:extLst>
          </p:cNvPr>
          <p:cNvSpPr/>
          <p:nvPr/>
        </p:nvSpPr>
        <p:spPr>
          <a:xfrm>
            <a:off x="4976031" y="963877"/>
            <a:ext cx="6377769" cy="4930246"/>
          </a:xfrm>
          <a:prstGeom prst="rect">
            <a:avLst/>
          </a:prstGeom>
        </p:spPr>
        <p:txBody>
          <a:bodyPr vert="horz" lIns="91440" tIns="45720" rIns="91440" bIns="45720" rtlCol="0" anchor="ctr">
            <a:normAutofit/>
          </a:bodyPr>
          <a:lstStyle/>
          <a:p>
            <a:pPr marL="800100" marR="0" lvl="0" indent="-457200" algn="l" defTabSz="914400" rtl="0" eaLnBrk="1" fontAlgn="auto" latinLnBrk="0" hangingPunct="1">
              <a:lnSpc>
                <a:spcPct val="90000"/>
              </a:lnSpc>
              <a:spcBef>
                <a:spcPts val="0"/>
              </a:spcBef>
              <a:spcAft>
                <a:spcPts val="800"/>
              </a:spcAft>
              <a:buClrTx/>
              <a:buSzTx/>
              <a:buFont typeface="+mj-lt"/>
              <a:buAutoNum type="arabicPeriod"/>
              <a:tabLst/>
              <a:defRPr/>
            </a:pPr>
            <a:r>
              <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mn-cs"/>
              </a:rPr>
              <a:t>Focus on location</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800100" marR="0" lvl="0" indent="-457200" algn="l" defTabSz="914400" rtl="0" eaLnBrk="1" fontAlgn="auto" latinLnBrk="0" hangingPunct="1">
              <a:lnSpc>
                <a:spcPct val="90000"/>
              </a:lnSpc>
              <a:spcBef>
                <a:spcPts val="0"/>
              </a:spcBef>
              <a:spcAft>
                <a:spcPts val="800"/>
              </a:spcAft>
              <a:buClrTx/>
              <a:buSzTx/>
              <a:buFont typeface="+mj-lt"/>
              <a:buAutoNum type="arabicPeriod"/>
              <a:tabLst/>
              <a:defRPr/>
            </a:pPr>
            <a:r>
              <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mn-cs"/>
              </a:rPr>
              <a:t>Multi-agency, multi-sectoral approach</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800100" marR="0" lvl="0" indent="-457200" algn="l" defTabSz="914400" rtl="0" eaLnBrk="1" fontAlgn="auto" latinLnBrk="0" hangingPunct="1">
              <a:lnSpc>
                <a:spcPct val="90000"/>
              </a:lnSpc>
              <a:spcBef>
                <a:spcPts val="0"/>
              </a:spcBef>
              <a:spcAft>
                <a:spcPts val="800"/>
              </a:spcAft>
              <a:buClrTx/>
              <a:buSzTx/>
              <a:buFont typeface="+mj-lt"/>
              <a:buAutoNum type="arabicPeriod"/>
              <a:tabLst/>
              <a:defRPr/>
            </a:pPr>
            <a:r>
              <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mn-cs"/>
              </a:rPr>
              <a:t>Realistic timeframes</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800100" marR="0" lvl="0" indent="-457200" algn="l" defTabSz="914400" rtl="0" eaLnBrk="1" fontAlgn="auto" latinLnBrk="0" hangingPunct="1">
              <a:lnSpc>
                <a:spcPct val="90000"/>
              </a:lnSpc>
              <a:spcBef>
                <a:spcPts val="0"/>
              </a:spcBef>
              <a:spcAft>
                <a:spcPts val="800"/>
              </a:spcAft>
              <a:buClrTx/>
              <a:buSzTx/>
              <a:buFont typeface="+mj-lt"/>
              <a:buAutoNum type="arabicPeriod"/>
              <a:tabLst/>
              <a:defRPr/>
            </a:pPr>
            <a:r>
              <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mn-cs"/>
              </a:rPr>
              <a:t>People-centered actions and planning</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800100" marR="0" lvl="0" indent="-457200" algn="l" defTabSz="914400" rtl="0" eaLnBrk="1" fontAlgn="auto" latinLnBrk="0" hangingPunct="1">
              <a:lnSpc>
                <a:spcPct val="90000"/>
              </a:lnSpc>
              <a:spcBef>
                <a:spcPts val="0"/>
              </a:spcBef>
              <a:spcAft>
                <a:spcPts val="800"/>
              </a:spcAft>
              <a:buClrTx/>
              <a:buSzTx/>
              <a:buFont typeface="+mj-lt"/>
              <a:buAutoNum type="arabicPeriod"/>
              <a:tabLst/>
              <a:defRPr/>
            </a:pPr>
            <a:r>
              <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mn-cs"/>
              </a:rPr>
              <a:t>Work and invest in existing structures</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800100" marR="0" lvl="0" indent="-457200" algn="l" defTabSz="914400" rtl="0" eaLnBrk="1" fontAlgn="auto" latinLnBrk="0" hangingPunct="1">
              <a:lnSpc>
                <a:spcPct val="90000"/>
              </a:lnSpc>
              <a:spcBef>
                <a:spcPts val="0"/>
              </a:spcBef>
              <a:spcAft>
                <a:spcPts val="800"/>
              </a:spcAft>
              <a:buClrTx/>
              <a:buSzTx/>
              <a:buFont typeface="+mj-lt"/>
              <a:buAutoNum type="arabicPeriod"/>
              <a:tabLst/>
              <a:defRPr/>
            </a:pPr>
            <a:r>
              <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mn-cs"/>
              </a:rPr>
              <a:t>Collaborating sectors and </a:t>
            </a:r>
            <a:r>
              <a:rPr kumimoji="0" lang="en-US" sz="2400" b="1" i="0" u="none" strike="noStrike" kern="1200" cap="none" spc="0" normalizeH="0" baseline="0" noProof="0" dirty="0" err="1">
                <a:ln>
                  <a:noFill/>
                </a:ln>
                <a:solidFill>
                  <a:srgbClr val="000000"/>
                </a:solidFill>
                <a:effectLst/>
                <a:uLnTx/>
                <a:uFillTx/>
                <a:latin typeface="Calibri" panose="020F0502020204030204"/>
                <a:ea typeface="+mn-ea"/>
                <a:cs typeface="+mn-cs"/>
              </a:rPr>
              <a:t>programmes</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800100" marR="0" lvl="0" indent="-457200" algn="l" defTabSz="914400" rtl="0" eaLnBrk="1" fontAlgn="auto" latinLnBrk="0" hangingPunct="1">
              <a:lnSpc>
                <a:spcPct val="90000"/>
              </a:lnSpc>
              <a:spcBef>
                <a:spcPts val="0"/>
              </a:spcBef>
              <a:spcAft>
                <a:spcPts val="800"/>
              </a:spcAft>
              <a:buClrTx/>
              <a:buSzTx/>
              <a:buFont typeface="+mj-lt"/>
              <a:buAutoNum type="arabicPeriod"/>
              <a:tabLst/>
              <a:defRPr/>
            </a:pPr>
            <a:r>
              <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mn-cs"/>
              </a:rPr>
              <a:t>Flexible programming</a:t>
            </a:r>
          </a:p>
          <a:p>
            <a:pPr marL="800100" marR="0" lvl="0" indent="-457200" algn="l" defTabSz="914400" rtl="0" eaLnBrk="1" fontAlgn="auto" latinLnBrk="0" hangingPunct="1">
              <a:lnSpc>
                <a:spcPct val="90000"/>
              </a:lnSpc>
              <a:spcBef>
                <a:spcPts val="0"/>
              </a:spcBef>
              <a:spcAft>
                <a:spcPts val="800"/>
              </a:spcAft>
              <a:buClrTx/>
              <a:buSzTx/>
              <a:buFont typeface="+mj-lt"/>
              <a:buAutoNum type="arabicPeriod"/>
              <a:tabLst/>
              <a:defRPr/>
            </a:pPr>
            <a:r>
              <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mn-cs"/>
              </a:rPr>
              <a:t>Nimble internal systems</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800100" marR="0" lvl="0" indent="-457200" algn="l" defTabSz="914400" rtl="0" eaLnBrk="1" fontAlgn="auto" latinLnBrk="0" hangingPunct="1">
              <a:lnSpc>
                <a:spcPct val="90000"/>
              </a:lnSpc>
              <a:spcBef>
                <a:spcPts val="0"/>
              </a:spcBef>
              <a:spcAft>
                <a:spcPts val="800"/>
              </a:spcAft>
              <a:buClrTx/>
              <a:buSzTx/>
              <a:buFont typeface="+mj-lt"/>
              <a:buAutoNum type="arabicPeriod"/>
              <a:tabLst/>
              <a:defRPr/>
            </a:pPr>
            <a:r>
              <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mn-cs"/>
              </a:rPr>
              <a:t>Plan for scaling-up </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800100" marR="0" lvl="0" indent="-457200" algn="l" defTabSz="914400" rtl="0" eaLnBrk="1" fontAlgn="auto" latinLnBrk="0" hangingPunct="1">
              <a:lnSpc>
                <a:spcPct val="90000"/>
              </a:lnSpc>
              <a:spcBef>
                <a:spcPts val="0"/>
              </a:spcBef>
              <a:spcAft>
                <a:spcPts val="800"/>
              </a:spcAft>
              <a:buClrTx/>
              <a:buSzTx/>
              <a:buFont typeface="+mj-lt"/>
              <a:buAutoNum type="arabicPeriod"/>
              <a:tabLst/>
              <a:defRPr/>
            </a:pPr>
            <a:r>
              <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mn-cs"/>
              </a:rPr>
              <a:t>Measure contribution not attribution</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5788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2E144BE-5E22-40DB-BD66-5340E1E3275C}"/>
              </a:ext>
            </a:extLst>
          </p:cNvPr>
          <p:cNvSpPr/>
          <p:nvPr/>
        </p:nvSpPr>
        <p:spPr>
          <a:xfrm>
            <a:off x="0" y="94095"/>
            <a:ext cx="6267236" cy="549275"/>
          </a:xfrm>
          <a:prstGeom prst="rect">
            <a:avLst/>
          </a:prstGeom>
          <a:solidFill>
            <a:srgbClr val="BA122B"/>
          </a:solidFill>
          <a:ln>
            <a:solidFill>
              <a:srgbClr val="BA122B">
                <a:alpha val="0"/>
              </a:srgbClr>
            </a:solidFill>
            <a:extLst>
              <a:ext uri="{C807C97D-BFC1-408E-A445-0C87EB9F89A2}">
                <ask:lineSketchStyleProps xmlns:ask="http://schemas.microsoft.com/office/drawing/2018/sketchyshapes" xmlns="" sd="1219033472">
                  <a:custGeom>
                    <a:avLst/>
                    <a:gdLst>
                      <a:gd name="connsiteX0" fmla="*/ 0 w 4149877"/>
                      <a:gd name="connsiteY0" fmla="*/ 0 h 549275"/>
                      <a:gd name="connsiteX1" fmla="*/ 4149877 w 4149877"/>
                      <a:gd name="connsiteY1" fmla="*/ 0 h 549275"/>
                      <a:gd name="connsiteX2" fmla="*/ 4149877 w 4149877"/>
                      <a:gd name="connsiteY2" fmla="*/ 549275 h 549275"/>
                      <a:gd name="connsiteX3" fmla="*/ 0 w 4149877"/>
                      <a:gd name="connsiteY3" fmla="*/ 549275 h 549275"/>
                      <a:gd name="connsiteX4" fmla="*/ 0 w 4149877"/>
                      <a:gd name="connsiteY4" fmla="*/ 0 h 54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77" h="549275" fill="none" extrusionOk="0">
                        <a:moveTo>
                          <a:pt x="0" y="0"/>
                        </a:moveTo>
                        <a:cubicBezTo>
                          <a:pt x="1348908" y="-49533"/>
                          <a:pt x="2971137" y="-14809"/>
                          <a:pt x="4149877" y="0"/>
                        </a:cubicBezTo>
                        <a:cubicBezTo>
                          <a:pt x="4185294" y="84854"/>
                          <a:pt x="4102945" y="282111"/>
                          <a:pt x="4149877" y="549275"/>
                        </a:cubicBezTo>
                        <a:cubicBezTo>
                          <a:pt x="2897043" y="501044"/>
                          <a:pt x="1554090" y="633730"/>
                          <a:pt x="0" y="549275"/>
                        </a:cubicBezTo>
                        <a:cubicBezTo>
                          <a:pt x="42734" y="433252"/>
                          <a:pt x="-7941" y="69426"/>
                          <a:pt x="0" y="0"/>
                        </a:cubicBezTo>
                        <a:close/>
                      </a:path>
                      <a:path w="4149877" h="549275" stroke="0" extrusionOk="0">
                        <a:moveTo>
                          <a:pt x="0" y="0"/>
                        </a:moveTo>
                        <a:cubicBezTo>
                          <a:pt x="1533905" y="118645"/>
                          <a:pt x="3587023" y="116012"/>
                          <a:pt x="4149877" y="0"/>
                        </a:cubicBezTo>
                        <a:cubicBezTo>
                          <a:pt x="4111161" y="76317"/>
                          <a:pt x="4106607" y="388333"/>
                          <a:pt x="4149877" y="549275"/>
                        </a:cubicBezTo>
                        <a:cubicBezTo>
                          <a:pt x="3540685" y="683875"/>
                          <a:pt x="1715949" y="392079"/>
                          <a:pt x="0" y="549275"/>
                        </a:cubicBezTo>
                        <a:cubicBezTo>
                          <a:pt x="-37528" y="403021"/>
                          <a:pt x="6150" y="26304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GB" sz="3200" b="0" i="0" u="none" strike="noStrike" kern="1200" cap="none" spc="0" normalizeH="0" baseline="0" noProof="0" dirty="0">
                <a:ln>
                  <a:noFill/>
                </a:ln>
                <a:solidFill>
                  <a:srgbClr val="FFFFFF"/>
                </a:solidFill>
                <a:effectLst/>
                <a:uLnTx/>
                <a:uFillTx/>
                <a:latin typeface="Calibri Light" panose="020F0302020204030204"/>
                <a:ea typeface="+mn-ea"/>
                <a:cs typeface="+mn-cs"/>
              </a:rPr>
              <a:t>Focus on location: Delimitation </a:t>
            </a:r>
          </a:p>
        </p:txBody>
      </p:sp>
      <p:sp>
        <p:nvSpPr>
          <p:cNvPr id="5" name="Rectangle 4">
            <a:extLst>
              <a:ext uri="{FF2B5EF4-FFF2-40B4-BE49-F238E27FC236}">
                <a16:creationId xmlns:a16="http://schemas.microsoft.com/office/drawing/2014/main" id="{501AA45D-00D4-4A2D-9694-38CA2C556776}"/>
              </a:ext>
            </a:extLst>
          </p:cNvPr>
          <p:cNvSpPr/>
          <p:nvPr/>
        </p:nvSpPr>
        <p:spPr>
          <a:xfrm>
            <a:off x="5191145" y="1189925"/>
            <a:ext cx="6876789" cy="4878259"/>
          </a:xfrm>
          <a:prstGeom prst="rect">
            <a:avLst/>
          </a:prstGeom>
        </p:spPr>
        <p:txBody>
          <a:bodyPr wrap="square">
            <a:spAutoFit/>
          </a:bodyPr>
          <a:lstStyle/>
          <a:p>
            <a:pPr marL="1096010" marR="0" lvl="0" indent="-285750" algn="l" defTabSz="4572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en-US" sz="2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Mix of populations</a:t>
            </a:r>
            <a:endParaRPr kumimoji="0" lang="fr-FR" sz="2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096010" marR="0" lvl="0" indent="-285750" algn="l" defTabSz="4572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en-US" sz="2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Level of vulnerability of the DACs</a:t>
            </a:r>
            <a:endParaRPr kumimoji="0" lang="fr-FR" sz="2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096010" marR="0" lvl="0" indent="-285750" algn="l" defTabSz="4572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en-US" sz="2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Displacement-specific vulnerabilities and risks</a:t>
            </a:r>
            <a:endParaRPr kumimoji="0" lang="fr-FR" sz="2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096010" marR="0" lvl="0" indent="-285750" algn="l" defTabSz="4572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en-US" sz="2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Existence of, or potential for locally owned area-based planning</a:t>
            </a:r>
            <a:endParaRPr kumimoji="0" lang="fr-FR" sz="2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096010" marR="0" lvl="0" indent="-285750" algn="l" defTabSz="4572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en-US" sz="2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Existing government administrative area or physical features of the urban environment </a:t>
            </a:r>
            <a:endParaRPr kumimoji="0" lang="fr-FR" sz="2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096010" marR="0" lvl="0" indent="-285750" algn="l" defTabSz="4572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en-US" sz="2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Aligning with the system : links to development planning and exit strategies</a:t>
            </a:r>
            <a:endParaRPr kumimoji="0" lang="fr-FR" sz="2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78A97138-1CB8-45AB-9EF8-9E494B5D28FA}"/>
              </a:ext>
            </a:extLst>
          </p:cNvPr>
          <p:cNvSpPr/>
          <p:nvPr/>
        </p:nvSpPr>
        <p:spPr>
          <a:xfrm>
            <a:off x="472138" y="1024002"/>
            <a:ext cx="5352465" cy="2246769"/>
          </a:xfrm>
          <a:prstGeom prst="rect">
            <a:avLst/>
          </a:prstGeom>
          <a:solidFill>
            <a:srgbClr val="BA122B"/>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FFFFFF"/>
                </a:solidFill>
                <a:effectLst/>
                <a:uLnTx/>
                <a:uFillTx/>
                <a:latin typeface="Calibri" panose="020F0502020204030204"/>
                <a:ea typeface="+mn-ea"/>
                <a:cs typeface="+mn-cs"/>
              </a:rPr>
              <a:t>A </a:t>
            </a:r>
            <a:r>
              <a:rPr kumimoji="0" lang="fr-FR" sz="2800" b="0" i="0" u="none" strike="noStrike" kern="1200" cap="none" spc="0" normalizeH="0" baseline="0" noProof="0" dirty="0" err="1">
                <a:ln>
                  <a:noFill/>
                </a:ln>
                <a:solidFill>
                  <a:srgbClr val="FFFFFF"/>
                </a:solidFill>
                <a:effectLst/>
                <a:uLnTx/>
                <a:uFillTx/>
                <a:latin typeface="Calibri" panose="020F0502020204030204"/>
                <a:ea typeface="+mn-ea"/>
                <a:cs typeface="+mn-cs"/>
              </a:rPr>
              <a:t>specific</a:t>
            </a:r>
            <a:r>
              <a:rPr kumimoji="0" lang="fr-FR" sz="2800" b="0" i="0" u="none" strike="noStrike" kern="1200" cap="none" spc="0" normalizeH="0" baseline="0" noProof="0" dirty="0">
                <a:ln>
                  <a:noFill/>
                </a:ln>
                <a:solidFill>
                  <a:srgbClr val="FFFFFF"/>
                </a:solidFill>
                <a:effectLst/>
                <a:uLnTx/>
                <a:uFillTx/>
                <a:latin typeface="Calibri" panose="020F0502020204030204"/>
                <a:ea typeface="+mn-ea"/>
                <a:cs typeface="+mn-cs"/>
              </a:rPr>
              <a:t> area </a:t>
            </a:r>
            <a:r>
              <a:rPr kumimoji="0" lang="fr-FR" sz="2800" b="0" i="0" u="none" strike="noStrike" kern="1200" cap="none" spc="0" normalizeH="0" baseline="0" noProof="0" dirty="0" err="1">
                <a:ln>
                  <a:noFill/>
                </a:ln>
                <a:solidFill>
                  <a:srgbClr val="FFFFFF"/>
                </a:solidFill>
                <a:effectLst/>
                <a:uLnTx/>
                <a:uFillTx/>
                <a:latin typeface="Calibri" panose="020F0502020204030204"/>
                <a:ea typeface="+mn-ea"/>
                <a:cs typeface="+mn-cs"/>
              </a:rPr>
              <a:t>with</a:t>
            </a:r>
            <a:r>
              <a:rPr kumimoji="0" lang="fr-FR" sz="28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fr-FR" sz="2800" b="0" i="0" u="none" strike="noStrike" kern="1200" cap="none" spc="0" normalizeH="0" baseline="0" noProof="0" dirty="0" err="1">
                <a:ln>
                  <a:noFill/>
                </a:ln>
                <a:solidFill>
                  <a:srgbClr val="FFFFFF"/>
                </a:solidFill>
                <a:effectLst/>
                <a:uLnTx/>
                <a:uFillTx/>
                <a:latin typeface="Calibri" panose="020F0502020204030204"/>
                <a:ea typeface="+mn-ea"/>
                <a:cs typeface="+mn-cs"/>
              </a:rPr>
              <a:t>specific</a:t>
            </a:r>
            <a:r>
              <a:rPr kumimoji="0" lang="fr-FR" sz="28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fr-FR" sz="2800" b="0" i="0" u="none" strike="noStrike" kern="1200" cap="none" spc="0" normalizeH="0" baseline="0" noProof="0" dirty="0" err="1">
                <a:ln>
                  <a:noFill/>
                </a:ln>
                <a:solidFill>
                  <a:srgbClr val="FFFFFF"/>
                </a:solidFill>
                <a:effectLst/>
                <a:uLnTx/>
                <a:uFillTx/>
                <a:latin typeface="Calibri" panose="020F0502020204030204"/>
                <a:ea typeface="+mn-ea"/>
                <a:cs typeface="+mn-cs"/>
              </a:rPr>
              <a:t>needs</a:t>
            </a:r>
            <a:r>
              <a:rPr kumimoji="0" lang="fr-FR" sz="2800" b="0" i="0" u="none" strike="noStrike" kern="1200" cap="none" spc="0" normalizeH="0" baseline="0" noProof="0" dirty="0">
                <a:ln>
                  <a:noFill/>
                </a:ln>
                <a:solidFill>
                  <a:srgbClr val="FFFFFF"/>
                </a:solidFill>
                <a:effectLst/>
                <a:uLnTx/>
                <a:uFillTx/>
                <a:latin typeface="Calibri" panose="020F0502020204030204"/>
                <a:ea typeface="+mn-ea"/>
                <a:cs typeface="+mn-cs"/>
              </a:rPr>
              <a:t> </a:t>
            </a:r>
          </a:p>
          <a:p>
            <a:pPr marL="342900" marR="0" lvl="0" indent="-342900" algn="l" defTabSz="457200" rtl="0" eaLnBrk="1" fontAlgn="auto" latinLnBrk="0" hangingPunct="1">
              <a:lnSpc>
                <a:spcPct val="100000"/>
              </a:lnSpc>
              <a:spcBef>
                <a:spcPts val="0"/>
              </a:spcBef>
              <a:spcAft>
                <a:spcPts val="0"/>
              </a:spcAft>
              <a:buClrTx/>
              <a:buSzTx/>
              <a:buFontTx/>
              <a:buChar char="-"/>
              <a:tabLst/>
              <a:defRPr/>
            </a:pPr>
            <a:r>
              <a:rPr kumimoji="0" lang="fr-FR" sz="2800" b="0" i="0" u="none" strike="noStrike" kern="1200" cap="none" spc="0" normalizeH="0" baseline="0" noProof="0" dirty="0">
                <a:ln>
                  <a:noFill/>
                </a:ln>
                <a:solidFill>
                  <a:srgbClr val="FFFFFF"/>
                </a:solidFill>
                <a:effectLst/>
                <a:uLnTx/>
                <a:uFillTx/>
                <a:latin typeface="Calibri" panose="020F0502020204030204"/>
                <a:ea typeface="+mn-ea"/>
                <a:cs typeface="+mn-cs"/>
              </a:rPr>
              <a:t>Physical </a:t>
            </a:r>
            <a:r>
              <a:rPr kumimoji="0" lang="en-GB" sz="2800" b="0" i="0" u="none" strike="noStrike" kern="1200" cap="none" spc="0" normalizeH="0" baseline="0" noProof="0" dirty="0">
                <a:ln>
                  <a:noFill/>
                </a:ln>
                <a:solidFill>
                  <a:srgbClr val="FFFFFF"/>
                </a:solidFill>
                <a:effectLst/>
                <a:uLnTx/>
                <a:uFillTx/>
                <a:latin typeface="Calibri" panose="020F0502020204030204"/>
                <a:ea typeface="+mn-ea"/>
                <a:cs typeface="+mn-cs"/>
              </a:rPr>
              <a:t>boundaries</a:t>
            </a:r>
          </a:p>
          <a:p>
            <a:pPr marL="342900" marR="0" lvl="0" indent="-342900" algn="l" defTabSz="457200" rtl="0" eaLnBrk="1" fontAlgn="auto" latinLnBrk="0" hangingPunct="1">
              <a:lnSpc>
                <a:spcPct val="100000"/>
              </a:lnSpc>
              <a:spcBef>
                <a:spcPts val="0"/>
              </a:spcBef>
              <a:spcAft>
                <a:spcPts val="0"/>
              </a:spcAft>
              <a:buClrTx/>
              <a:buSzTx/>
              <a:buFontTx/>
              <a:buChar char="-"/>
              <a:tabLst/>
              <a:defRPr/>
            </a:pPr>
            <a:r>
              <a:rPr kumimoji="0" lang="fr-FR" sz="2800" b="0" i="0" u="none" strike="noStrike" kern="1200" cap="none" spc="0" normalizeH="0" baseline="0" noProof="0" dirty="0">
                <a:ln>
                  <a:noFill/>
                </a:ln>
                <a:solidFill>
                  <a:srgbClr val="FFFFFF"/>
                </a:solidFill>
                <a:effectLst/>
                <a:uLnTx/>
                <a:uFillTx/>
                <a:latin typeface="Calibri" panose="020F0502020204030204"/>
                <a:ea typeface="+mn-ea"/>
                <a:cs typeface="+mn-cs"/>
              </a:rPr>
              <a:t>Administrative </a:t>
            </a:r>
            <a:r>
              <a:rPr kumimoji="0" lang="fr-FR" sz="2800" b="0" i="0" u="none" strike="noStrike" kern="1200" cap="none" spc="0" normalizeH="0" baseline="0" noProof="0" dirty="0" err="1">
                <a:ln>
                  <a:noFill/>
                </a:ln>
                <a:solidFill>
                  <a:srgbClr val="FFFFFF"/>
                </a:solidFill>
                <a:effectLst/>
                <a:uLnTx/>
                <a:uFillTx/>
                <a:latin typeface="Calibri" panose="020F0502020204030204"/>
                <a:ea typeface="+mn-ea"/>
                <a:cs typeface="+mn-cs"/>
              </a:rPr>
              <a:t>boundaries</a:t>
            </a:r>
            <a:r>
              <a:rPr kumimoji="0" lang="fr-FR" sz="2800" b="0" i="0" u="none" strike="noStrike" kern="1200" cap="none" spc="0" normalizeH="0" baseline="0" noProof="0" dirty="0">
                <a:ln>
                  <a:noFill/>
                </a:ln>
                <a:solidFill>
                  <a:srgbClr val="FFFFFF"/>
                </a:solidFill>
                <a:effectLst/>
                <a:uLnTx/>
                <a:uFillTx/>
                <a:latin typeface="Calibri" panose="020F0502020204030204"/>
                <a:ea typeface="+mn-ea"/>
                <a:cs typeface="+mn-cs"/>
              </a:rPr>
              <a:t> </a:t>
            </a:r>
          </a:p>
          <a:p>
            <a:pPr marL="342900" marR="0" lvl="0" indent="-342900" algn="l" defTabSz="457200" rtl="0" eaLnBrk="1" fontAlgn="auto" latinLnBrk="0" hangingPunct="1">
              <a:lnSpc>
                <a:spcPct val="100000"/>
              </a:lnSpc>
              <a:spcBef>
                <a:spcPts val="0"/>
              </a:spcBef>
              <a:spcAft>
                <a:spcPts val="0"/>
              </a:spcAft>
              <a:buClrTx/>
              <a:buSzTx/>
              <a:buFontTx/>
              <a:buChar char="-"/>
              <a:tabLst/>
              <a:defRPr/>
            </a:pPr>
            <a:r>
              <a:rPr kumimoji="0" lang="fr-FR" sz="2800" b="0" i="0" u="none" strike="noStrike" kern="1200" cap="none" spc="0" normalizeH="0" baseline="0" noProof="0" dirty="0">
                <a:ln>
                  <a:noFill/>
                </a:ln>
                <a:solidFill>
                  <a:srgbClr val="FFFFFF"/>
                </a:solidFill>
                <a:effectLst/>
                <a:uLnTx/>
                <a:uFillTx/>
                <a:latin typeface="Calibri" panose="020F0502020204030204"/>
                <a:ea typeface="+mn-ea"/>
                <a:cs typeface="+mn-cs"/>
              </a:rPr>
              <a:t>Social </a:t>
            </a:r>
            <a:r>
              <a:rPr kumimoji="0" lang="fr-FR" sz="2800" b="0" i="0" u="none" strike="noStrike" kern="1200" cap="none" spc="0" normalizeH="0" baseline="0" noProof="0" dirty="0" err="1">
                <a:ln>
                  <a:noFill/>
                </a:ln>
                <a:solidFill>
                  <a:srgbClr val="FFFFFF"/>
                </a:solidFill>
                <a:effectLst/>
                <a:uLnTx/>
                <a:uFillTx/>
                <a:latin typeface="Calibri" panose="020F0502020204030204"/>
                <a:ea typeface="+mn-ea"/>
                <a:cs typeface="+mn-cs"/>
              </a:rPr>
              <a:t>boundaries</a:t>
            </a:r>
            <a:r>
              <a:rPr kumimoji="0" lang="fr-FR" sz="2800" b="0" i="0" u="none" strike="noStrike" kern="1200" cap="none" spc="0" normalizeH="0" baseline="0" noProof="0" dirty="0">
                <a:ln>
                  <a:noFill/>
                </a:ln>
                <a:solidFill>
                  <a:srgbClr val="FFFFFF"/>
                </a:solidFill>
                <a:effectLst/>
                <a:uLnTx/>
                <a:uFillTx/>
                <a:latin typeface="Calibri" panose="020F0502020204030204"/>
                <a:ea typeface="+mn-ea"/>
                <a:cs typeface="+mn-cs"/>
              </a:rPr>
              <a:t> </a:t>
            </a:r>
          </a:p>
          <a:p>
            <a:pPr marL="342900" marR="0" lvl="0" indent="-342900" algn="l" defTabSz="457200" rtl="0" eaLnBrk="1" fontAlgn="auto" latinLnBrk="0" hangingPunct="1">
              <a:lnSpc>
                <a:spcPct val="100000"/>
              </a:lnSpc>
              <a:spcBef>
                <a:spcPts val="0"/>
              </a:spcBef>
              <a:spcAft>
                <a:spcPts val="0"/>
              </a:spcAft>
              <a:buClrTx/>
              <a:buSzTx/>
              <a:buFontTx/>
              <a:buChar char="-"/>
              <a:tabLst/>
              <a:defRPr/>
            </a:pPr>
            <a:r>
              <a:rPr lang="fr-FR" sz="2800" dirty="0">
                <a:solidFill>
                  <a:srgbClr val="FFFFFF"/>
                </a:solidFill>
                <a:latin typeface="Calibri" panose="020F0502020204030204"/>
              </a:rPr>
              <a:t>Services and </a:t>
            </a:r>
            <a:r>
              <a:rPr lang="fr-FR" sz="2800" dirty="0" err="1">
                <a:solidFill>
                  <a:srgbClr val="FFFFFF"/>
                </a:solidFill>
                <a:latin typeface="Calibri" panose="020F0502020204030204"/>
              </a:rPr>
              <a:t>market</a:t>
            </a:r>
            <a:r>
              <a:rPr lang="fr-FR" sz="2800" dirty="0">
                <a:solidFill>
                  <a:srgbClr val="FFFFFF"/>
                </a:solidFill>
                <a:latin typeface="Calibri" panose="020F0502020204030204"/>
              </a:rPr>
              <a:t> </a:t>
            </a:r>
            <a:r>
              <a:rPr lang="fr-FR" sz="2800" dirty="0" err="1">
                <a:solidFill>
                  <a:srgbClr val="FFFFFF"/>
                </a:solidFill>
                <a:latin typeface="Calibri" panose="020F0502020204030204"/>
              </a:rPr>
              <a:t>catchment</a:t>
            </a:r>
            <a:endParaRPr kumimoji="0" lang="fr-FR" sz="2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4" name="Graphic 3" descr="Map with pin">
            <a:extLst>
              <a:ext uri="{FF2B5EF4-FFF2-40B4-BE49-F238E27FC236}">
                <a16:creationId xmlns:a16="http://schemas.microsoft.com/office/drawing/2014/main" id="{DBE595CB-6054-4248-830E-9FFE625938E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9508" y="2639028"/>
            <a:ext cx="4800164" cy="3850483"/>
          </a:xfrm>
          <a:prstGeom prst="rect">
            <a:avLst/>
          </a:prstGeom>
        </p:spPr>
      </p:pic>
    </p:spTree>
    <p:extLst>
      <p:ext uri="{BB962C8B-B14F-4D97-AF65-F5344CB8AC3E}">
        <p14:creationId xmlns:p14="http://schemas.microsoft.com/office/powerpoint/2010/main" val="2883611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3">
            <a:extLst>
              <a:ext uri="{FF2B5EF4-FFF2-40B4-BE49-F238E27FC236}">
                <a16:creationId xmlns:a16="http://schemas.microsoft.com/office/drawing/2014/main" id="{BECACB72-3535-4C1F-B618-F4CBD214F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0907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EC8755EF-C8B1-481D-9B1E-4A32C9A5A963}"/>
              </a:ext>
            </a:extLst>
          </p:cNvPr>
          <p:cNvSpPr/>
          <p:nvPr/>
        </p:nvSpPr>
        <p:spPr>
          <a:xfrm>
            <a:off x="593954" y="581891"/>
            <a:ext cx="3771009" cy="42656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b">
            <a:normAutofit fontScale="85000" lnSpcReduction="20000"/>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4200" b="0" i="0" u="none" strike="noStrike" kern="1200" cap="none" spc="0" normalizeH="0" baseline="0" noProof="0" dirty="0">
              <a:ln>
                <a:noFill/>
              </a:ln>
              <a:solidFill>
                <a:srgbClr val="FFFFFF"/>
              </a:solidFill>
              <a:effectLst/>
              <a:uLnTx/>
              <a:uFillTx/>
              <a:latin typeface="Calibri Light" panose="020F030202020403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200" b="0" i="0" u="none" strike="noStrike" kern="1200" cap="none" spc="0" normalizeH="0" baseline="0" noProof="0" dirty="0">
                <a:ln>
                  <a:noFill/>
                </a:ln>
                <a:solidFill>
                  <a:srgbClr val="FFFFFF"/>
                </a:solidFill>
                <a:effectLst/>
                <a:uLnTx/>
                <a:uFillTx/>
                <a:latin typeface="Calibri Light" panose="020F0302020204030204"/>
                <a:ea typeface="+mn-ea"/>
                <a:cs typeface="+mn-cs"/>
              </a:rPr>
              <a:t>Promising practice in Bangui</a:t>
            </a: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4200" b="0" i="0" u="none" strike="noStrike" kern="1200" cap="none" spc="0" normalizeH="0" baseline="0" noProof="0" dirty="0">
              <a:ln>
                <a:noFill/>
              </a:ln>
              <a:solidFill>
                <a:srgbClr val="FFFFFF"/>
              </a:solidFill>
              <a:effectLst/>
              <a:uLnTx/>
              <a:uFillTx/>
              <a:latin typeface="Calibri Light" panose="020F030202020403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4200" b="0" i="0" u="none" strike="noStrike" kern="1200" cap="none" spc="0" normalizeH="0" baseline="0" noProof="0" dirty="0">
              <a:ln>
                <a:noFill/>
              </a:ln>
              <a:solidFill>
                <a:srgbClr val="FFFFFF"/>
              </a:solidFill>
              <a:effectLst/>
              <a:uLnTx/>
              <a:uFillTx/>
              <a:latin typeface="Calibri Light" panose="020F030202020403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4200" b="0" i="0" u="none" strike="noStrike" kern="1200" cap="none" spc="0" normalizeH="0" baseline="0" noProof="0" dirty="0">
              <a:ln>
                <a:noFill/>
              </a:ln>
              <a:solidFill>
                <a:srgbClr val="FFFFFF"/>
              </a:solidFill>
              <a:effectLst/>
              <a:uLnTx/>
              <a:uFillTx/>
              <a:latin typeface="Calibri Light" panose="020F0302020204030204"/>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fr-FR" sz="4400" b="0" i="0" u="none" strike="noStrike" kern="1200" cap="none" spc="0" normalizeH="0" baseline="0" noProof="0" dirty="0" err="1">
                <a:ln>
                  <a:noFill/>
                </a:ln>
                <a:solidFill>
                  <a:srgbClr val="FFFFFF"/>
                </a:solidFill>
                <a:effectLst/>
                <a:uLnTx/>
                <a:uFillTx/>
                <a:latin typeface="Calibri" panose="020F0502020204030204"/>
                <a:ea typeface="+mn-ea"/>
                <a:cs typeface="+mn-cs"/>
              </a:rPr>
              <a:t>Kokoro</a:t>
            </a:r>
            <a:r>
              <a:rPr kumimoji="0" lang="fr-FR" sz="4400" b="0" i="0" u="none" strike="noStrike" kern="1200" cap="none" spc="0" normalizeH="0" baseline="0" noProof="0" dirty="0">
                <a:ln>
                  <a:noFill/>
                </a:ln>
                <a:solidFill>
                  <a:srgbClr val="FFFFFF"/>
                </a:solidFill>
                <a:effectLst/>
                <a:uLnTx/>
                <a:uFillTx/>
                <a:latin typeface="Calibri" panose="020F0502020204030204"/>
                <a:ea typeface="+mn-ea"/>
                <a:cs typeface="+mn-cs"/>
              </a:rPr>
              <a:t>-Boeing and Plateau </a:t>
            </a:r>
            <a:r>
              <a:rPr kumimoji="0" lang="fr-FR" sz="4400" b="0" i="0" u="none" strike="noStrike" kern="1200" cap="none" spc="0" normalizeH="0" baseline="0" noProof="0" dirty="0" err="1">
                <a:ln>
                  <a:noFill/>
                </a:ln>
                <a:solidFill>
                  <a:srgbClr val="FFFFFF"/>
                </a:solidFill>
                <a:effectLst/>
                <a:uLnTx/>
                <a:uFillTx/>
                <a:latin typeface="Calibri" panose="020F0502020204030204"/>
                <a:ea typeface="+mn-ea"/>
                <a:cs typeface="+mn-cs"/>
              </a:rPr>
              <a:t>Recovery</a:t>
            </a:r>
            <a:r>
              <a:rPr kumimoji="0" lang="fr-FR" sz="4400" b="0" i="0" u="none" strike="noStrike" kern="1200" cap="none" spc="0" normalizeH="0" baseline="0" noProof="0" dirty="0">
                <a:ln>
                  <a:noFill/>
                </a:ln>
                <a:solidFill>
                  <a:srgbClr val="FFFFFF"/>
                </a:solidFill>
                <a:effectLst/>
                <a:uLnTx/>
                <a:uFillTx/>
                <a:latin typeface="Calibri" panose="020F0502020204030204"/>
                <a:ea typeface="+mn-ea"/>
                <a:cs typeface="+mn-cs"/>
              </a:rPr>
              <a:t> Planning </a:t>
            </a: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4200" b="0" i="0" u="none" strike="noStrike" kern="1200" cap="none" spc="0" normalizeH="0" baseline="0" noProof="0" dirty="0">
              <a:ln>
                <a:noFill/>
              </a:ln>
              <a:solidFill>
                <a:srgbClr val="FFFFFF"/>
              </a:solidFill>
              <a:effectLst/>
              <a:uLnTx/>
              <a:uFillTx/>
              <a:latin typeface="Calibri Light" panose="020F0302020204030204"/>
              <a:ea typeface="+mn-ea"/>
              <a:cs typeface="+mn-cs"/>
            </a:endParaRPr>
          </a:p>
        </p:txBody>
      </p:sp>
      <p:pic>
        <p:nvPicPr>
          <p:cNvPr id="9" name="Picture 8">
            <a:extLst>
              <a:ext uri="{FF2B5EF4-FFF2-40B4-BE49-F238E27FC236}">
                <a16:creationId xmlns:a16="http://schemas.microsoft.com/office/drawing/2014/main" id="{640BFFF1-6C0A-402B-B71D-B6998DF4451C}"/>
              </a:ext>
            </a:extLst>
          </p:cNvPr>
          <p:cNvPicPr>
            <a:picLocks noChangeAspect="1"/>
          </p:cNvPicPr>
          <p:nvPr/>
        </p:nvPicPr>
        <p:blipFill>
          <a:blip r:embed="rId3"/>
          <a:stretch>
            <a:fillRect/>
          </a:stretch>
        </p:blipFill>
        <p:spPr>
          <a:xfrm>
            <a:off x="5411244" y="581891"/>
            <a:ext cx="6338169" cy="5564058"/>
          </a:xfrm>
          <a:prstGeom prst="rect">
            <a:avLst/>
          </a:prstGeom>
        </p:spPr>
      </p:pic>
      <p:pic>
        <p:nvPicPr>
          <p:cNvPr id="10" name="Picture 9">
            <a:extLst>
              <a:ext uri="{FF2B5EF4-FFF2-40B4-BE49-F238E27FC236}">
                <a16:creationId xmlns:a16="http://schemas.microsoft.com/office/drawing/2014/main" id="{0CA80876-FA85-42A8-A325-46B72BBBAE83}"/>
              </a:ext>
            </a:extLst>
          </p:cNvPr>
          <p:cNvPicPr>
            <a:picLocks noChangeAspect="1"/>
          </p:cNvPicPr>
          <p:nvPr/>
        </p:nvPicPr>
        <p:blipFill>
          <a:blip r:embed="rId4"/>
          <a:stretch>
            <a:fillRect/>
          </a:stretch>
        </p:blipFill>
        <p:spPr>
          <a:xfrm>
            <a:off x="0" y="5386232"/>
            <a:ext cx="5009072" cy="664522"/>
          </a:xfrm>
          <a:prstGeom prst="rect">
            <a:avLst/>
          </a:prstGeom>
        </p:spPr>
      </p:pic>
      <p:pic>
        <p:nvPicPr>
          <p:cNvPr id="4" name="Graphic 3" descr="Eye">
            <a:extLst>
              <a:ext uri="{FF2B5EF4-FFF2-40B4-BE49-F238E27FC236}">
                <a16:creationId xmlns:a16="http://schemas.microsoft.com/office/drawing/2014/main" id="{ADF876DF-C1F9-4000-A60B-F4D935C93F1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590134" y="1889234"/>
            <a:ext cx="1240747" cy="1240747"/>
          </a:xfrm>
          <a:prstGeom prst="rect">
            <a:avLst/>
          </a:prstGeom>
        </p:spPr>
      </p:pic>
      <p:pic>
        <p:nvPicPr>
          <p:cNvPr id="7" name="Content Placeholder 3">
            <a:extLst>
              <a:ext uri="{FF2B5EF4-FFF2-40B4-BE49-F238E27FC236}">
                <a16:creationId xmlns:a16="http://schemas.microsoft.com/office/drawing/2014/main" id="{A2AAA99C-E1DD-4A57-BCE0-E7049BDB0E01}"/>
              </a:ext>
            </a:extLst>
          </p:cNvPr>
          <p:cNvPicPr/>
          <p:nvPr/>
        </p:nvPicPr>
        <p:blipFill>
          <a:blip r:embed="rId7">
            <a:extLst>
              <a:ext uri="{28A0092B-C50C-407E-A947-70E740481C1C}">
                <a14:useLocalDpi xmlns:a14="http://schemas.microsoft.com/office/drawing/2010/main" val="0"/>
              </a:ext>
            </a:extLst>
          </a:blip>
          <a:stretch>
            <a:fillRect/>
          </a:stretch>
        </p:blipFill>
        <p:spPr>
          <a:xfrm>
            <a:off x="3266440" y="1285875"/>
            <a:ext cx="5659120" cy="4286250"/>
          </a:xfrm>
          <a:prstGeom prst="rect">
            <a:avLst/>
          </a:prstGeom>
        </p:spPr>
      </p:pic>
    </p:spTree>
    <p:extLst>
      <p:ext uri="{BB962C8B-B14F-4D97-AF65-F5344CB8AC3E}">
        <p14:creationId xmlns:p14="http://schemas.microsoft.com/office/powerpoint/2010/main" val="671556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8562CA-7818-4DF5-8C05-D75907DA0199}"/>
              </a:ext>
            </a:extLst>
          </p:cNvPr>
          <p:cNvSpPr/>
          <p:nvPr/>
        </p:nvSpPr>
        <p:spPr>
          <a:xfrm>
            <a:off x="6288570" y="1880192"/>
            <a:ext cx="5135671" cy="461665"/>
          </a:xfrm>
          <a:prstGeom prst="rect">
            <a:avLst/>
          </a:prstGeom>
          <a:solidFill>
            <a:srgbClr val="404040"/>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err="1">
                <a:ln>
                  <a:noFill/>
                </a:ln>
                <a:solidFill>
                  <a:srgbClr val="FFFFFF"/>
                </a:solidFill>
                <a:effectLst/>
                <a:uLnTx/>
                <a:uFillTx/>
                <a:latin typeface="Calibri" panose="020F0502020204030204"/>
                <a:ea typeface="+mn-ea"/>
                <a:cs typeface="+mn-cs"/>
              </a:rPr>
              <a:t>Which</a:t>
            </a:r>
            <a:r>
              <a:rPr kumimoji="0" lang="fr-FR" sz="2400" b="0" i="0" u="none" strike="noStrike" kern="1200" cap="none" spc="0" normalizeH="0" baseline="0" noProof="0" dirty="0">
                <a:ln>
                  <a:noFill/>
                </a:ln>
                <a:solidFill>
                  <a:srgbClr val="FFFFFF"/>
                </a:solidFill>
                <a:effectLst/>
                <a:uLnTx/>
                <a:uFillTx/>
                <a:latin typeface="Calibri" panose="020F0502020204030204"/>
                <a:ea typeface="+mn-ea"/>
                <a:cs typeface="+mn-cs"/>
              </a:rPr>
              <a:t> areas in </a:t>
            </a:r>
            <a:r>
              <a:rPr kumimoji="0" lang="fr-FR" sz="2400" b="0" i="0" u="none" strike="noStrike" kern="1200" cap="none" spc="0" normalizeH="0" baseline="0" noProof="0" dirty="0" err="1">
                <a:ln>
                  <a:noFill/>
                </a:ln>
                <a:solidFill>
                  <a:srgbClr val="FFFFFF"/>
                </a:solidFill>
                <a:effectLst/>
                <a:uLnTx/>
                <a:uFillTx/>
                <a:latin typeface="Calibri" panose="020F0502020204030204"/>
                <a:ea typeface="+mn-ea"/>
                <a:cs typeface="+mn-cs"/>
              </a:rPr>
              <a:t>these</a:t>
            </a:r>
            <a:r>
              <a:rPr kumimoji="0" lang="fr-FR" sz="2400" b="0" i="0" u="none" strike="noStrike" kern="1200" cap="none" spc="0" normalizeH="0" baseline="0" noProof="0" dirty="0">
                <a:ln>
                  <a:noFill/>
                </a:ln>
                <a:solidFill>
                  <a:srgbClr val="FFFFFF"/>
                </a:solidFill>
                <a:effectLst/>
                <a:uLnTx/>
                <a:uFillTx/>
                <a:latin typeface="Calibri" panose="020F0502020204030204"/>
                <a:ea typeface="+mn-ea"/>
                <a:cs typeface="+mn-cs"/>
              </a:rPr>
              <a:t> locations? </a:t>
            </a:r>
          </a:p>
        </p:txBody>
      </p:sp>
      <p:pic>
        <p:nvPicPr>
          <p:cNvPr id="4" name="Picture 3">
            <a:extLst>
              <a:ext uri="{FF2B5EF4-FFF2-40B4-BE49-F238E27FC236}">
                <a16:creationId xmlns:a16="http://schemas.microsoft.com/office/drawing/2014/main" id="{980104F5-E415-4F4F-A67E-5218707FD9E7}"/>
              </a:ext>
            </a:extLst>
          </p:cNvPr>
          <p:cNvPicPr>
            <a:picLocks noChangeAspect="1"/>
          </p:cNvPicPr>
          <p:nvPr/>
        </p:nvPicPr>
        <p:blipFill>
          <a:blip r:embed="rId3"/>
          <a:stretch>
            <a:fillRect/>
          </a:stretch>
        </p:blipFill>
        <p:spPr>
          <a:xfrm>
            <a:off x="2300344" y="5310958"/>
            <a:ext cx="7917084" cy="660232"/>
          </a:xfrm>
          <a:prstGeom prst="rect">
            <a:avLst/>
          </a:prstGeom>
        </p:spPr>
      </p:pic>
      <p:sp>
        <p:nvSpPr>
          <p:cNvPr id="5" name="TextBox 4">
            <a:extLst>
              <a:ext uri="{FF2B5EF4-FFF2-40B4-BE49-F238E27FC236}">
                <a16:creationId xmlns:a16="http://schemas.microsoft.com/office/drawing/2014/main" id="{F9A7064F-76E2-4D8E-84DB-E93D4C03952A}"/>
              </a:ext>
            </a:extLst>
          </p:cNvPr>
          <p:cNvSpPr txBox="1"/>
          <p:nvPr/>
        </p:nvSpPr>
        <p:spPr>
          <a:xfrm>
            <a:off x="450931" y="1888431"/>
            <a:ext cx="5135671" cy="461665"/>
          </a:xfrm>
          <a:prstGeom prst="rect">
            <a:avLst/>
          </a:prstGeom>
          <a:solidFill>
            <a:srgbClr val="A6A6A6"/>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err="1">
                <a:ln>
                  <a:noFill/>
                </a:ln>
                <a:solidFill>
                  <a:srgbClr val="000000"/>
                </a:solidFill>
                <a:effectLst/>
                <a:uLnTx/>
                <a:uFillTx/>
                <a:latin typeface="Calibri" panose="020F0502020204030204"/>
                <a:ea typeface="+mn-ea"/>
                <a:cs typeface="+mn-cs"/>
              </a:rPr>
              <a:t>Why</a:t>
            </a:r>
            <a:r>
              <a:rPr kumimoji="0" lang="fr-FR" sz="24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fr-FR" sz="2400" b="0" i="0" u="none" strike="noStrike" kern="1200" cap="none" spc="0" normalizeH="0" baseline="0" noProof="0" dirty="0" err="1">
                <a:ln>
                  <a:noFill/>
                </a:ln>
                <a:solidFill>
                  <a:srgbClr val="000000"/>
                </a:solidFill>
                <a:effectLst/>
                <a:uLnTx/>
                <a:uFillTx/>
                <a:latin typeface="Calibri" panose="020F0502020204030204"/>
                <a:ea typeface="+mn-ea"/>
                <a:cs typeface="+mn-cs"/>
              </a:rPr>
              <a:t>Kokoro</a:t>
            </a:r>
            <a:r>
              <a:rPr kumimoji="0" lang="fr-FR" sz="2400" b="0" i="0" u="none" strike="noStrike" kern="1200" cap="none" spc="0" normalizeH="0" baseline="0" noProof="0" dirty="0">
                <a:ln>
                  <a:noFill/>
                </a:ln>
                <a:solidFill>
                  <a:srgbClr val="000000"/>
                </a:solidFill>
                <a:effectLst/>
                <a:uLnTx/>
                <a:uFillTx/>
                <a:latin typeface="Calibri" panose="020F0502020204030204"/>
                <a:ea typeface="+mn-ea"/>
                <a:cs typeface="+mn-cs"/>
              </a:rPr>
              <a:t>-Boeing and Plateau? </a:t>
            </a:r>
          </a:p>
        </p:txBody>
      </p:sp>
      <p:sp>
        <p:nvSpPr>
          <p:cNvPr id="6" name="TextBox 5">
            <a:extLst>
              <a:ext uri="{FF2B5EF4-FFF2-40B4-BE49-F238E27FC236}">
                <a16:creationId xmlns:a16="http://schemas.microsoft.com/office/drawing/2014/main" id="{23E9BAE4-FB74-447B-AFD7-7F0BCC7F2189}"/>
              </a:ext>
            </a:extLst>
          </p:cNvPr>
          <p:cNvSpPr txBox="1"/>
          <p:nvPr/>
        </p:nvSpPr>
        <p:spPr>
          <a:xfrm>
            <a:off x="438405" y="2607297"/>
            <a:ext cx="5135670" cy="2308324"/>
          </a:xfrm>
          <a:prstGeom prst="rect">
            <a:avLst/>
          </a:prstGeom>
          <a:solidFill>
            <a:srgbClr val="A6A6A6"/>
          </a:solid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000000"/>
                </a:solidFill>
                <a:effectLst/>
                <a:uLnTx/>
                <a:uFillTx/>
                <a:latin typeface="Calibri" panose="020F0502020204030204"/>
                <a:ea typeface="+mn-ea"/>
                <a:cs typeface="+mn-cs"/>
              </a:rPr>
              <a:t>Important destructions </a:t>
            </a:r>
            <a:r>
              <a:rPr kumimoji="0" lang="fr-FR" sz="2400" b="0" i="0" u="none" strike="noStrike" kern="1200" cap="none" spc="0" normalizeH="0" baseline="0" noProof="0" dirty="0" err="1">
                <a:ln>
                  <a:noFill/>
                </a:ln>
                <a:solidFill>
                  <a:srgbClr val="000000"/>
                </a:solidFill>
                <a:effectLst/>
                <a:uLnTx/>
                <a:uFillTx/>
                <a:latin typeface="Calibri" panose="020F0502020204030204"/>
                <a:ea typeface="+mn-ea"/>
                <a:cs typeface="+mn-cs"/>
              </a:rPr>
              <a:t>during</a:t>
            </a:r>
            <a:r>
              <a:rPr kumimoji="0" lang="fr-FR" sz="2400" b="0" i="0" u="none" strike="noStrike" kern="1200" cap="none" spc="0" normalizeH="0" baseline="0" noProof="0" dirty="0">
                <a:ln>
                  <a:noFill/>
                </a:ln>
                <a:solidFill>
                  <a:srgbClr val="000000"/>
                </a:solidFill>
                <a:effectLst/>
                <a:uLnTx/>
                <a:uFillTx/>
                <a:latin typeface="Calibri" panose="020F0502020204030204"/>
                <a:ea typeface="+mn-ea"/>
                <a:cs typeface="+mn-cs"/>
              </a:rPr>
              <a:t> the </a:t>
            </a:r>
            <a:r>
              <a:rPr kumimoji="0" lang="fr-FR" sz="2400" b="0" i="0" u="none" strike="noStrike" kern="1200" cap="none" spc="0" normalizeH="0" baseline="0" noProof="0" dirty="0" err="1">
                <a:ln>
                  <a:noFill/>
                </a:ln>
                <a:solidFill>
                  <a:srgbClr val="000000"/>
                </a:solidFill>
                <a:effectLst/>
                <a:uLnTx/>
                <a:uFillTx/>
                <a:latin typeface="Calibri" panose="020F0502020204030204"/>
                <a:ea typeface="+mn-ea"/>
                <a:cs typeface="+mn-cs"/>
              </a:rPr>
              <a:t>conflict</a:t>
            </a:r>
            <a:endParaRPr kumimoji="0" lang="fr-FR" sz="2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000000"/>
                </a:solidFill>
                <a:effectLst/>
                <a:uLnTx/>
                <a:uFillTx/>
                <a:latin typeface="Calibri" panose="020F0502020204030204"/>
                <a:ea typeface="+mn-ea"/>
                <a:cs typeface="+mn-cs"/>
              </a:rPr>
              <a:t>Not </a:t>
            </a:r>
            <a:r>
              <a:rPr kumimoji="0" lang="fr-FR" sz="2400" b="0" i="0" u="none" strike="noStrike" kern="1200" cap="none" spc="0" normalizeH="0" baseline="0" noProof="0" dirty="0" err="1">
                <a:ln>
                  <a:noFill/>
                </a:ln>
                <a:solidFill>
                  <a:srgbClr val="000000"/>
                </a:solidFill>
                <a:effectLst/>
                <a:uLnTx/>
                <a:uFillTx/>
                <a:latin typeface="Calibri" panose="020F0502020204030204"/>
                <a:ea typeface="+mn-ea"/>
                <a:cs typeface="+mn-cs"/>
              </a:rPr>
              <a:t>well</a:t>
            </a:r>
            <a:r>
              <a:rPr kumimoji="0" lang="fr-FR" sz="24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fr-FR" sz="2400" b="0" i="0" u="none" strike="noStrike" kern="1200" cap="none" spc="0" normalizeH="0" baseline="0" noProof="0" dirty="0" err="1">
                <a:ln>
                  <a:noFill/>
                </a:ln>
                <a:solidFill>
                  <a:srgbClr val="000000"/>
                </a:solidFill>
                <a:effectLst/>
                <a:uLnTx/>
                <a:uFillTx/>
                <a:latin typeface="Calibri" panose="020F0502020204030204"/>
                <a:ea typeface="+mn-ea"/>
                <a:cs typeface="+mn-cs"/>
              </a:rPr>
              <a:t>integrated</a:t>
            </a:r>
            <a:r>
              <a:rPr kumimoji="0" lang="fr-FR" sz="2400" b="0" i="0" u="none" strike="noStrike" kern="1200" cap="none" spc="0" normalizeH="0" baseline="0" noProof="0" dirty="0">
                <a:ln>
                  <a:noFill/>
                </a:ln>
                <a:solidFill>
                  <a:srgbClr val="000000"/>
                </a:solidFill>
                <a:effectLst/>
                <a:uLnTx/>
                <a:uFillTx/>
                <a:latin typeface="Calibri" panose="020F0502020204030204"/>
                <a:ea typeface="+mn-ea"/>
                <a:cs typeface="+mn-cs"/>
              </a:rPr>
              <a:t> in the </a:t>
            </a:r>
            <a:r>
              <a:rPr kumimoji="0" lang="fr-FR" sz="2400" b="0" i="0" u="none" strike="noStrike" kern="1200" cap="none" spc="0" normalizeH="0" baseline="0" noProof="0" dirty="0" err="1">
                <a:ln>
                  <a:noFill/>
                </a:ln>
                <a:solidFill>
                  <a:srgbClr val="000000"/>
                </a:solidFill>
                <a:effectLst/>
                <a:uLnTx/>
                <a:uFillTx/>
                <a:latin typeface="Calibri" panose="020F0502020204030204"/>
                <a:ea typeface="+mn-ea"/>
                <a:cs typeface="+mn-cs"/>
              </a:rPr>
              <a:t>urban</a:t>
            </a:r>
            <a:r>
              <a:rPr kumimoji="0" lang="fr-FR" sz="24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fr-FR" sz="2400" b="0" i="0" u="none" strike="noStrike" kern="1200" cap="none" spc="0" normalizeH="0" baseline="0" noProof="0" dirty="0" err="1">
                <a:ln>
                  <a:noFill/>
                </a:ln>
                <a:solidFill>
                  <a:srgbClr val="000000"/>
                </a:solidFill>
                <a:effectLst/>
                <a:uLnTx/>
                <a:uFillTx/>
                <a:latin typeface="Calibri" panose="020F0502020204030204"/>
                <a:ea typeface="+mn-ea"/>
                <a:cs typeface="+mn-cs"/>
              </a:rPr>
              <a:t>fabric</a:t>
            </a:r>
            <a:endParaRPr kumimoji="0" lang="fr-FR" sz="2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rgbClr val="000000"/>
                </a:solidFill>
                <a:effectLst/>
                <a:uLnTx/>
                <a:uFillTx/>
                <a:latin typeface="Calibri" panose="020F0502020204030204"/>
                <a:ea typeface="+mn-ea"/>
                <a:cs typeface="+mn-cs"/>
              </a:rPr>
              <a:t>Important </a:t>
            </a:r>
            <a:r>
              <a:rPr kumimoji="0" lang="fr-FR" sz="2400" b="0" i="0" u="none" strike="noStrike" kern="1200" cap="none" spc="0" normalizeH="0" baseline="0" noProof="0" dirty="0" err="1">
                <a:ln>
                  <a:noFill/>
                </a:ln>
                <a:solidFill>
                  <a:srgbClr val="000000"/>
                </a:solidFill>
                <a:effectLst/>
                <a:uLnTx/>
                <a:uFillTx/>
                <a:latin typeface="Calibri" panose="020F0502020204030204"/>
                <a:ea typeface="+mn-ea"/>
                <a:cs typeface="+mn-cs"/>
              </a:rPr>
              <a:t>displacements</a:t>
            </a:r>
            <a:r>
              <a:rPr kumimoji="0" lang="fr-FR" sz="24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fr-FR" sz="2400" b="0" i="0" u="none" strike="noStrike" kern="1200" cap="none" spc="0" normalizeH="0" baseline="0" noProof="0" dirty="0" err="1">
                <a:ln>
                  <a:noFill/>
                </a:ln>
                <a:solidFill>
                  <a:srgbClr val="000000"/>
                </a:solidFill>
                <a:effectLst/>
                <a:uLnTx/>
                <a:uFillTx/>
                <a:latin typeface="Calibri" panose="020F0502020204030204"/>
                <a:ea typeface="+mn-ea"/>
                <a:cs typeface="+mn-cs"/>
              </a:rPr>
              <a:t>movements</a:t>
            </a:r>
            <a:r>
              <a:rPr kumimoji="0" lang="fr-FR" sz="24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fr-FR" sz="2400" b="0" i="0" u="none" strike="noStrike" kern="1200" cap="none" spc="0" normalizeH="0" baseline="0" noProof="0" dirty="0" err="1">
                <a:ln>
                  <a:noFill/>
                </a:ln>
                <a:solidFill>
                  <a:srgbClr val="000000"/>
                </a:solidFill>
                <a:effectLst/>
                <a:uLnTx/>
                <a:uFillTx/>
                <a:latin typeface="Calibri" panose="020F0502020204030204"/>
                <a:ea typeface="+mn-ea"/>
                <a:cs typeface="+mn-cs"/>
              </a:rPr>
              <a:t>during</a:t>
            </a:r>
            <a:r>
              <a:rPr kumimoji="0" lang="fr-FR" sz="2400" b="0" i="0" u="none" strike="noStrike" kern="1200" cap="none" spc="0" normalizeH="0" baseline="0" noProof="0" dirty="0">
                <a:ln>
                  <a:noFill/>
                </a:ln>
                <a:solidFill>
                  <a:srgbClr val="000000"/>
                </a:solidFill>
                <a:effectLst/>
                <a:uLnTx/>
                <a:uFillTx/>
                <a:latin typeface="Calibri" panose="020F0502020204030204"/>
                <a:ea typeface="+mn-ea"/>
                <a:cs typeface="+mn-cs"/>
              </a:rPr>
              <a:t> the </a:t>
            </a:r>
            <a:r>
              <a:rPr kumimoji="0" lang="fr-FR" sz="2400" b="0" i="0" u="none" strike="noStrike" kern="1200" cap="none" spc="0" normalizeH="0" baseline="0" noProof="0" dirty="0" err="1">
                <a:ln>
                  <a:noFill/>
                </a:ln>
                <a:solidFill>
                  <a:srgbClr val="000000"/>
                </a:solidFill>
                <a:effectLst/>
                <a:uLnTx/>
                <a:uFillTx/>
                <a:latin typeface="Calibri" panose="020F0502020204030204"/>
                <a:ea typeface="+mn-ea"/>
                <a:cs typeface="+mn-cs"/>
              </a:rPr>
              <a:t>crisis</a:t>
            </a:r>
            <a:r>
              <a:rPr kumimoji="0" lang="fr-FR" sz="2400" b="0" i="0" u="none" strike="noStrike" kern="1200" cap="none" spc="0" normalizeH="0" baseline="0" noProof="0" dirty="0">
                <a:ln>
                  <a:noFill/>
                </a:ln>
                <a:solidFill>
                  <a:srgbClr val="000000"/>
                </a:solidFill>
                <a:effectLst/>
                <a:uLnTx/>
                <a:uFillTx/>
                <a:latin typeface="Calibri" panose="020F0502020204030204"/>
                <a:ea typeface="+mn-ea"/>
                <a:cs typeface="+mn-cs"/>
              </a:rPr>
              <a:t> and </a:t>
            </a:r>
            <a:r>
              <a:rPr kumimoji="0" lang="fr-FR" sz="2400" b="0" i="0" u="none" strike="noStrike" kern="1200" cap="none" spc="0" normalizeH="0" baseline="0" noProof="0" dirty="0" err="1">
                <a:ln>
                  <a:noFill/>
                </a:ln>
                <a:solidFill>
                  <a:srgbClr val="000000"/>
                </a:solidFill>
                <a:effectLst/>
                <a:uLnTx/>
                <a:uFillTx/>
                <a:latin typeface="Calibri" panose="020F0502020204030204"/>
                <a:ea typeface="+mn-ea"/>
                <a:cs typeface="+mn-cs"/>
              </a:rPr>
              <a:t>returns</a:t>
            </a:r>
            <a:r>
              <a:rPr kumimoji="0" lang="fr-FR" sz="2400" b="0"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
        <p:nvSpPr>
          <p:cNvPr id="8" name="TextBox 7">
            <a:extLst>
              <a:ext uri="{FF2B5EF4-FFF2-40B4-BE49-F238E27FC236}">
                <a16:creationId xmlns:a16="http://schemas.microsoft.com/office/drawing/2014/main" id="{DB93D63A-B327-4DD0-BA2B-AA83807A6DC4}"/>
              </a:ext>
            </a:extLst>
          </p:cNvPr>
          <p:cNvSpPr txBox="1"/>
          <p:nvPr/>
        </p:nvSpPr>
        <p:spPr>
          <a:xfrm>
            <a:off x="6296692" y="2491699"/>
            <a:ext cx="5135671" cy="2677656"/>
          </a:xfrm>
          <a:prstGeom prst="rect">
            <a:avLst/>
          </a:prstGeom>
          <a:solidFill>
            <a:srgbClr val="404040"/>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5 Participatory mapping workshops to identify a</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400" b="0" i="1" u="none" strike="noStrike" kern="1200" cap="none" spc="0" normalizeH="0" baseline="0" noProof="0" dirty="0">
                <a:ln>
                  <a:noFill/>
                </a:ln>
                <a:solidFill>
                  <a:srgbClr val="FFFFFF"/>
                </a:solidFill>
                <a:effectLst/>
                <a:uLnTx/>
                <a:uFillTx/>
                <a:latin typeface="Calibri" panose="020F0502020204030204"/>
                <a:ea typeface="+mn-ea"/>
                <a:cs typeface="+mn-cs"/>
              </a:rPr>
              <a:t>population or neighborhood basin</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A coherent socio-economic unity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A network of predictable relationships between its stakeholders </a:t>
            </a:r>
          </a:p>
        </p:txBody>
      </p:sp>
      <p:sp>
        <p:nvSpPr>
          <p:cNvPr id="9" name="Rectangle 8">
            <a:extLst>
              <a:ext uri="{FF2B5EF4-FFF2-40B4-BE49-F238E27FC236}">
                <a16:creationId xmlns:a16="http://schemas.microsoft.com/office/drawing/2014/main" id="{2E0FBD12-3668-4D7D-B191-19B3F40720E8}"/>
              </a:ext>
            </a:extLst>
          </p:cNvPr>
          <p:cNvSpPr/>
          <p:nvPr/>
        </p:nvSpPr>
        <p:spPr>
          <a:xfrm>
            <a:off x="0" y="169251"/>
            <a:ext cx="6267236" cy="549275"/>
          </a:xfrm>
          <a:prstGeom prst="rect">
            <a:avLst/>
          </a:prstGeom>
          <a:solidFill>
            <a:srgbClr val="BA122B"/>
          </a:solidFill>
          <a:ln>
            <a:solidFill>
              <a:srgbClr val="BA122B">
                <a:alpha val="0"/>
              </a:srgbClr>
            </a:solidFill>
            <a:extLst>
              <a:ext uri="{C807C97D-BFC1-408E-A445-0C87EB9F89A2}">
                <ask:lineSketchStyleProps xmlns:ask="http://schemas.microsoft.com/office/drawing/2018/sketchyshapes" xmlns="" sd="1219033472">
                  <a:custGeom>
                    <a:avLst/>
                    <a:gdLst>
                      <a:gd name="connsiteX0" fmla="*/ 0 w 4149877"/>
                      <a:gd name="connsiteY0" fmla="*/ 0 h 549275"/>
                      <a:gd name="connsiteX1" fmla="*/ 4149877 w 4149877"/>
                      <a:gd name="connsiteY1" fmla="*/ 0 h 549275"/>
                      <a:gd name="connsiteX2" fmla="*/ 4149877 w 4149877"/>
                      <a:gd name="connsiteY2" fmla="*/ 549275 h 549275"/>
                      <a:gd name="connsiteX3" fmla="*/ 0 w 4149877"/>
                      <a:gd name="connsiteY3" fmla="*/ 549275 h 549275"/>
                      <a:gd name="connsiteX4" fmla="*/ 0 w 4149877"/>
                      <a:gd name="connsiteY4" fmla="*/ 0 h 54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77" h="549275" fill="none" extrusionOk="0">
                        <a:moveTo>
                          <a:pt x="0" y="0"/>
                        </a:moveTo>
                        <a:cubicBezTo>
                          <a:pt x="1348908" y="-49533"/>
                          <a:pt x="2971137" y="-14809"/>
                          <a:pt x="4149877" y="0"/>
                        </a:cubicBezTo>
                        <a:cubicBezTo>
                          <a:pt x="4185294" y="84854"/>
                          <a:pt x="4102945" y="282111"/>
                          <a:pt x="4149877" y="549275"/>
                        </a:cubicBezTo>
                        <a:cubicBezTo>
                          <a:pt x="2897043" y="501044"/>
                          <a:pt x="1554090" y="633730"/>
                          <a:pt x="0" y="549275"/>
                        </a:cubicBezTo>
                        <a:cubicBezTo>
                          <a:pt x="42734" y="433252"/>
                          <a:pt x="-7941" y="69426"/>
                          <a:pt x="0" y="0"/>
                        </a:cubicBezTo>
                        <a:close/>
                      </a:path>
                      <a:path w="4149877" h="549275" stroke="0" extrusionOk="0">
                        <a:moveTo>
                          <a:pt x="0" y="0"/>
                        </a:moveTo>
                        <a:cubicBezTo>
                          <a:pt x="1533905" y="118645"/>
                          <a:pt x="3587023" y="116012"/>
                          <a:pt x="4149877" y="0"/>
                        </a:cubicBezTo>
                        <a:cubicBezTo>
                          <a:pt x="4111161" y="76317"/>
                          <a:pt x="4106607" y="388333"/>
                          <a:pt x="4149877" y="549275"/>
                        </a:cubicBezTo>
                        <a:cubicBezTo>
                          <a:pt x="3540685" y="683875"/>
                          <a:pt x="1715949" y="392079"/>
                          <a:pt x="0" y="549275"/>
                        </a:cubicBezTo>
                        <a:cubicBezTo>
                          <a:pt x="-37528" y="403021"/>
                          <a:pt x="6150" y="26304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GB" sz="3200" b="0" i="0" u="none" strike="noStrike" kern="1200" cap="none" spc="0" normalizeH="0" baseline="0" noProof="0" dirty="0">
                <a:ln>
                  <a:noFill/>
                </a:ln>
                <a:solidFill>
                  <a:srgbClr val="FFFFFF"/>
                </a:solidFill>
                <a:effectLst/>
                <a:uLnTx/>
                <a:uFillTx/>
                <a:latin typeface="Calibri Light" panose="020F0302020204030204"/>
                <a:ea typeface="+mn-ea"/>
                <a:cs typeface="+mn-cs"/>
              </a:rPr>
              <a:t>A two steps delimitation process </a:t>
            </a:r>
          </a:p>
        </p:txBody>
      </p:sp>
      <p:sp>
        <p:nvSpPr>
          <p:cNvPr id="10" name="Rectangle 9">
            <a:extLst>
              <a:ext uri="{FF2B5EF4-FFF2-40B4-BE49-F238E27FC236}">
                <a16:creationId xmlns:a16="http://schemas.microsoft.com/office/drawing/2014/main" id="{3F3ABCA8-B0E8-4D87-AD1B-C10DD03F00AE}"/>
              </a:ext>
            </a:extLst>
          </p:cNvPr>
          <p:cNvSpPr/>
          <p:nvPr/>
        </p:nvSpPr>
        <p:spPr>
          <a:xfrm>
            <a:off x="450931" y="1161921"/>
            <a:ext cx="964504" cy="7265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FFFFF"/>
                </a:solidFill>
                <a:effectLst/>
                <a:uLnTx/>
                <a:uFillTx/>
                <a:latin typeface="Calibri" panose="020F0502020204030204"/>
                <a:ea typeface="+mn-ea"/>
                <a:cs typeface="+mn-cs"/>
              </a:rPr>
              <a:t>1 </a:t>
            </a:r>
          </a:p>
        </p:txBody>
      </p:sp>
      <p:sp>
        <p:nvSpPr>
          <p:cNvPr id="11" name="Rectangle 10">
            <a:extLst>
              <a:ext uri="{FF2B5EF4-FFF2-40B4-BE49-F238E27FC236}">
                <a16:creationId xmlns:a16="http://schemas.microsoft.com/office/drawing/2014/main" id="{BB643133-7372-4364-9785-F1897F620140}"/>
              </a:ext>
            </a:extLst>
          </p:cNvPr>
          <p:cNvSpPr/>
          <p:nvPr/>
        </p:nvSpPr>
        <p:spPr>
          <a:xfrm>
            <a:off x="6296692" y="1107929"/>
            <a:ext cx="918388" cy="7265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FFFFF"/>
                </a:solidFill>
                <a:effectLst/>
                <a:uLnTx/>
                <a:uFillTx/>
                <a:latin typeface="Calibri" panose="020F0502020204030204"/>
                <a:ea typeface="+mn-ea"/>
                <a:cs typeface="+mn-cs"/>
              </a:rPr>
              <a:t>2 </a:t>
            </a:r>
          </a:p>
        </p:txBody>
      </p:sp>
    </p:spTree>
    <p:extLst>
      <p:ext uri="{BB962C8B-B14F-4D97-AF65-F5344CB8AC3E}">
        <p14:creationId xmlns:p14="http://schemas.microsoft.com/office/powerpoint/2010/main" val="2241826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7842EB-2085-4064-B8AE-BF74C04A78A8}"/>
              </a:ext>
            </a:extLst>
          </p:cNvPr>
          <p:cNvSpPr/>
          <p:nvPr/>
        </p:nvSpPr>
        <p:spPr>
          <a:xfrm>
            <a:off x="-1" y="94095"/>
            <a:ext cx="7340253" cy="895461"/>
          </a:xfrm>
          <a:prstGeom prst="rect">
            <a:avLst/>
          </a:prstGeom>
          <a:solidFill>
            <a:srgbClr val="BA122B"/>
          </a:solidFill>
          <a:ln>
            <a:solidFill>
              <a:srgbClr val="BA122B">
                <a:alpha val="0"/>
              </a:srgbClr>
            </a:solidFill>
            <a:extLst>
              <a:ext uri="{C807C97D-BFC1-408E-A445-0C87EB9F89A2}">
                <ask:lineSketchStyleProps xmlns:ask="http://schemas.microsoft.com/office/drawing/2018/sketchyshapes" xmlns="" sd="1219033472">
                  <a:custGeom>
                    <a:avLst/>
                    <a:gdLst>
                      <a:gd name="connsiteX0" fmla="*/ 0 w 4149877"/>
                      <a:gd name="connsiteY0" fmla="*/ 0 h 549275"/>
                      <a:gd name="connsiteX1" fmla="*/ 4149877 w 4149877"/>
                      <a:gd name="connsiteY1" fmla="*/ 0 h 549275"/>
                      <a:gd name="connsiteX2" fmla="*/ 4149877 w 4149877"/>
                      <a:gd name="connsiteY2" fmla="*/ 549275 h 549275"/>
                      <a:gd name="connsiteX3" fmla="*/ 0 w 4149877"/>
                      <a:gd name="connsiteY3" fmla="*/ 549275 h 549275"/>
                      <a:gd name="connsiteX4" fmla="*/ 0 w 4149877"/>
                      <a:gd name="connsiteY4" fmla="*/ 0 h 54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77" h="549275" fill="none" extrusionOk="0">
                        <a:moveTo>
                          <a:pt x="0" y="0"/>
                        </a:moveTo>
                        <a:cubicBezTo>
                          <a:pt x="1348908" y="-49533"/>
                          <a:pt x="2971137" y="-14809"/>
                          <a:pt x="4149877" y="0"/>
                        </a:cubicBezTo>
                        <a:cubicBezTo>
                          <a:pt x="4185294" y="84854"/>
                          <a:pt x="4102945" y="282111"/>
                          <a:pt x="4149877" y="549275"/>
                        </a:cubicBezTo>
                        <a:cubicBezTo>
                          <a:pt x="2897043" y="501044"/>
                          <a:pt x="1554090" y="633730"/>
                          <a:pt x="0" y="549275"/>
                        </a:cubicBezTo>
                        <a:cubicBezTo>
                          <a:pt x="42734" y="433252"/>
                          <a:pt x="-7941" y="69426"/>
                          <a:pt x="0" y="0"/>
                        </a:cubicBezTo>
                        <a:close/>
                      </a:path>
                      <a:path w="4149877" h="549275" stroke="0" extrusionOk="0">
                        <a:moveTo>
                          <a:pt x="0" y="0"/>
                        </a:moveTo>
                        <a:cubicBezTo>
                          <a:pt x="1533905" y="118645"/>
                          <a:pt x="3587023" y="116012"/>
                          <a:pt x="4149877" y="0"/>
                        </a:cubicBezTo>
                        <a:cubicBezTo>
                          <a:pt x="4111161" y="76317"/>
                          <a:pt x="4106607" y="388333"/>
                          <a:pt x="4149877" y="549275"/>
                        </a:cubicBezTo>
                        <a:cubicBezTo>
                          <a:pt x="3540685" y="683875"/>
                          <a:pt x="1715949" y="392079"/>
                          <a:pt x="0" y="549275"/>
                        </a:cubicBezTo>
                        <a:cubicBezTo>
                          <a:pt x="-37528" y="403021"/>
                          <a:pt x="6150" y="26304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GB" sz="3200" b="0" i="0" u="none" strike="noStrike" kern="1200" cap="none" spc="0" normalizeH="0" baseline="0" noProof="0" dirty="0">
                <a:ln>
                  <a:noFill/>
                </a:ln>
                <a:solidFill>
                  <a:srgbClr val="FFFFFF"/>
                </a:solidFill>
                <a:effectLst/>
                <a:uLnTx/>
                <a:uFillTx/>
                <a:latin typeface="Calibri Light" panose="020F0302020204030204"/>
                <a:ea typeface="+mn-ea"/>
                <a:cs typeface="+mn-cs"/>
              </a:rPr>
              <a:t>“whole population” : How do we target? </a:t>
            </a:r>
          </a:p>
        </p:txBody>
      </p:sp>
      <p:sp>
        <p:nvSpPr>
          <p:cNvPr id="6" name="Rectangle 5">
            <a:extLst>
              <a:ext uri="{FF2B5EF4-FFF2-40B4-BE49-F238E27FC236}">
                <a16:creationId xmlns:a16="http://schemas.microsoft.com/office/drawing/2014/main" id="{6AE52121-F8D7-495C-AC66-7116E60D92B5}"/>
              </a:ext>
            </a:extLst>
          </p:cNvPr>
          <p:cNvSpPr/>
          <p:nvPr/>
        </p:nvSpPr>
        <p:spPr>
          <a:xfrm>
            <a:off x="850380" y="2199135"/>
            <a:ext cx="6096000" cy="2092881"/>
          </a:xfrm>
          <a:prstGeom prst="rect">
            <a:avLst/>
          </a:prstGeom>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000000"/>
                </a:solidFill>
                <a:effectLst/>
                <a:uLnTx/>
                <a:uFillTx/>
                <a:latin typeface="Calibri" panose="020F0502020204030204"/>
                <a:ea typeface="+mn-ea"/>
                <a:cs typeface="+mn-cs"/>
              </a:rPr>
              <a:t>An area-based approach is characterized by its focus </a:t>
            </a:r>
            <a:r>
              <a:rPr kumimoji="0" lang="en-US" sz="2600" b="0" i="0" u="none" strike="noStrike" kern="1200" cap="none" spc="0" normalizeH="0" baseline="0" noProof="0" dirty="0">
                <a:ln>
                  <a:noFill/>
                </a:ln>
                <a:solidFill>
                  <a:srgbClr val="BA002C"/>
                </a:solidFill>
                <a:effectLst/>
                <a:uLnTx/>
                <a:uFillTx/>
                <a:latin typeface="Calibri" panose="020F0502020204030204"/>
                <a:ea typeface="+mn-ea"/>
                <a:cs typeface="+mn-cs"/>
              </a:rPr>
              <a:t>on needs, capacities and vulnerabilities  </a:t>
            </a:r>
            <a:r>
              <a:rPr kumimoji="0" lang="en-US" sz="2600" b="0" i="0" u="none" strike="noStrike" kern="1200" cap="none" spc="0" normalizeH="0" baseline="0" noProof="0" dirty="0">
                <a:ln>
                  <a:noFill/>
                </a:ln>
                <a:solidFill>
                  <a:srgbClr val="000000"/>
                </a:solidFill>
                <a:effectLst/>
                <a:uLnTx/>
                <a:uFillTx/>
                <a:latin typeface="Calibri" panose="020F0502020204030204"/>
                <a:ea typeface="+mn-ea"/>
                <a:cs typeface="+mn-cs"/>
              </a:rPr>
              <a:t>within a geographic area, rather than among a specific population group. </a:t>
            </a:r>
            <a:endParaRPr kumimoji="0" lang="fr-FR" sz="26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nvGrpSpPr>
          <p:cNvPr id="8" name="Graphic 3" descr="Target Audience">
            <a:extLst>
              <a:ext uri="{FF2B5EF4-FFF2-40B4-BE49-F238E27FC236}">
                <a16:creationId xmlns:a16="http://schemas.microsoft.com/office/drawing/2014/main" id="{7CA24B41-89AB-4C21-A9B6-04CA6E52228E}"/>
              </a:ext>
            </a:extLst>
          </p:cNvPr>
          <p:cNvGrpSpPr/>
          <p:nvPr/>
        </p:nvGrpSpPr>
        <p:grpSpPr>
          <a:xfrm>
            <a:off x="8041710" y="2179529"/>
            <a:ext cx="2642991" cy="2132095"/>
            <a:chOff x="6502835" y="4750472"/>
            <a:chExt cx="800099" cy="573788"/>
          </a:xfrm>
        </p:grpSpPr>
        <p:sp>
          <p:nvSpPr>
            <p:cNvPr id="9" name="Freeform: Shape 8">
              <a:extLst>
                <a:ext uri="{FF2B5EF4-FFF2-40B4-BE49-F238E27FC236}">
                  <a16:creationId xmlns:a16="http://schemas.microsoft.com/office/drawing/2014/main" id="{5DF583F1-C12F-40D1-B613-109D351B132A}"/>
                </a:ext>
              </a:extLst>
            </p:cNvPr>
            <p:cNvSpPr/>
            <p:nvPr/>
          </p:nvSpPr>
          <p:spPr>
            <a:xfrm>
              <a:off x="6731435" y="5163866"/>
              <a:ext cx="342900" cy="120967"/>
            </a:xfrm>
            <a:custGeom>
              <a:avLst/>
              <a:gdLst>
                <a:gd name="connsiteX0" fmla="*/ 326708 w 342900"/>
                <a:gd name="connsiteY0" fmla="*/ 74295 h 120967"/>
                <a:gd name="connsiteX1" fmla="*/ 303848 w 342900"/>
                <a:gd name="connsiteY1" fmla="*/ 20003 h 120967"/>
                <a:gd name="connsiteX2" fmla="*/ 298133 w 342900"/>
                <a:gd name="connsiteY2" fmla="*/ 14288 h 120967"/>
                <a:gd name="connsiteX3" fmla="*/ 20002 w 342900"/>
                <a:gd name="connsiteY3" fmla="*/ 0 h 120967"/>
                <a:gd name="connsiteX4" fmla="*/ 17145 w 342900"/>
                <a:gd name="connsiteY4" fmla="*/ 1905 h 120967"/>
                <a:gd name="connsiteX5" fmla="*/ 0 w 342900"/>
                <a:gd name="connsiteY5" fmla="*/ 35243 h 120967"/>
                <a:gd name="connsiteX6" fmla="*/ 0 w 342900"/>
                <a:gd name="connsiteY6" fmla="*/ 120968 h 120967"/>
                <a:gd name="connsiteX7" fmla="*/ 342900 w 342900"/>
                <a:gd name="connsiteY7" fmla="*/ 120968 h 120967"/>
                <a:gd name="connsiteX8" fmla="*/ 342900 w 342900"/>
                <a:gd name="connsiteY8" fmla="*/ 90488 h 120967"/>
                <a:gd name="connsiteX9" fmla="*/ 326708 w 342900"/>
                <a:gd name="connsiteY9" fmla="*/ 74295 h 120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2900" h="120967">
                  <a:moveTo>
                    <a:pt x="326708" y="74295"/>
                  </a:moveTo>
                  <a:cubicBezTo>
                    <a:pt x="312420" y="60007"/>
                    <a:pt x="303848" y="40005"/>
                    <a:pt x="303848" y="20003"/>
                  </a:cubicBezTo>
                  <a:lnTo>
                    <a:pt x="298133" y="14288"/>
                  </a:lnTo>
                  <a:cubicBezTo>
                    <a:pt x="211455" y="67628"/>
                    <a:pt x="100965" y="61913"/>
                    <a:pt x="20002" y="0"/>
                  </a:cubicBezTo>
                  <a:lnTo>
                    <a:pt x="17145" y="1905"/>
                  </a:lnTo>
                  <a:cubicBezTo>
                    <a:pt x="6668" y="9525"/>
                    <a:pt x="0" y="21907"/>
                    <a:pt x="0" y="35243"/>
                  </a:cubicBezTo>
                  <a:lnTo>
                    <a:pt x="0" y="120968"/>
                  </a:lnTo>
                  <a:lnTo>
                    <a:pt x="342900" y="120968"/>
                  </a:lnTo>
                  <a:lnTo>
                    <a:pt x="342900" y="90488"/>
                  </a:lnTo>
                  <a:lnTo>
                    <a:pt x="326708" y="74295"/>
                  </a:lnTo>
                  <a:close/>
                </a:path>
              </a:pathLst>
            </a:custGeom>
            <a:solidFill>
              <a:srgbClr val="000000"/>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A6DEA87B-1420-470E-BCAF-53001F81BE3C}"/>
                </a:ext>
              </a:extLst>
            </p:cNvPr>
            <p:cNvSpPr/>
            <p:nvPr/>
          </p:nvSpPr>
          <p:spPr>
            <a:xfrm>
              <a:off x="7081002" y="4785538"/>
              <a:ext cx="136393" cy="170683"/>
            </a:xfrm>
            <a:custGeom>
              <a:avLst/>
              <a:gdLst>
                <a:gd name="connsiteX0" fmla="*/ 64770 w 136393"/>
                <a:gd name="connsiteY0" fmla="*/ 170683 h 170683"/>
                <a:gd name="connsiteX1" fmla="*/ 135255 w 136393"/>
                <a:gd name="connsiteY1" fmla="*/ 71623 h 170683"/>
                <a:gd name="connsiteX2" fmla="*/ 36195 w 136393"/>
                <a:gd name="connsiteY2" fmla="*/ 1138 h 170683"/>
                <a:gd name="connsiteX3" fmla="*/ 0 w 136393"/>
                <a:gd name="connsiteY3" fmla="*/ 16378 h 170683"/>
                <a:gd name="connsiteX4" fmla="*/ 64770 w 136393"/>
                <a:gd name="connsiteY4" fmla="*/ 170683 h 170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393" h="170683">
                  <a:moveTo>
                    <a:pt x="64770" y="170683"/>
                  </a:moveTo>
                  <a:cubicBezTo>
                    <a:pt x="111443" y="163063"/>
                    <a:pt x="142875" y="118296"/>
                    <a:pt x="135255" y="71623"/>
                  </a:cubicBezTo>
                  <a:cubicBezTo>
                    <a:pt x="127635" y="24951"/>
                    <a:pt x="82868" y="-6482"/>
                    <a:pt x="36195" y="1138"/>
                  </a:cubicBezTo>
                  <a:cubicBezTo>
                    <a:pt x="22860" y="3043"/>
                    <a:pt x="10478" y="8758"/>
                    <a:pt x="0" y="16378"/>
                  </a:cubicBezTo>
                  <a:cubicBezTo>
                    <a:pt x="39053" y="58288"/>
                    <a:pt x="61913" y="112581"/>
                    <a:pt x="64770" y="170683"/>
                  </a:cubicBezTo>
                  <a:close/>
                </a:path>
              </a:pathLst>
            </a:custGeom>
            <a:solidFill>
              <a:srgbClr val="000000"/>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70663A49-262D-4CD8-ACC2-E5D99C43C6BA}"/>
                </a:ext>
              </a:extLst>
            </p:cNvPr>
            <p:cNvSpPr/>
            <p:nvPr/>
          </p:nvSpPr>
          <p:spPr>
            <a:xfrm>
              <a:off x="7109577" y="4980986"/>
              <a:ext cx="193357" cy="170497"/>
            </a:xfrm>
            <a:custGeom>
              <a:avLst/>
              <a:gdLst>
                <a:gd name="connsiteX0" fmla="*/ 176213 w 193357"/>
                <a:gd name="connsiteY0" fmla="*/ 50483 h 170497"/>
                <a:gd name="connsiteX1" fmla="*/ 92393 w 193357"/>
                <a:gd name="connsiteY1" fmla="*/ 10478 h 170497"/>
                <a:gd name="connsiteX2" fmla="*/ 36195 w 193357"/>
                <a:gd name="connsiteY2" fmla="*/ 0 h 170497"/>
                <a:gd name="connsiteX3" fmla="*/ 0 w 193357"/>
                <a:gd name="connsiteY3" fmla="*/ 116205 h 170497"/>
                <a:gd name="connsiteX4" fmla="*/ 5715 w 193357"/>
                <a:gd name="connsiteY4" fmla="*/ 121920 h 170497"/>
                <a:gd name="connsiteX5" fmla="*/ 60008 w 193357"/>
                <a:gd name="connsiteY5" fmla="*/ 144780 h 170497"/>
                <a:gd name="connsiteX6" fmla="*/ 85725 w 193357"/>
                <a:gd name="connsiteY6" fmla="*/ 170498 h 170497"/>
                <a:gd name="connsiteX7" fmla="*/ 193358 w 193357"/>
                <a:gd name="connsiteY7" fmla="*/ 170498 h 170497"/>
                <a:gd name="connsiteX8" fmla="*/ 193358 w 193357"/>
                <a:gd name="connsiteY8" fmla="*/ 84773 h 170497"/>
                <a:gd name="connsiteX9" fmla="*/ 176213 w 193357"/>
                <a:gd name="connsiteY9" fmla="*/ 50483 h 170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3357" h="170497">
                  <a:moveTo>
                    <a:pt x="176213" y="50483"/>
                  </a:moveTo>
                  <a:cubicBezTo>
                    <a:pt x="151448" y="31433"/>
                    <a:pt x="122873" y="17145"/>
                    <a:pt x="92393" y="10478"/>
                  </a:cubicBezTo>
                  <a:cubicBezTo>
                    <a:pt x="74295" y="4763"/>
                    <a:pt x="55245" y="1905"/>
                    <a:pt x="36195" y="0"/>
                  </a:cubicBezTo>
                  <a:cubicBezTo>
                    <a:pt x="34290" y="40958"/>
                    <a:pt x="21908" y="80963"/>
                    <a:pt x="0" y="116205"/>
                  </a:cubicBezTo>
                  <a:lnTo>
                    <a:pt x="5715" y="121920"/>
                  </a:lnTo>
                  <a:cubicBezTo>
                    <a:pt x="25718" y="121920"/>
                    <a:pt x="45720" y="130493"/>
                    <a:pt x="60008" y="144780"/>
                  </a:cubicBezTo>
                  <a:lnTo>
                    <a:pt x="85725" y="170498"/>
                  </a:lnTo>
                  <a:lnTo>
                    <a:pt x="193358" y="170498"/>
                  </a:lnTo>
                  <a:lnTo>
                    <a:pt x="193358" y="84773"/>
                  </a:lnTo>
                  <a:cubicBezTo>
                    <a:pt x="193358" y="71438"/>
                    <a:pt x="187643" y="58103"/>
                    <a:pt x="176213" y="50483"/>
                  </a:cubicBezTo>
                  <a:close/>
                </a:path>
              </a:pathLst>
            </a:custGeom>
            <a:solidFill>
              <a:srgbClr val="000000"/>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949D2EF1-77A9-40CF-A593-096FC4161DE0}"/>
                </a:ext>
              </a:extLst>
            </p:cNvPr>
            <p:cNvSpPr/>
            <p:nvPr/>
          </p:nvSpPr>
          <p:spPr>
            <a:xfrm>
              <a:off x="6682857" y="4750472"/>
              <a:ext cx="573781" cy="573788"/>
            </a:xfrm>
            <a:custGeom>
              <a:avLst/>
              <a:gdLst>
                <a:gd name="connsiteX0" fmla="*/ 557213 w 573781"/>
                <a:gd name="connsiteY0" fmla="*/ 485782 h 573788"/>
                <a:gd name="connsiteX1" fmla="*/ 467678 w 573781"/>
                <a:gd name="connsiteY1" fmla="*/ 395294 h 573788"/>
                <a:gd name="connsiteX2" fmla="*/ 421957 w 573781"/>
                <a:gd name="connsiteY2" fmla="*/ 381959 h 573788"/>
                <a:gd name="connsiteX3" fmla="*/ 389573 w 573781"/>
                <a:gd name="connsiteY3" fmla="*/ 350527 h 573788"/>
                <a:gd name="connsiteX4" fmla="*/ 434340 w 573781"/>
                <a:gd name="connsiteY4" fmla="*/ 219082 h 573788"/>
                <a:gd name="connsiteX5" fmla="*/ 217170 w 573781"/>
                <a:gd name="connsiteY5" fmla="*/ 7 h 573788"/>
                <a:gd name="connsiteX6" fmla="*/ 0 w 573781"/>
                <a:gd name="connsiteY6" fmla="*/ 216224 h 573788"/>
                <a:gd name="connsiteX7" fmla="*/ 217170 w 573781"/>
                <a:gd name="connsiteY7" fmla="*/ 435299 h 573788"/>
                <a:gd name="connsiteX8" fmla="*/ 350520 w 573781"/>
                <a:gd name="connsiteY8" fmla="*/ 390532 h 573788"/>
                <a:gd name="connsiteX9" fmla="*/ 382905 w 573781"/>
                <a:gd name="connsiteY9" fmla="*/ 421964 h 573788"/>
                <a:gd name="connsiteX10" fmla="*/ 396240 w 573781"/>
                <a:gd name="connsiteY10" fmla="*/ 467684 h 573788"/>
                <a:gd name="connsiteX11" fmla="*/ 486728 w 573781"/>
                <a:gd name="connsiteY11" fmla="*/ 558172 h 573788"/>
                <a:gd name="connsiteX12" fmla="*/ 558165 w 573781"/>
                <a:gd name="connsiteY12" fmla="*/ 560077 h 573788"/>
                <a:gd name="connsiteX13" fmla="*/ 560070 w 573781"/>
                <a:gd name="connsiteY13" fmla="*/ 488639 h 573788"/>
                <a:gd name="connsiteX14" fmla="*/ 557213 w 573781"/>
                <a:gd name="connsiteY14" fmla="*/ 485782 h 573788"/>
                <a:gd name="connsiteX15" fmla="*/ 557213 w 573781"/>
                <a:gd name="connsiteY15" fmla="*/ 485782 h 573788"/>
                <a:gd name="connsiteX16" fmla="*/ 218123 w 573781"/>
                <a:gd name="connsiteY16" fmla="*/ 44774 h 573788"/>
                <a:gd name="connsiteX17" fmla="*/ 391478 w 573781"/>
                <a:gd name="connsiteY17" fmla="*/ 218129 h 573788"/>
                <a:gd name="connsiteX18" fmla="*/ 350520 w 573781"/>
                <a:gd name="connsiteY18" fmla="*/ 329572 h 573788"/>
                <a:gd name="connsiteX19" fmla="*/ 295275 w 573781"/>
                <a:gd name="connsiteY19" fmla="*/ 309569 h 573788"/>
                <a:gd name="connsiteX20" fmla="*/ 216217 w 573781"/>
                <a:gd name="connsiteY20" fmla="*/ 297187 h 573788"/>
                <a:gd name="connsiteX21" fmla="*/ 137160 w 573781"/>
                <a:gd name="connsiteY21" fmla="*/ 309569 h 573788"/>
                <a:gd name="connsiteX22" fmla="*/ 85725 w 573781"/>
                <a:gd name="connsiteY22" fmla="*/ 330524 h 573788"/>
                <a:gd name="connsiteX23" fmla="*/ 104775 w 573781"/>
                <a:gd name="connsiteY23" fmla="*/ 86684 h 573788"/>
                <a:gd name="connsiteX24" fmla="*/ 218123 w 573781"/>
                <a:gd name="connsiteY24" fmla="*/ 44774 h 57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3781" h="573788">
                  <a:moveTo>
                    <a:pt x="557213" y="485782"/>
                  </a:moveTo>
                  <a:lnTo>
                    <a:pt x="467678" y="395294"/>
                  </a:lnTo>
                  <a:cubicBezTo>
                    <a:pt x="455295" y="383864"/>
                    <a:pt x="439103" y="378149"/>
                    <a:pt x="421957" y="381959"/>
                  </a:cubicBezTo>
                  <a:lnTo>
                    <a:pt x="389573" y="350527"/>
                  </a:lnTo>
                  <a:cubicBezTo>
                    <a:pt x="419100" y="312427"/>
                    <a:pt x="434340" y="266707"/>
                    <a:pt x="434340" y="219082"/>
                  </a:cubicBezTo>
                  <a:cubicBezTo>
                    <a:pt x="435293" y="99067"/>
                    <a:pt x="338138" y="959"/>
                    <a:pt x="217170" y="7"/>
                  </a:cubicBezTo>
                  <a:cubicBezTo>
                    <a:pt x="96203" y="-946"/>
                    <a:pt x="0" y="96209"/>
                    <a:pt x="0" y="216224"/>
                  </a:cubicBezTo>
                  <a:cubicBezTo>
                    <a:pt x="0" y="336239"/>
                    <a:pt x="96203" y="434347"/>
                    <a:pt x="217170" y="435299"/>
                  </a:cubicBezTo>
                  <a:cubicBezTo>
                    <a:pt x="264795" y="435299"/>
                    <a:pt x="311468" y="420059"/>
                    <a:pt x="350520" y="390532"/>
                  </a:cubicBezTo>
                  <a:lnTo>
                    <a:pt x="382905" y="421964"/>
                  </a:lnTo>
                  <a:cubicBezTo>
                    <a:pt x="380048" y="438157"/>
                    <a:pt x="384810" y="455302"/>
                    <a:pt x="396240" y="467684"/>
                  </a:cubicBezTo>
                  <a:lnTo>
                    <a:pt x="486728" y="558172"/>
                  </a:lnTo>
                  <a:cubicBezTo>
                    <a:pt x="505778" y="578174"/>
                    <a:pt x="538163" y="579127"/>
                    <a:pt x="558165" y="560077"/>
                  </a:cubicBezTo>
                  <a:cubicBezTo>
                    <a:pt x="578168" y="541027"/>
                    <a:pt x="579120" y="508642"/>
                    <a:pt x="560070" y="488639"/>
                  </a:cubicBezTo>
                  <a:cubicBezTo>
                    <a:pt x="559118" y="487687"/>
                    <a:pt x="558165" y="486734"/>
                    <a:pt x="557213" y="485782"/>
                  </a:cubicBezTo>
                  <a:lnTo>
                    <a:pt x="557213" y="485782"/>
                  </a:lnTo>
                  <a:close/>
                  <a:moveTo>
                    <a:pt x="218123" y="44774"/>
                  </a:moveTo>
                  <a:cubicBezTo>
                    <a:pt x="314325" y="44774"/>
                    <a:pt x="391478" y="121927"/>
                    <a:pt x="391478" y="218129"/>
                  </a:cubicBezTo>
                  <a:cubicBezTo>
                    <a:pt x="391478" y="259087"/>
                    <a:pt x="377190" y="299092"/>
                    <a:pt x="350520" y="329572"/>
                  </a:cubicBezTo>
                  <a:cubicBezTo>
                    <a:pt x="332423" y="320999"/>
                    <a:pt x="314325" y="314332"/>
                    <a:pt x="295275" y="309569"/>
                  </a:cubicBezTo>
                  <a:cubicBezTo>
                    <a:pt x="269558" y="301949"/>
                    <a:pt x="242888" y="297187"/>
                    <a:pt x="216217" y="297187"/>
                  </a:cubicBezTo>
                  <a:cubicBezTo>
                    <a:pt x="189548" y="297187"/>
                    <a:pt x="162878" y="301949"/>
                    <a:pt x="137160" y="309569"/>
                  </a:cubicBezTo>
                  <a:cubicBezTo>
                    <a:pt x="119063" y="314332"/>
                    <a:pt x="101917" y="320999"/>
                    <a:pt x="85725" y="330524"/>
                  </a:cubicBezTo>
                  <a:cubicBezTo>
                    <a:pt x="23813" y="258134"/>
                    <a:pt x="32385" y="148597"/>
                    <a:pt x="104775" y="86684"/>
                  </a:cubicBezTo>
                  <a:cubicBezTo>
                    <a:pt x="136208" y="59062"/>
                    <a:pt x="176213" y="44774"/>
                    <a:pt x="218123" y="44774"/>
                  </a:cubicBezTo>
                  <a:close/>
                </a:path>
              </a:pathLst>
            </a:custGeom>
            <a:solidFill>
              <a:srgbClr val="000000"/>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5EC083DE-5E59-41D7-AD69-07D58B385B4F}"/>
                </a:ext>
              </a:extLst>
            </p:cNvPr>
            <p:cNvSpPr/>
            <p:nvPr/>
          </p:nvSpPr>
          <p:spPr>
            <a:xfrm>
              <a:off x="6802872" y="4834301"/>
              <a:ext cx="192405" cy="192405"/>
            </a:xfrm>
            <a:custGeom>
              <a:avLst/>
              <a:gdLst>
                <a:gd name="connsiteX0" fmla="*/ 192405 w 192405"/>
                <a:gd name="connsiteY0" fmla="*/ 96202 h 192405"/>
                <a:gd name="connsiteX1" fmla="*/ 96203 w 192405"/>
                <a:gd name="connsiteY1" fmla="*/ 192405 h 192405"/>
                <a:gd name="connsiteX2" fmla="*/ 0 w 192405"/>
                <a:gd name="connsiteY2" fmla="*/ 96202 h 192405"/>
                <a:gd name="connsiteX3" fmla="*/ 96203 w 192405"/>
                <a:gd name="connsiteY3" fmla="*/ 0 h 192405"/>
                <a:gd name="connsiteX4" fmla="*/ 192405 w 192405"/>
                <a:gd name="connsiteY4" fmla="*/ 96202 h 192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5" h="192405">
                  <a:moveTo>
                    <a:pt x="192405" y="96202"/>
                  </a:moveTo>
                  <a:cubicBezTo>
                    <a:pt x="192405" y="149334"/>
                    <a:pt x="149334" y="192405"/>
                    <a:pt x="96203" y="192405"/>
                  </a:cubicBezTo>
                  <a:cubicBezTo>
                    <a:pt x="43071" y="192405"/>
                    <a:pt x="0" y="149334"/>
                    <a:pt x="0" y="96202"/>
                  </a:cubicBezTo>
                  <a:cubicBezTo>
                    <a:pt x="0" y="43071"/>
                    <a:pt x="43071" y="0"/>
                    <a:pt x="96203" y="0"/>
                  </a:cubicBezTo>
                  <a:cubicBezTo>
                    <a:pt x="149334" y="0"/>
                    <a:pt x="192405" y="43071"/>
                    <a:pt x="192405" y="96202"/>
                  </a:cubicBezTo>
                  <a:close/>
                </a:path>
              </a:pathLst>
            </a:custGeom>
            <a:solidFill>
              <a:srgbClr val="000000"/>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40566FEB-145A-4C74-B7DC-94DE195B85BF}"/>
                </a:ext>
              </a:extLst>
            </p:cNvPr>
            <p:cNvSpPr/>
            <p:nvPr/>
          </p:nvSpPr>
          <p:spPr>
            <a:xfrm>
              <a:off x="6502835" y="4980986"/>
              <a:ext cx="220027" cy="170497"/>
            </a:xfrm>
            <a:custGeom>
              <a:avLst/>
              <a:gdLst>
                <a:gd name="connsiteX0" fmla="*/ 152400 w 220027"/>
                <a:gd name="connsiteY0" fmla="*/ 0 h 170497"/>
                <a:gd name="connsiteX1" fmla="*/ 100965 w 220027"/>
                <a:gd name="connsiteY1" fmla="*/ 10478 h 170497"/>
                <a:gd name="connsiteX2" fmla="*/ 17145 w 220027"/>
                <a:gd name="connsiteY2" fmla="*/ 50483 h 170497"/>
                <a:gd name="connsiteX3" fmla="*/ 0 w 220027"/>
                <a:gd name="connsiteY3" fmla="*/ 84773 h 170497"/>
                <a:gd name="connsiteX4" fmla="*/ 0 w 220027"/>
                <a:gd name="connsiteY4" fmla="*/ 170498 h 170497"/>
                <a:gd name="connsiteX5" fmla="*/ 205740 w 220027"/>
                <a:gd name="connsiteY5" fmla="*/ 170498 h 170497"/>
                <a:gd name="connsiteX6" fmla="*/ 220028 w 220027"/>
                <a:gd name="connsiteY6" fmla="*/ 156210 h 170497"/>
                <a:gd name="connsiteX7" fmla="*/ 152400 w 220027"/>
                <a:gd name="connsiteY7" fmla="*/ 0 h 170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027" h="170497">
                  <a:moveTo>
                    <a:pt x="152400" y="0"/>
                  </a:moveTo>
                  <a:cubicBezTo>
                    <a:pt x="135255" y="1905"/>
                    <a:pt x="118110" y="4763"/>
                    <a:pt x="100965" y="10478"/>
                  </a:cubicBezTo>
                  <a:cubicBezTo>
                    <a:pt x="71438" y="19050"/>
                    <a:pt x="42863" y="33338"/>
                    <a:pt x="17145" y="50483"/>
                  </a:cubicBezTo>
                  <a:cubicBezTo>
                    <a:pt x="5715" y="58103"/>
                    <a:pt x="0" y="71438"/>
                    <a:pt x="0" y="84773"/>
                  </a:cubicBezTo>
                  <a:lnTo>
                    <a:pt x="0" y="170498"/>
                  </a:lnTo>
                  <a:lnTo>
                    <a:pt x="205740" y="170498"/>
                  </a:lnTo>
                  <a:cubicBezTo>
                    <a:pt x="209550" y="164783"/>
                    <a:pt x="214313" y="160020"/>
                    <a:pt x="220028" y="156210"/>
                  </a:cubicBezTo>
                  <a:cubicBezTo>
                    <a:pt x="179070" y="113348"/>
                    <a:pt x="155258" y="58103"/>
                    <a:pt x="152400" y="0"/>
                  </a:cubicBezTo>
                  <a:close/>
                </a:path>
              </a:pathLst>
            </a:custGeom>
            <a:solidFill>
              <a:srgbClr val="000000"/>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22CE75E5-921F-4864-BEF4-805E32BB4FDC}"/>
                </a:ext>
              </a:extLst>
            </p:cNvPr>
            <p:cNvSpPr/>
            <p:nvPr/>
          </p:nvSpPr>
          <p:spPr>
            <a:xfrm>
              <a:off x="6588113" y="4785277"/>
              <a:ext cx="133796" cy="169991"/>
            </a:xfrm>
            <a:custGeom>
              <a:avLst/>
              <a:gdLst>
                <a:gd name="connsiteX0" fmla="*/ 67122 w 133796"/>
                <a:gd name="connsiteY0" fmla="*/ 169992 h 169991"/>
                <a:gd name="connsiteX1" fmla="*/ 133797 w 133796"/>
                <a:gd name="connsiteY1" fmla="*/ 14734 h 169991"/>
                <a:gd name="connsiteX2" fmla="*/ 14734 w 133796"/>
                <a:gd name="connsiteY2" fmla="*/ 38547 h 169991"/>
                <a:gd name="connsiteX3" fmla="*/ 38547 w 133796"/>
                <a:gd name="connsiteY3" fmla="*/ 157609 h 169991"/>
                <a:gd name="connsiteX4" fmla="*/ 67122 w 133796"/>
                <a:gd name="connsiteY4" fmla="*/ 169992 h 169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96" h="169991">
                  <a:moveTo>
                    <a:pt x="67122" y="169992"/>
                  </a:moveTo>
                  <a:cubicBezTo>
                    <a:pt x="69979" y="111889"/>
                    <a:pt x="93792" y="57597"/>
                    <a:pt x="133797" y="14734"/>
                  </a:cubicBezTo>
                  <a:cubicBezTo>
                    <a:pt x="94744" y="-11936"/>
                    <a:pt x="41404" y="-1458"/>
                    <a:pt x="14734" y="38547"/>
                  </a:cubicBezTo>
                  <a:cubicBezTo>
                    <a:pt x="-11936" y="78552"/>
                    <a:pt x="-1458" y="130939"/>
                    <a:pt x="38547" y="157609"/>
                  </a:cubicBezTo>
                  <a:cubicBezTo>
                    <a:pt x="47119" y="163324"/>
                    <a:pt x="56644" y="167134"/>
                    <a:pt x="67122" y="169992"/>
                  </a:cubicBezTo>
                  <a:close/>
                </a:path>
              </a:pathLst>
            </a:custGeom>
            <a:solidFill>
              <a:srgbClr val="000000"/>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8529449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057758-C81B-4D68-9BB6-D00426BE2700}"/>
              </a:ext>
            </a:extLst>
          </p:cNvPr>
          <p:cNvSpPr/>
          <p:nvPr/>
        </p:nvSpPr>
        <p:spPr>
          <a:xfrm>
            <a:off x="127391" y="1351508"/>
            <a:ext cx="6396624" cy="4154984"/>
          </a:xfrm>
          <a:prstGeom prst="rect">
            <a:avLst/>
          </a:prstGeom>
        </p:spPr>
        <p:txBody>
          <a:bodyPr wrap="square">
            <a:spAutoFit/>
          </a:bodyPr>
          <a:lstStyle/>
          <a:p>
            <a:pPr marL="800100" marR="0" lvl="0" indent="-34290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tab pos="11603038" algn="l"/>
              </a:tabLst>
              <a:defRPr/>
            </a:pPr>
            <a:r>
              <a:rPr kumimoji="0" lang="en-IE" sz="2400" b="0" i="0" u="none" strike="noStrike" kern="1200" cap="none" spc="0" normalizeH="0" baseline="0" noProof="0" dirty="0">
                <a:ln>
                  <a:noFill/>
                </a:ln>
                <a:solidFill>
                  <a:srgbClr val="000000"/>
                </a:solidFill>
                <a:effectLst/>
                <a:uLnTx/>
                <a:uFillTx/>
                <a:latin typeface="Calibri" panose="020F0502020204030204"/>
                <a:ea typeface="+mn-ea"/>
                <a:cs typeface="+mn-cs"/>
              </a:rPr>
              <a:t>“Incubator Locations”: at risk displacement affected communities selected through a local participatory process</a:t>
            </a:r>
          </a:p>
          <a:p>
            <a:pPr marL="800100" marR="0" lvl="0" indent="-34290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tab pos="11603038" algn="l"/>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Clusters of multiple IDP settlements and surrounding host community.</a:t>
            </a:r>
            <a:endParaRPr kumimoji="0" lang="en-IE" sz="2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800100" marR="0" lvl="0" indent="-34290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tab pos="11603038" algn="l"/>
              </a:tabLst>
              <a:defRPr/>
            </a:pPr>
            <a:r>
              <a:rPr kumimoji="0" lang="en-IE" sz="2400" b="0" i="0" u="none" strike="noStrike" kern="1200" cap="none" spc="0" normalizeH="0" baseline="0" noProof="0" dirty="0">
                <a:ln>
                  <a:noFill/>
                </a:ln>
                <a:solidFill>
                  <a:srgbClr val="000000"/>
                </a:solidFill>
                <a:effectLst/>
                <a:uLnTx/>
                <a:uFillTx/>
                <a:latin typeface="Calibri" panose="020F0502020204030204"/>
                <a:ea typeface="+mn-ea"/>
                <a:cs typeface="+mn-cs"/>
              </a:rPr>
              <a:t>Targeted population involve all who live there: both displaced and non-displaced. </a:t>
            </a:r>
          </a:p>
          <a:p>
            <a:pPr marL="800100" marR="0" lvl="0" indent="-34290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tab pos="11603038" algn="l"/>
              </a:tabLst>
              <a:defRPr/>
            </a:pPr>
            <a:r>
              <a:rPr kumimoji="0" lang="en-IE" sz="2400" b="0" i="0" u="none" strike="noStrike" kern="1200" cap="none" spc="0" normalizeH="0" baseline="0" noProof="0" dirty="0">
                <a:ln>
                  <a:noFill/>
                </a:ln>
                <a:solidFill>
                  <a:srgbClr val="000000"/>
                </a:solidFill>
                <a:effectLst/>
                <a:uLnTx/>
                <a:uFillTx/>
                <a:latin typeface="Calibri" panose="020F0502020204030204"/>
                <a:ea typeface="+mn-ea"/>
                <a:cs typeface="+mn-cs"/>
              </a:rPr>
              <a:t>The programme prioritizes the most at risk sub-groups: female and male youth; vulnerable women; girls and boys; elderly and people from marginalized clans.</a:t>
            </a:r>
          </a:p>
        </p:txBody>
      </p:sp>
      <p:sp>
        <p:nvSpPr>
          <p:cNvPr id="3" name="Rectangle 2">
            <a:extLst>
              <a:ext uri="{FF2B5EF4-FFF2-40B4-BE49-F238E27FC236}">
                <a16:creationId xmlns:a16="http://schemas.microsoft.com/office/drawing/2014/main" id="{2298EBA1-1D91-4FBC-9D50-72E2A5F70F8C}"/>
              </a:ext>
            </a:extLst>
          </p:cNvPr>
          <p:cNvSpPr/>
          <p:nvPr/>
        </p:nvSpPr>
        <p:spPr>
          <a:xfrm>
            <a:off x="1" y="71423"/>
            <a:ext cx="8438606" cy="839539"/>
          </a:xfrm>
          <a:prstGeom prst="rect">
            <a:avLst/>
          </a:prstGeom>
          <a:solidFill>
            <a:srgbClr val="BA122B"/>
          </a:solidFill>
          <a:ln>
            <a:solidFill>
              <a:srgbClr val="BA122B">
                <a:alpha val="0"/>
              </a:srgbClr>
            </a:solidFill>
            <a:extLst>
              <a:ext uri="{C807C97D-BFC1-408E-A445-0C87EB9F89A2}">
                <ask:lineSketchStyleProps xmlns:ask="http://schemas.microsoft.com/office/drawing/2018/sketchyshapes" xmlns="" sd="1219033472">
                  <a:custGeom>
                    <a:avLst/>
                    <a:gdLst>
                      <a:gd name="connsiteX0" fmla="*/ 0 w 4149877"/>
                      <a:gd name="connsiteY0" fmla="*/ 0 h 549275"/>
                      <a:gd name="connsiteX1" fmla="*/ 4149877 w 4149877"/>
                      <a:gd name="connsiteY1" fmla="*/ 0 h 549275"/>
                      <a:gd name="connsiteX2" fmla="*/ 4149877 w 4149877"/>
                      <a:gd name="connsiteY2" fmla="*/ 549275 h 549275"/>
                      <a:gd name="connsiteX3" fmla="*/ 0 w 4149877"/>
                      <a:gd name="connsiteY3" fmla="*/ 549275 h 549275"/>
                      <a:gd name="connsiteX4" fmla="*/ 0 w 4149877"/>
                      <a:gd name="connsiteY4" fmla="*/ 0 h 54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77" h="549275" fill="none" extrusionOk="0">
                        <a:moveTo>
                          <a:pt x="0" y="0"/>
                        </a:moveTo>
                        <a:cubicBezTo>
                          <a:pt x="1348908" y="-49533"/>
                          <a:pt x="2971137" y="-14809"/>
                          <a:pt x="4149877" y="0"/>
                        </a:cubicBezTo>
                        <a:cubicBezTo>
                          <a:pt x="4185294" y="84854"/>
                          <a:pt x="4102945" y="282111"/>
                          <a:pt x="4149877" y="549275"/>
                        </a:cubicBezTo>
                        <a:cubicBezTo>
                          <a:pt x="2897043" y="501044"/>
                          <a:pt x="1554090" y="633730"/>
                          <a:pt x="0" y="549275"/>
                        </a:cubicBezTo>
                        <a:cubicBezTo>
                          <a:pt x="42734" y="433252"/>
                          <a:pt x="-7941" y="69426"/>
                          <a:pt x="0" y="0"/>
                        </a:cubicBezTo>
                        <a:close/>
                      </a:path>
                      <a:path w="4149877" h="549275" stroke="0" extrusionOk="0">
                        <a:moveTo>
                          <a:pt x="0" y="0"/>
                        </a:moveTo>
                        <a:cubicBezTo>
                          <a:pt x="1533905" y="118645"/>
                          <a:pt x="3587023" y="116012"/>
                          <a:pt x="4149877" y="0"/>
                        </a:cubicBezTo>
                        <a:cubicBezTo>
                          <a:pt x="4111161" y="76317"/>
                          <a:pt x="4106607" y="388333"/>
                          <a:pt x="4149877" y="549275"/>
                        </a:cubicBezTo>
                        <a:cubicBezTo>
                          <a:pt x="3540685" y="683875"/>
                          <a:pt x="1715949" y="392079"/>
                          <a:pt x="0" y="549275"/>
                        </a:cubicBezTo>
                        <a:cubicBezTo>
                          <a:pt x="-37528" y="403021"/>
                          <a:pt x="6150" y="26304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GB" sz="3200" b="0" i="0" u="none" strike="noStrike" kern="1200" cap="none" spc="0" normalizeH="0" baseline="0" noProof="0" dirty="0">
                <a:ln>
                  <a:noFill/>
                </a:ln>
                <a:solidFill>
                  <a:srgbClr val="FFFFFF"/>
                </a:solidFill>
                <a:effectLst/>
                <a:uLnTx/>
                <a:uFillTx/>
                <a:latin typeface="Calibri Light" panose="020F0302020204030204"/>
                <a:ea typeface="+mn-ea"/>
                <a:cs typeface="+mn-cs"/>
              </a:rPr>
              <a:t>Targeting in practice: EIDAC Incubators approach</a:t>
            </a:r>
          </a:p>
        </p:txBody>
      </p:sp>
      <p:pic>
        <p:nvPicPr>
          <p:cNvPr id="7" name="Picture 6">
            <a:extLst>
              <a:ext uri="{FF2B5EF4-FFF2-40B4-BE49-F238E27FC236}">
                <a16:creationId xmlns:a16="http://schemas.microsoft.com/office/drawing/2014/main" id="{429E3C5F-D0AC-45F8-8035-C8E21B7D1B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9344" y="4116906"/>
            <a:ext cx="4389590" cy="1811206"/>
          </a:xfrm>
          <a:prstGeom prst="rect">
            <a:avLst/>
          </a:prstGeom>
        </p:spPr>
      </p:pic>
      <p:pic>
        <p:nvPicPr>
          <p:cNvPr id="1026" name="Picture 2">
            <a:extLst>
              <a:ext uri="{FF2B5EF4-FFF2-40B4-BE49-F238E27FC236}">
                <a16:creationId xmlns:a16="http://schemas.microsoft.com/office/drawing/2014/main" id="{4CB7E563-E946-4045-A731-40EDFF67EC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7438785" y="1183210"/>
            <a:ext cx="3830998" cy="2554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457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5E7B359-0B1C-47A0-9726-0A992F873D3B}"/>
              </a:ext>
            </a:extLst>
          </p:cNvPr>
          <p:cNvSpPr/>
          <p:nvPr/>
        </p:nvSpPr>
        <p:spPr>
          <a:xfrm>
            <a:off x="467638" y="1140333"/>
            <a:ext cx="4805820" cy="646331"/>
          </a:xfrm>
          <a:prstGeom prst="rect">
            <a:avLst/>
          </a:prstGeom>
        </p:spPr>
        <p:txBody>
          <a:bodyPr wrap="square">
            <a:spAutoFit/>
          </a:bodyPr>
          <a:lstStyle/>
          <a:p>
            <a:pPr marL="285750" indent="-285750">
              <a:buFont typeface="Wingdings" panose="05000000000000000000" pitchFamily="2" charset="2"/>
              <a:buChar char="§"/>
            </a:pP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Rectangle 3">
            <a:extLst>
              <a:ext uri="{FF2B5EF4-FFF2-40B4-BE49-F238E27FC236}">
                <a16:creationId xmlns:a16="http://schemas.microsoft.com/office/drawing/2014/main" id="{5B8E6AC3-C04D-4EFE-B4AA-14D2D88CCE5A}"/>
              </a:ext>
            </a:extLst>
          </p:cNvPr>
          <p:cNvSpPr/>
          <p:nvPr/>
        </p:nvSpPr>
        <p:spPr>
          <a:xfrm>
            <a:off x="18141" y="179190"/>
            <a:ext cx="8193066" cy="6080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2500" lnSpcReduction="10000"/>
          </a:bodyPr>
          <a:lstStyle/>
          <a:p>
            <a:pPr defTabSz="914400" fontAlgn="auto">
              <a:lnSpc>
                <a:spcPct val="90000"/>
              </a:lnSpc>
              <a:spcBef>
                <a:spcPct val="0"/>
              </a:spcBef>
              <a:spcAft>
                <a:spcPts val="600"/>
              </a:spcAft>
              <a:defRPr/>
            </a:pPr>
            <a:r>
              <a:rPr lang="en-US" sz="4400" b="1" dirty="0">
                <a:solidFill>
                  <a:schemeClr val="bg1"/>
                </a:solidFill>
                <a:latin typeface="+mj-lt"/>
                <a:ea typeface="+mj-ea"/>
                <a:cs typeface="+mj-cs"/>
              </a:rPr>
              <a:t>Discussion or c</a:t>
            </a:r>
            <a:r>
              <a:rPr lang="fr-FR" sz="4400" b="1" dirty="0">
                <a:solidFill>
                  <a:schemeClr val="bg1"/>
                </a:solidFill>
                <a:latin typeface="+mj-lt"/>
                <a:ea typeface="+mj-ea"/>
                <a:cs typeface="+mj-cs"/>
              </a:rPr>
              <a:t>a</a:t>
            </a:r>
            <a:r>
              <a:rPr lang="en-US" sz="4400" b="1" dirty="0">
                <a:solidFill>
                  <a:schemeClr val="bg1"/>
                </a:solidFill>
                <a:latin typeface="+mj-lt"/>
                <a:ea typeface="+mj-ea"/>
                <a:cs typeface="+mj-cs"/>
              </a:rPr>
              <a:t>se study</a:t>
            </a:r>
          </a:p>
        </p:txBody>
      </p:sp>
      <p:sp>
        <p:nvSpPr>
          <p:cNvPr id="5" name="ZoneTexte 4">
            <a:extLst>
              <a:ext uri="{FF2B5EF4-FFF2-40B4-BE49-F238E27FC236}">
                <a16:creationId xmlns:a16="http://schemas.microsoft.com/office/drawing/2014/main" id="{66DC6465-2F4E-490D-B161-DDAB028F8037}"/>
              </a:ext>
            </a:extLst>
          </p:cNvPr>
          <p:cNvSpPr txBox="1"/>
          <p:nvPr/>
        </p:nvSpPr>
        <p:spPr>
          <a:xfrm>
            <a:off x="671332" y="1458410"/>
            <a:ext cx="9792182" cy="1077218"/>
          </a:xfrm>
          <a:prstGeom prst="rect">
            <a:avLst/>
          </a:prstGeom>
          <a:noFill/>
        </p:spPr>
        <p:txBody>
          <a:bodyPr wrap="square" rtlCol="0">
            <a:spAutoFit/>
          </a:bodyPr>
          <a:lstStyle/>
          <a:p>
            <a:r>
              <a:rPr lang="fr-FR" sz="3200" dirty="0"/>
              <a:t>Expérience sharing or discussion on </a:t>
            </a:r>
            <a:r>
              <a:rPr lang="fr-FR" sz="3200" dirty="0" err="1"/>
              <a:t>existing</a:t>
            </a:r>
            <a:r>
              <a:rPr lang="fr-FR" sz="3200" dirty="0"/>
              <a:t> area-</a:t>
            </a:r>
            <a:r>
              <a:rPr lang="fr-FR" sz="3200" dirty="0" err="1"/>
              <a:t>based</a:t>
            </a:r>
            <a:r>
              <a:rPr lang="fr-FR" sz="3200" dirty="0"/>
              <a:t> programme in the location </a:t>
            </a:r>
            <a:r>
              <a:rPr lang="fr-FR" sz="3200" dirty="0" err="1"/>
              <a:t>where</a:t>
            </a:r>
            <a:r>
              <a:rPr lang="fr-FR" sz="3200" dirty="0"/>
              <a:t> the workshop </a:t>
            </a:r>
            <a:r>
              <a:rPr lang="fr-FR" sz="3200" dirty="0" err="1"/>
              <a:t>is</a:t>
            </a:r>
            <a:r>
              <a:rPr lang="fr-FR" sz="3200" dirty="0"/>
              <a:t> </a:t>
            </a:r>
            <a:r>
              <a:rPr lang="fr-FR" sz="3200" dirty="0" err="1"/>
              <a:t>held</a:t>
            </a:r>
            <a:r>
              <a:rPr lang="fr-FR" sz="3200" dirty="0"/>
              <a:t>. </a:t>
            </a:r>
            <a:endParaRPr lang="en-US" sz="3200" dirty="0"/>
          </a:p>
        </p:txBody>
      </p:sp>
    </p:spTree>
    <p:extLst>
      <p:ext uri="{BB962C8B-B14F-4D97-AF65-F5344CB8AC3E}">
        <p14:creationId xmlns:p14="http://schemas.microsoft.com/office/powerpoint/2010/main" val="4224015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7026840-D98A-49BF-8F2D-E727F3D72FE7}"/>
              </a:ext>
            </a:extLst>
          </p:cNvPr>
          <p:cNvSpPr/>
          <p:nvPr/>
        </p:nvSpPr>
        <p:spPr>
          <a:xfrm>
            <a:off x="0" y="156041"/>
            <a:ext cx="3842795" cy="6080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2500" lnSpcReduction="10000"/>
          </a:bodyPr>
          <a:lstStyle/>
          <a:p>
            <a:pPr defTabSz="914400" fontAlgn="auto">
              <a:lnSpc>
                <a:spcPct val="90000"/>
              </a:lnSpc>
              <a:spcBef>
                <a:spcPct val="0"/>
              </a:spcBef>
              <a:spcAft>
                <a:spcPts val="600"/>
              </a:spcAft>
              <a:defRPr/>
            </a:pPr>
            <a:r>
              <a:rPr lang="fr-FR" sz="4400" b="1" dirty="0">
                <a:solidFill>
                  <a:schemeClr val="bg1"/>
                </a:solidFill>
                <a:latin typeface="+mj-lt"/>
                <a:ea typeface="+mj-ea"/>
                <a:cs typeface="+mj-cs"/>
              </a:rPr>
              <a:t>Key messages </a:t>
            </a:r>
            <a:endParaRPr lang="en-US" sz="4400" b="1" dirty="0">
              <a:solidFill>
                <a:schemeClr val="bg1"/>
              </a:solidFill>
              <a:latin typeface="+mj-lt"/>
              <a:ea typeface="+mj-ea"/>
              <a:cs typeface="+mj-cs"/>
            </a:endParaRPr>
          </a:p>
        </p:txBody>
      </p:sp>
      <p:sp>
        <p:nvSpPr>
          <p:cNvPr id="3" name="ZoneTexte 2">
            <a:extLst>
              <a:ext uri="{FF2B5EF4-FFF2-40B4-BE49-F238E27FC236}">
                <a16:creationId xmlns:a16="http://schemas.microsoft.com/office/drawing/2014/main" id="{5A7C257D-14B9-4782-B2C3-612132795F41}"/>
              </a:ext>
            </a:extLst>
          </p:cNvPr>
          <p:cNvSpPr txBox="1"/>
          <p:nvPr/>
        </p:nvSpPr>
        <p:spPr>
          <a:xfrm>
            <a:off x="648181" y="1180617"/>
            <a:ext cx="11192719" cy="5170646"/>
          </a:xfrm>
          <a:prstGeom prst="rect">
            <a:avLst/>
          </a:prstGeom>
          <a:noFill/>
        </p:spPr>
        <p:txBody>
          <a:bodyPr wrap="square" rtlCol="0">
            <a:spAutoFit/>
          </a:bodyPr>
          <a:lstStyle/>
          <a:p>
            <a:pPr marL="342900" indent="-342900">
              <a:buClr>
                <a:srgbClr val="C00000"/>
              </a:buClr>
              <a:buFont typeface="Wingdings" panose="05000000000000000000" pitchFamily="2" charset="2"/>
              <a:buChar char="q"/>
            </a:pPr>
            <a:r>
              <a:rPr lang="fr-FR" sz="2400" dirty="0"/>
              <a:t>The area-</a:t>
            </a:r>
            <a:r>
              <a:rPr lang="fr-FR" sz="2400" dirty="0" err="1"/>
              <a:t>based</a:t>
            </a:r>
            <a:r>
              <a:rPr lang="fr-FR" sz="2400" dirty="0"/>
              <a:t> </a:t>
            </a:r>
            <a:r>
              <a:rPr lang="fr-FR" sz="2400" dirty="0" err="1"/>
              <a:t>approach</a:t>
            </a:r>
            <a:r>
              <a:rPr lang="fr-FR" sz="2400" dirty="0"/>
              <a:t> </a:t>
            </a:r>
            <a:r>
              <a:rPr lang="fr-FR" sz="2400" dirty="0" err="1"/>
              <a:t>is</a:t>
            </a:r>
            <a:r>
              <a:rPr lang="fr-FR" sz="2400" dirty="0"/>
              <a:t> an </a:t>
            </a:r>
            <a:r>
              <a:rPr lang="fr-FR" sz="2400" dirty="0" err="1"/>
              <a:t>approach</a:t>
            </a:r>
            <a:r>
              <a:rPr lang="fr-FR" sz="2400" dirty="0"/>
              <a:t> </a:t>
            </a:r>
            <a:r>
              <a:rPr lang="fr-FR" sz="2400" dirty="0" err="1"/>
              <a:t>that</a:t>
            </a:r>
            <a:r>
              <a:rPr lang="fr-FR" sz="2400" dirty="0"/>
              <a:t> enables to </a:t>
            </a:r>
            <a:r>
              <a:rPr lang="fr-FR" sz="2400" dirty="0" err="1"/>
              <a:t>address</a:t>
            </a:r>
            <a:r>
              <a:rPr lang="fr-FR" sz="2400" dirty="0"/>
              <a:t> the </a:t>
            </a:r>
            <a:r>
              <a:rPr lang="fr-FR" sz="2400" dirty="0" err="1"/>
              <a:t>needs</a:t>
            </a:r>
            <a:r>
              <a:rPr lang="fr-FR" sz="2400" dirty="0"/>
              <a:t> of the </a:t>
            </a:r>
            <a:r>
              <a:rPr lang="fr-FR" sz="2400" dirty="0" err="1"/>
              <a:t>whole</a:t>
            </a:r>
            <a:r>
              <a:rPr lang="fr-FR" sz="2400" dirty="0"/>
              <a:t> </a:t>
            </a:r>
            <a:r>
              <a:rPr lang="fr-FR" sz="2400" dirty="0" err="1"/>
              <a:t>Displacement</a:t>
            </a:r>
            <a:r>
              <a:rPr lang="fr-FR" sz="2400" dirty="0"/>
              <a:t> </a:t>
            </a:r>
            <a:r>
              <a:rPr lang="fr-FR" sz="2400" dirty="0" err="1"/>
              <a:t>Affected</a:t>
            </a:r>
            <a:r>
              <a:rPr lang="fr-FR" sz="2400" dirty="0"/>
              <a:t> </a:t>
            </a:r>
            <a:r>
              <a:rPr lang="fr-FR" sz="2400" dirty="0" err="1"/>
              <a:t>community</a:t>
            </a:r>
            <a:r>
              <a:rPr lang="fr-FR" sz="2400" dirty="0"/>
              <a:t> in a </a:t>
            </a:r>
            <a:r>
              <a:rPr lang="fr-FR" sz="2400" dirty="0" err="1"/>
              <a:t>given</a:t>
            </a:r>
            <a:r>
              <a:rPr lang="fr-FR" sz="2400" dirty="0"/>
              <a:t> area. </a:t>
            </a:r>
          </a:p>
          <a:p>
            <a:pPr marL="342900" indent="-342900">
              <a:buClr>
                <a:srgbClr val="C00000"/>
              </a:buClr>
              <a:buFont typeface="Wingdings" panose="05000000000000000000" pitchFamily="2" charset="2"/>
              <a:buChar char="q"/>
            </a:pPr>
            <a:r>
              <a:rPr lang="fr-FR" sz="2400" dirty="0"/>
              <a:t>The area-</a:t>
            </a:r>
            <a:r>
              <a:rPr lang="fr-FR" sz="2400" dirty="0" err="1"/>
              <a:t>based</a:t>
            </a:r>
            <a:r>
              <a:rPr lang="fr-FR" sz="2400" dirty="0"/>
              <a:t> </a:t>
            </a:r>
            <a:r>
              <a:rPr lang="fr-FR" sz="2400" dirty="0" err="1"/>
              <a:t>approach</a:t>
            </a:r>
            <a:r>
              <a:rPr lang="fr-FR" sz="2400" dirty="0"/>
              <a:t> </a:t>
            </a:r>
            <a:r>
              <a:rPr lang="fr-FR" sz="2400" dirty="0" err="1"/>
              <a:t>consists</a:t>
            </a:r>
            <a:r>
              <a:rPr lang="fr-FR" sz="2400" dirty="0"/>
              <a:t> in </a:t>
            </a:r>
            <a:r>
              <a:rPr lang="fr-FR" sz="2400" dirty="0" err="1"/>
              <a:t>defining</a:t>
            </a:r>
            <a:r>
              <a:rPr lang="fr-FR" sz="2400" dirty="0"/>
              <a:t> </a:t>
            </a:r>
            <a:r>
              <a:rPr lang="en-US" sz="2400" i="1" dirty="0"/>
              <a:t>the area, or settlement, rather than a sector or target group, as the main entry point. All stakeholders, services and needs are mapped and assessed, and relevant actors and sectors are mobilized and coordinated. </a:t>
            </a:r>
          </a:p>
          <a:p>
            <a:pPr marL="342900" indent="-342900">
              <a:buClr>
                <a:srgbClr val="C00000"/>
              </a:buClr>
              <a:buFont typeface="Wingdings" panose="05000000000000000000" pitchFamily="2" charset="2"/>
              <a:buChar char="q"/>
            </a:pPr>
            <a:r>
              <a:rPr lang="en-US" sz="2400" i="1" dirty="0"/>
              <a:t>The choice of the area or settlement should be based on criteria including the existence of displacement affected communities, displacement-specific issues and risks, </a:t>
            </a:r>
          </a:p>
          <a:p>
            <a:pPr marL="342900" indent="-342900">
              <a:buClr>
                <a:srgbClr val="C00000"/>
              </a:buClr>
              <a:buFont typeface="Wingdings" panose="05000000000000000000" pitchFamily="2" charset="2"/>
              <a:buChar char="q"/>
            </a:pPr>
            <a:r>
              <a:rPr lang="en-US" sz="2400" i="1" dirty="0"/>
              <a:t>The delimitation of the are should take into account the existence of </a:t>
            </a:r>
            <a:r>
              <a:rPr lang="en-GB" sz="2400" i="1" dirty="0"/>
              <a:t>the existence of administrative, social-economic and/or physical boundaries. </a:t>
            </a:r>
          </a:p>
          <a:p>
            <a:pPr marL="342900" indent="-342900">
              <a:buClr>
                <a:srgbClr val="C00000"/>
              </a:buClr>
              <a:buFont typeface="Wingdings" panose="05000000000000000000" pitchFamily="2" charset="2"/>
              <a:buChar char="q"/>
            </a:pPr>
            <a:r>
              <a:rPr lang="en-GB" sz="2400" i="1" dirty="0"/>
              <a:t>The area-based approach targets the most vulnerable populations of the whole DAC while considering displacement specific risks and protection issues. </a:t>
            </a:r>
            <a:endParaRPr lang="en-US" sz="2400" i="1" dirty="0"/>
          </a:p>
          <a:p>
            <a:pPr marL="285750" indent="-285750">
              <a:buFont typeface="Wingdings" panose="05000000000000000000" pitchFamily="2" charset="2"/>
              <a:buChar char="§"/>
            </a:pPr>
            <a:endParaRPr lang="en-US" dirty="0"/>
          </a:p>
        </p:txBody>
      </p:sp>
    </p:spTree>
    <p:extLst>
      <p:ext uri="{BB962C8B-B14F-4D97-AF65-F5344CB8AC3E}">
        <p14:creationId xmlns:p14="http://schemas.microsoft.com/office/powerpoint/2010/main" val="2029356291"/>
      </p:ext>
    </p:extLst>
  </p:cSld>
  <p:clrMapOvr>
    <a:masterClrMapping/>
  </p:clrMapOvr>
</p:sld>
</file>

<file path=ppt/theme/theme1.xml><?xml version="1.0" encoding="utf-8"?>
<a:theme xmlns:a="http://schemas.openxmlformats.org/drawingml/2006/main" name="Office Theme">
  <a:themeElements>
    <a:clrScheme name="Custom 2">
      <a:dk1>
        <a:srgbClr val="000000"/>
      </a:dk1>
      <a:lt1>
        <a:srgbClr val="FFFFFF"/>
      </a:lt1>
      <a:dk2>
        <a:srgbClr val="404040"/>
      </a:dk2>
      <a:lt2>
        <a:srgbClr val="666666"/>
      </a:lt2>
      <a:accent1>
        <a:srgbClr val="BA002C"/>
      </a:accent1>
      <a:accent2>
        <a:srgbClr val="404040"/>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3">
    <wetp:webextensionref xmlns:r="http://schemas.openxmlformats.org/officeDocument/2006/relationships" r:id="rId1"/>
  </wetp:taskpane>
  <wetp:taskpane dockstate="right" visibility="0" width="525" row="4">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48FF31BE-29FF-4A79-B5C4-E6748F3D604C}">
  <we:reference id="wa104381063" version="1.0.0.1" store="en-US" storeType="OMEX"/>
  <we:alternateReferences>
    <we:reference id="wa104381063" version="1.0.0.1"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D9CDF82F-161A-4B1E-B1ED-FBA538D2688D}">
  <we:reference id="wa104038830" version="1.0.0.3" store="fr-FR" storeType="OMEX"/>
  <we:alternateReferences>
    <we:reference id="wa104038830" version="1.0.0.3" store="wa10403883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143C326EF1EF8E4CAA443788CB4D0AA8" ma:contentTypeVersion="10" ma:contentTypeDescription="Opret et nyt dokument." ma:contentTypeScope="" ma:versionID="cc394bd4653bbfc1ab9514300bebbe87">
  <xsd:schema xmlns:xsd="http://www.w3.org/2001/XMLSchema" xmlns:xs="http://www.w3.org/2001/XMLSchema" xmlns:p="http://schemas.microsoft.com/office/2006/metadata/properties" xmlns:ns3="4f06dc39-3c0b-49a9-9771-c157aa91944e" targetNamespace="http://schemas.microsoft.com/office/2006/metadata/properties" ma:root="true" ma:fieldsID="78996ec861d63ccd4def74e4ac223dc8" ns3:_="">
    <xsd:import namespace="4f06dc39-3c0b-49a9-9771-c157aa91944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06dc39-3c0b-49a9-9771-c157aa9194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EBDCDC0-3D76-4174-8CCE-4C8430600C2E}">
  <ds:schemaRefs>
    <ds:schemaRef ds:uri="http://schemas.microsoft.com/sharepoint/v3/contenttype/forms"/>
  </ds:schemaRefs>
</ds:datastoreItem>
</file>

<file path=customXml/itemProps2.xml><?xml version="1.0" encoding="utf-8"?>
<ds:datastoreItem xmlns:ds="http://schemas.openxmlformats.org/officeDocument/2006/customXml" ds:itemID="{66FDFA0F-68A6-4611-BDE3-E94D56D98F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06dc39-3c0b-49a9-9771-c157aa9194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E8F7BAB-0B7E-497E-BCFB-250EF51C549E}">
  <ds:schemaRefs>
    <ds:schemaRef ds:uri="http://purl.org/dc/elements/1.1/"/>
    <ds:schemaRef ds:uri="http://schemas.microsoft.com/office/2006/documentManagement/types"/>
    <ds:schemaRef ds:uri="http://schemas.microsoft.com/office/2006/metadata/properties"/>
    <ds:schemaRef ds:uri="http://purl.org/dc/terms/"/>
    <ds:schemaRef ds:uri="http://purl.org/dc/dcmitype/"/>
    <ds:schemaRef ds:uri="4f06dc39-3c0b-49a9-9771-c157aa91944e"/>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2358</TotalTime>
  <Words>2277</Words>
  <Application>Microsoft Office PowerPoint</Application>
  <PresentationFormat>Widescreen</PresentationFormat>
  <Paragraphs>174</Paragraphs>
  <Slides>18</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Arial Black</vt:lpstr>
      <vt:lpstr>Calibri</vt:lpstr>
      <vt:lpstr>Calibri Light</vt:lpstr>
      <vt:lpstr>Gill Sans MT Pro Book</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sophie crozet</dc:creator>
  <cp:lastModifiedBy>Andrew Maina</cp:lastModifiedBy>
  <cp:revision>43</cp:revision>
  <dcterms:created xsi:type="dcterms:W3CDTF">2020-02-13T10:33:56Z</dcterms:created>
  <dcterms:modified xsi:type="dcterms:W3CDTF">2021-07-20T05:38:19Z</dcterms:modified>
</cp:coreProperties>
</file>