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Lst>
  <p:notesMasterIdLst>
    <p:notesMasterId r:id="rId24"/>
  </p:notesMasterIdLst>
  <p:sldIdLst>
    <p:sldId id="511" r:id="rId5"/>
    <p:sldId id="257" r:id="rId6"/>
    <p:sldId id="281" r:id="rId7"/>
    <p:sldId id="585" r:id="rId8"/>
    <p:sldId id="575" r:id="rId9"/>
    <p:sldId id="576" r:id="rId10"/>
    <p:sldId id="586" r:id="rId11"/>
    <p:sldId id="577" r:id="rId12"/>
    <p:sldId id="591" r:id="rId13"/>
    <p:sldId id="592" r:id="rId14"/>
    <p:sldId id="594" r:id="rId15"/>
    <p:sldId id="587" r:id="rId16"/>
    <p:sldId id="283" r:id="rId17"/>
    <p:sldId id="589" r:id="rId18"/>
    <p:sldId id="593" r:id="rId19"/>
    <p:sldId id="578" r:id="rId20"/>
    <p:sldId id="595" r:id="rId21"/>
    <p:sldId id="583" r:id="rId22"/>
    <p:sldId id="590"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F4345262-1C78-4B10-A25B-A548195694A9}">
          <p14:sldIdLst>
            <p14:sldId id="511"/>
            <p14:sldId id="257"/>
            <p14:sldId id="281"/>
          </p14:sldIdLst>
        </p14:section>
        <p14:section name="multisectoral, multistakeholder engagement" id="{A7D08FE1-23D0-4F5A-9916-3FA1DE0044AB}">
          <p14:sldIdLst>
            <p14:sldId id="585"/>
            <p14:sldId id="575"/>
            <p14:sldId id="576"/>
            <p14:sldId id="586"/>
            <p14:sldId id="577"/>
            <p14:sldId id="591"/>
            <p14:sldId id="592"/>
            <p14:sldId id="594"/>
          </p14:sldIdLst>
        </p14:section>
        <p14:section name="Durable Solutions coordination" id="{5BA6FAD2-0ABB-4E01-99C3-980C60CB7140}">
          <p14:sldIdLst>
            <p14:sldId id="587"/>
            <p14:sldId id="283"/>
            <p14:sldId id="589"/>
            <p14:sldId id="593"/>
            <p14:sldId id="578"/>
            <p14:sldId id="595"/>
            <p14:sldId id="583"/>
            <p14:sldId id="590"/>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de Agnes Galli" initials="AAG" lastIdx="26" clrIdx="0">
    <p:extLst>
      <p:ext uri="{19B8F6BF-5375-455C-9EA6-DF929625EA0E}">
        <p15:presenceInfo xmlns:p15="http://schemas.microsoft.com/office/powerpoint/2012/main" userId="Aude Agnes Galli" providerId="None"/>
      </p:ext>
    </p:extLst>
  </p:cmAuthor>
  <p:cmAuthor id="2" name="CROZET Sophie" initials="CS" lastIdx="1" clrIdx="1">
    <p:extLst>
      <p:ext uri="{19B8F6BF-5375-455C-9EA6-DF929625EA0E}">
        <p15:presenceInfo xmlns:p15="http://schemas.microsoft.com/office/powerpoint/2012/main" userId="CROZET Sophi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122B"/>
    <a:srgbClr val="E7E6E6"/>
    <a:srgbClr val="A6A6A6"/>
    <a:srgbClr val="404040"/>
    <a:srgbClr val="EE546A"/>
    <a:srgbClr val="000000"/>
    <a:srgbClr val="005D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23" autoAdjust="0"/>
    <p:restoredTop sz="77193" autoAdjust="0"/>
  </p:normalViewPr>
  <p:slideViewPr>
    <p:cSldViewPr snapToGrid="0">
      <p:cViewPr varScale="1">
        <p:scale>
          <a:sx n="35" d="100"/>
          <a:sy n="35" d="100"/>
        </p:scale>
        <p:origin x="630" y="4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providerId="Windows Live" clId="Web-{6A9E14BF-3851-46DE-9A8B-8474DF425663}"/>
  </pc:docChgLst>
  <pc:docChgLst>
    <pc:chgData name="Andrew Maina" userId="cd4bcde6-3d36-489d-a9e9-b7bb9d55f6cb" providerId="ADAL" clId="{54F7B115-092C-4E17-85E3-352593CAE7F5}"/>
    <pc:docChg chg="modSld">
      <pc:chgData name="Andrew Maina" userId="cd4bcde6-3d36-489d-a9e9-b7bb9d55f6cb" providerId="ADAL" clId="{54F7B115-092C-4E17-85E3-352593CAE7F5}" dt="2021-07-20T05:39:13.533" v="0"/>
      <pc:docMkLst>
        <pc:docMk/>
      </pc:docMkLst>
      <pc:sldChg chg="delCm">
        <pc:chgData name="Andrew Maina" userId="cd4bcde6-3d36-489d-a9e9-b7bb9d55f6cb" providerId="ADAL" clId="{54F7B115-092C-4E17-85E3-352593CAE7F5}" dt="2021-07-20T05:39:13.533" v="0"/>
        <pc:sldMkLst>
          <pc:docMk/>
          <pc:sldMk cId="2286568129" sldId="589"/>
        </pc:sldMkLst>
      </pc:sldChg>
    </pc:docChg>
  </pc:docChgLst>
  <pc:docChgLst>
    <pc:chgData name="Andrew Maina" userId="cd4bcde6-3d36-489d-a9e9-b7bb9d55f6cb" providerId="ADAL" clId="{EAC89976-A88D-4CFC-B15C-628C40B86F61}"/>
  </pc:docChgLst>
  <pc:docChgLst>
    <pc:chgData name="CROZET Sophie" userId="c97b73ab-88aa-4f1e-9ec4-391579d22886" providerId="ADAL" clId="{F1EBBD50-02D5-41C5-8551-C6FFE7E66C76}"/>
  </pc:docChgLst>
  <pc:docChgLst>
    <pc:chgData name="sophie crozet" userId="ec1065b6b8e8d847" providerId="LiveId" clId="{DFA8BE43-C804-4B64-A325-8C0DD5AB5FEB}"/>
  </pc:docChgLst>
  <pc:docChgLst>
    <pc:chgData name="CROZET Sophie" userId="c97b73ab-88aa-4f1e-9ec4-391579d22886" providerId="ADAL" clId="{98BF043E-1BDB-40AF-94A0-8A06DFC5DD19}"/>
  </pc:docChgLst>
  <pc:docChgLst>
    <pc:chgData name="sophie crozet" userId="ec1065b6b8e8d847" providerId="LiveId" clId="{D824F92A-DAAC-47BC-A084-E96C7466324F}"/>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A90E9F-C01F-496F-A572-00D545CC5483}"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06795781-FD84-4A9C-ABE1-CA66905EAE41}">
      <dgm:prSet phldrT="[Texte]"/>
      <dgm:spPr/>
      <dgm:t>
        <a:bodyPr/>
        <a:lstStyle/>
        <a:p>
          <a:r>
            <a:rPr lang="fr-FR" dirty="0" err="1"/>
            <a:t>Adopting</a:t>
          </a:r>
          <a:r>
            <a:rPr lang="fr-FR" dirty="0"/>
            <a:t> a </a:t>
          </a:r>
          <a:r>
            <a:rPr lang="fr-FR" dirty="0" err="1"/>
            <a:t>multisectoral</a:t>
          </a:r>
          <a:r>
            <a:rPr lang="fr-FR" dirty="0"/>
            <a:t> and </a:t>
          </a:r>
          <a:r>
            <a:rPr lang="fr-FR" dirty="0" err="1"/>
            <a:t>mutlistakeholder</a:t>
          </a:r>
          <a:r>
            <a:rPr lang="fr-FR" dirty="0"/>
            <a:t> </a:t>
          </a:r>
          <a:r>
            <a:rPr lang="fr-FR" dirty="0" err="1"/>
            <a:t>approach</a:t>
          </a:r>
          <a:r>
            <a:rPr lang="fr-FR" dirty="0"/>
            <a:t> </a:t>
          </a:r>
          <a:endParaRPr lang="en-US" dirty="0"/>
        </a:p>
      </dgm:t>
    </dgm:pt>
    <dgm:pt modelId="{2AE78B91-5585-4701-89FF-186A8A03C2EC}" type="parTrans" cxnId="{F498CA41-BE64-4952-B396-F5FEB8FE7A6D}">
      <dgm:prSet/>
      <dgm:spPr/>
      <dgm:t>
        <a:bodyPr/>
        <a:lstStyle/>
        <a:p>
          <a:endParaRPr lang="en-US"/>
        </a:p>
      </dgm:t>
    </dgm:pt>
    <dgm:pt modelId="{684ADCA2-8E5A-4A28-B41D-2EE01CDA9791}" type="sibTrans" cxnId="{F498CA41-BE64-4952-B396-F5FEB8FE7A6D}">
      <dgm:prSet/>
      <dgm:spPr/>
      <dgm:t>
        <a:bodyPr/>
        <a:lstStyle/>
        <a:p>
          <a:endParaRPr lang="en-US"/>
        </a:p>
      </dgm:t>
    </dgm:pt>
    <dgm:pt modelId="{AD2E1C47-ED16-4E2C-A7C1-68B967F0F6B9}">
      <dgm:prSet phldrT="[Texte]"/>
      <dgm:spPr>
        <a:solidFill>
          <a:schemeClr val="accent1"/>
        </a:solidFill>
      </dgm:spPr>
      <dgm:t>
        <a:bodyPr/>
        <a:lstStyle/>
        <a:p>
          <a:r>
            <a:rPr lang="fr-FR" dirty="0" err="1"/>
            <a:t>Developing</a:t>
          </a:r>
          <a:r>
            <a:rPr lang="fr-FR" dirty="0"/>
            <a:t> or </a:t>
          </a:r>
          <a:r>
            <a:rPr lang="fr-FR"/>
            <a:t>using </a:t>
          </a:r>
          <a:r>
            <a:rPr lang="fr-FR" dirty="0" err="1"/>
            <a:t>existing</a:t>
          </a:r>
          <a:r>
            <a:rPr lang="fr-FR" dirty="0"/>
            <a:t> coordination </a:t>
          </a:r>
          <a:r>
            <a:rPr lang="fr-FR" dirty="0" err="1"/>
            <a:t>mechanisms</a:t>
          </a:r>
          <a:r>
            <a:rPr lang="fr-FR" dirty="0"/>
            <a:t> </a:t>
          </a:r>
          <a:endParaRPr lang="en-US" dirty="0"/>
        </a:p>
      </dgm:t>
    </dgm:pt>
    <dgm:pt modelId="{04AB9767-3266-4FFC-956D-A69049F12F22}" type="parTrans" cxnId="{3573FC27-27A7-4794-ABDF-DD7A68FBFD93}">
      <dgm:prSet/>
      <dgm:spPr/>
      <dgm:t>
        <a:bodyPr/>
        <a:lstStyle/>
        <a:p>
          <a:endParaRPr lang="en-US"/>
        </a:p>
      </dgm:t>
    </dgm:pt>
    <dgm:pt modelId="{3109A782-B719-4071-AB22-486577993914}" type="sibTrans" cxnId="{3573FC27-27A7-4794-ABDF-DD7A68FBFD93}">
      <dgm:prSet/>
      <dgm:spPr/>
      <dgm:t>
        <a:bodyPr/>
        <a:lstStyle/>
        <a:p>
          <a:endParaRPr lang="en-US"/>
        </a:p>
      </dgm:t>
    </dgm:pt>
    <dgm:pt modelId="{0D03F4C7-4ABF-47C9-8087-4E829F997528}">
      <dgm:prSet phldrT="[Texte]"/>
      <dgm:spPr>
        <a:solidFill>
          <a:schemeClr val="bg2">
            <a:lumMod val="40000"/>
            <a:lumOff val="60000"/>
          </a:schemeClr>
        </a:solidFill>
      </dgm:spPr>
      <dgm:t>
        <a:bodyPr/>
        <a:lstStyle/>
        <a:p>
          <a:pPr marL="0" lvl="0" defTabSz="666750">
            <a:lnSpc>
              <a:spcPct val="90000"/>
            </a:lnSpc>
            <a:spcBef>
              <a:spcPct val="0"/>
            </a:spcBef>
            <a:spcAft>
              <a:spcPct val="35000"/>
            </a:spcAft>
            <a:buNone/>
          </a:pPr>
          <a:r>
            <a:rPr lang="fr-FR" dirty="0" err="1"/>
            <a:t>Assessing</a:t>
          </a:r>
          <a:r>
            <a:rPr lang="fr-FR" dirty="0"/>
            <a:t> and </a:t>
          </a:r>
          <a:r>
            <a:rPr lang="fr-FR" dirty="0" err="1"/>
            <a:t>measuring</a:t>
          </a:r>
          <a:r>
            <a:rPr lang="fr-FR" dirty="0"/>
            <a:t> durable solutions </a:t>
          </a:r>
          <a:endParaRPr lang="en-US" dirty="0"/>
        </a:p>
      </dgm:t>
    </dgm:pt>
    <dgm:pt modelId="{CB961732-B3BF-4D7B-86EE-BC28A183F851}" type="parTrans" cxnId="{9204B2C6-35A5-43FF-AB79-EFD25F3D37E1}">
      <dgm:prSet/>
      <dgm:spPr/>
      <dgm:t>
        <a:bodyPr/>
        <a:lstStyle/>
        <a:p>
          <a:endParaRPr lang="en-US"/>
        </a:p>
      </dgm:t>
    </dgm:pt>
    <dgm:pt modelId="{1EA9C776-0D57-4194-AABA-59EB33F43175}" type="sibTrans" cxnId="{9204B2C6-35A5-43FF-AB79-EFD25F3D37E1}">
      <dgm:prSet/>
      <dgm:spPr/>
      <dgm:t>
        <a:bodyPr/>
        <a:lstStyle/>
        <a:p>
          <a:endParaRPr lang="en-US"/>
        </a:p>
      </dgm:t>
    </dgm:pt>
    <dgm:pt modelId="{4B6A2CC5-09BD-402E-92D2-3F978A461D0F}">
      <dgm:prSet phldrT="[Texte]"/>
      <dgm:spPr>
        <a:solidFill>
          <a:schemeClr val="bg2">
            <a:lumMod val="40000"/>
            <a:lumOff val="60000"/>
          </a:schemeClr>
        </a:solidFill>
      </dgm:spPr>
      <dgm:t>
        <a:bodyPr/>
        <a:lstStyle/>
        <a:p>
          <a:r>
            <a:rPr lang="fr-FR" dirty="0" err="1"/>
            <a:t>Involving</a:t>
          </a:r>
          <a:r>
            <a:rPr lang="fr-FR" dirty="0"/>
            <a:t> DAC </a:t>
          </a:r>
          <a:r>
            <a:rPr lang="fr-FR" dirty="0" err="1"/>
            <a:t>through</a:t>
          </a:r>
          <a:r>
            <a:rPr lang="fr-FR" dirty="0"/>
            <a:t> Community-</a:t>
          </a:r>
          <a:r>
            <a:rPr lang="fr-FR" dirty="0" err="1"/>
            <a:t>based</a:t>
          </a:r>
          <a:r>
            <a:rPr lang="fr-FR" dirty="0"/>
            <a:t> planning  </a:t>
          </a:r>
          <a:endParaRPr lang="en-US" dirty="0"/>
        </a:p>
      </dgm:t>
    </dgm:pt>
    <dgm:pt modelId="{665A8F8B-BC90-422E-AF5C-CBC15E681192}" type="parTrans" cxnId="{21CF5081-6E5E-40F7-9597-90179FD989C1}">
      <dgm:prSet/>
      <dgm:spPr/>
      <dgm:t>
        <a:bodyPr/>
        <a:lstStyle/>
        <a:p>
          <a:endParaRPr lang="en-US"/>
        </a:p>
      </dgm:t>
    </dgm:pt>
    <dgm:pt modelId="{CD7333A4-8440-4027-B8A6-096424A78B74}" type="sibTrans" cxnId="{21CF5081-6E5E-40F7-9597-90179FD989C1}">
      <dgm:prSet/>
      <dgm:spPr/>
      <dgm:t>
        <a:bodyPr/>
        <a:lstStyle/>
        <a:p>
          <a:endParaRPr lang="en-US"/>
        </a:p>
      </dgm:t>
    </dgm:pt>
    <dgm:pt modelId="{6F00F99D-BB8E-4E76-823C-F2B64FC9CFEF}">
      <dgm:prSet phldrT="[Texte]"/>
      <dgm:spPr>
        <a:solidFill>
          <a:schemeClr val="bg2">
            <a:lumMod val="40000"/>
            <a:lumOff val="60000"/>
          </a:schemeClr>
        </a:solidFill>
      </dgm:spPr>
      <dgm:t>
        <a:bodyPr/>
        <a:lstStyle/>
        <a:p>
          <a:r>
            <a:rPr lang="fr-FR" dirty="0" err="1"/>
            <a:t>Adopting</a:t>
          </a:r>
          <a:r>
            <a:rPr lang="fr-FR" dirty="0"/>
            <a:t> an area-</a:t>
          </a:r>
          <a:r>
            <a:rPr lang="fr-FR" dirty="0" err="1"/>
            <a:t>based</a:t>
          </a:r>
          <a:r>
            <a:rPr lang="fr-FR" dirty="0"/>
            <a:t> </a:t>
          </a:r>
          <a:r>
            <a:rPr lang="fr-FR" dirty="0" err="1"/>
            <a:t>approach</a:t>
          </a:r>
          <a:r>
            <a:rPr lang="fr-FR" dirty="0"/>
            <a:t> </a:t>
          </a:r>
          <a:endParaRPr lang="en-US" dirty="0"/>
        </a:p>
      </dgm:t>
    </dgm:pt>
    <dgm:pt modelId="{74DC877F-BB66-4BB0-9ECE-7B387865F1D5}" type="sibTrans" cxnId="{E5CF200F-76DE-4CB6-99DD-C37DA9E6A5EA}">
      <dgm:prSet/>
      <dgm:spPr/>
      <dgm:t>
        <a:bodyPr/>
        <a:lstStyle/>
        <a:p>
          <a:endParaRPr lang="en-US"/>
        </a:p>
      </dgm:t>
    </dgm:pt>
    <dgm:pt modelId="{9E49C4B7-43A7-43F8-BBFF-07E67F23F348}" type="parTrans" cxnId="{E5CF200F-76DE-4CB6-99DD-C37DA9E6A5EA}">
      <dgm:prSet/>
      <dgm:spPr/>
      <dgm:t>
        <a:bodyPr/>
        <a:lstStyle/>
        <a:p>
          <a:endParaRPr lang="en-US"/>
        </a:p>
      </dgm:t>
    </dgm:pt>
    <dgm:pt modelId="{C82E2445-04D5-4663-8665-6766B65E2950}" type="pres">
      <dgm:prSet presAssocID="{55A90E9F-C01F-496F-A572-00D545CC5483}" presName="cycle" presStyleCnt="0">
        <dgm:presLayoutVars>
          <dgm:dir/>
          <dgm:resizeHandles val="exact"/>
        </dgm:presLayoutVars>
      </dgm:prSet>
      <dgm:spPr/>
    </dgm:pt>
    <dgm:pt modelId="{E9F058C1-290B-4659-89A5-741937F36FE9}" type="pres">
      <dgm:prSet presAssocID="{6F00F99D-BB8E-4E76-823C-F2B64FC9CFEF}" presName="node" presStyleLbl="node1" presStyleIdx="0" presStyleCnt="5" custScaleX="125947" custScaleY="125947">
        <dgm:presLayoutVars>
          <dgm:bulletEnabled val="1"/>
        </dgm:presLayoutVars>
      </dgm:prSet>
      <dgm:spPr/>
    </dgm:pt>
    <dgm:pt modelId="{0F7A3581-97DB-4DCD-9102-9F0197BFD633}" type="pres">
      <dgm:prSet presAssocID="{74DC877F-BB66-4BB0-9ECE-7B387865F1D5}" presName="sibTrans" presStyleLbl="sibTrans2D1" presStyleIdx="0" presStyleCnt="5"/>
      <dgm:spPr/>
    </dgm:pt>
    <dgm:pt modelId="{39139788-FF92-480E-BF50-11D335FE9DDE}" type="pres">
      <dgm:prSet presAssocID="{74DC877F-BB66-4BB0-9ECE-7B387865F1D5}" presName="connectorText" presStyleLbl="sibTrans2D1" presStyleIdx="0" presStyleCnt="5"/>
      <dgm:spPr/>
    </dgm:pt>
    <dgm:pt modelId="{F4AF081F-F46E-40FB-85FF-E60D85731693}" type="pres">
      <dgm:prSet presAssocID="{06795781-FD84-4A9C-ABE1-CA66905EAE41}" presName="node" presStyleLbl="node1" presStyleIdx="1" presStyleCnt="5" custScaleX="125947" custScaleY="125947">
        <dgm:presLayoutVars>
          <dgm:bulletEnabled val="1"/>
        </dgm:presLayoutVars>
      </dgm:prSet>
      <dgm:spPr/>
    </dgm:pt>
    <dgm:pt modelId="{D9630AF7-6D38-4C39-9D07-B86598AE045E}" type="pres">
      <dgm:prSet presAssocID="{684ADCA2-8E5A-4A28-B41D-2EE01CDA9791}" presName="sibTrans" presStyleLbl="sibTrans2D1" presStyleIdx="1" presStyleCnt="5"/>
      <dgm:spPr/>
    </dgm:pt>
    <dgm:pt modelId="{CE9ADB71-A23B-4DC9-BA42-3238984FB786}" type="pres">
      <dgm:prSet presAssocID="{684ADCA2-8E5A-4A28-B41D-2EE01CDA9791}" presName="connectorText" presStyleLbl="sibTrans2D1" presStyleIdx="1" presStyleCnt="5"/>
      <dgm:spPr/>
    </dgm:pt>
    <dgm:pt modelId="{3509C221-C81D-449D-A89D-480FE14FC0B0}" type="pres">
      <dgm:prSet presAssocID="{AD2E1C47-ED16-4E2C-A7C1-68B967F0F6B9}" presName="node" presStyleLbl="node1" presStyleIdx="2" presStyleCnt="5" custScaleX="125947" custScaleY="125947">
        <dgm:presLayoutVars>
          <dgm:bulletEnabled val="1"/>
        </dgm:presLayoutVars>
      </dgm:prSet>
      <dgm:spPr/>
    </dgm:pt>
    <dgm:pt modelId="{3114AC60-3DA0-4E7C-8DE9-103B0DD2A272}" type="pres">
      <dgm:prSet presAssocID="{3109A782-B719-4071-AB22-486577993914}" presName="sibTrans" presStyleLbl="sibTrans2D1" presStyleIdx="2" presStyleCnt="5"/>
      <dgm:spPr/>
    </dgm:pt>
    <dgm:pt modelId="{A7C0D62D-F19D-480D-A4BD-47A6F9E1D2A9}" type="pres">
      <dgm:prSet presAssocID="{3109A782-B719-4071-AB22-486577993914}" presName="connectorText" presStyleLbl="sibTrans2D1" presStyleIdx="2" presStyleCnt="5"/>
      <dgm:spPr/>
    </dgm:pt>
    <dgm:pt modelId="{02F39420-A9F9-4FCE-9D22-8DAB94EF525E}" type="pres">
      <dgm:prSet presAssocID="{0D03F4C7-4ABF-47C9-8087-4E829F997528}" presName="node" presStyleLbl="node1" presStyleIdx="3" presStyleCnt="5" custScaleX="125947" custScaleY="125947">
        <dgm:presLayoutVars>
          <dgm:bulletEnabled val="1"/>
        </dgm:presLayoutVars>
      </dgm:prSet>
      <dgm:spPr/>
    </dgm:pt>
    <dgm:pt modelId="{E1C7991D-A9EB-4310-86A8-A896BCD0812B}" type="pres">
      <dgm:prSet presAssocID="{1EA9C776-0D57-4194-AABA-59EB33F43175}" presName="sibTrans" presStyleLbl="sibTrans2D1" presStyleIdx="3" presStyleCnt="5"/>
      <dgm:spPr/>
    </dgm:pt>
    <dgm:pt modelId="{70301EC4-EAAC-49B1-AEF9-0FF267FD255E}" type="pres">
      <dgm:prSet presAssocID="{1EA9C776-0D57-4194-AABA-59EB33F43175}" presName="connectorText" presStyleLbl="sibTrans2D1" presStyleIdx="3" presStyleCnt="5"/>
      <dgm:spPr/>
    </dgm:pt>
    <dgm:pt modelId="{5DC8A982-5F70-419D-818A-908A4EB27457}" type="pres">
      <dgm:prSet presAssocID="{4B6A2CC5-09BD-402E-92D2-3F978A461D0F}" presName="node" presStyleLbl="node1" presStyleIdx="4" presStyleCnt="5" custScaleX="125947" custScaleY="125947">
        <dgm:presLayoutVars>
          <dgm:bulletEnabled val="1"/>
        </dgm:presLayoutVars>
      </dgm:prSet>
      <dgm:spPr/>
    </dgm:pt>
    <dgm:pt modelId="{A2921582-7BC6-4D69-A474-8483102F00F4}" type="pres">
      <dgm:prSet presAssocID="{CD7333A4-8440-4027-B8A6-096424A78B74}" presName="sibTrans" presStyleLbl="sibTrans2D1" presStyleIdx="4" presStyleCnt="5"/>
      <dgm:spPr/>
    </dgm:pt>
    <dgm:pt modelId="{A234ECDE-92F7-4045-A5D6-0B20255CD0EB}" type="pres">
      <dgm:prSet presAssocID="{CD7333A4-8440-4027-B8A6-096424A78B74}" presName="connectorText" presStyleLbl="sibTrans2D1" presStyleIdx="4" presStyleCnt="5"/>
      <dgm:spPr/>
    </dgm:pt>
  </dgm:ptLst>
  <dgm:cxnLst>
    <dgm:cxn modelId="{A4320903-2AE2-4DE3-B7FF-8AB5D567AD12}" type="presOf" srcId="{684ADCA2-8E5A-4A28-B41D-2EE01CDA9791}" destId="{D9630AF7-6D38-4C39-9D07-B86598AE045E}" srcOrd="0" destOrd="0" presId="urn:microsoft.com/office/officeart/2005/8/layout/cycle2"/>
    <dgm:cxn modelId="{E5CF200F-76DE-4CB6-99DD-C37DA9E6A5EA}" srcId="{55A90E9F-C01F-496F-A572-00D545CC5483}" destId="{6F00F99D-BB8E-4E76-823C-F2B64FC9CFEF}" srcOrd="0" destOrd="0" parTransId="{9E49C4B7-43A7-43F8-BBFF-07E67F23F348}" sibTransId="{74DC877F-BB66-4BB0-9ECE-7B387865F1D5}"/>
    <dgm:cxn modelId="{F5415212-B787-433F-ADDA-4B03E863DA11}" type="presOf" srcId="{1EA9C776-0D57-4194-AABA-59EB33F43175}" destId="{70301EC4-EAAC-49B1-AEF9-0FF267FD255E}" srcOrd="1" destOrd="0" presId="urn:microsoft.com/office/officeart/2005/8/layout/cycle2"/>
    <dgm:cxn modelId="{3573FC27-27A7-4794-ABDF-DD7A68FBFD93}" srcId="{55A90E9F-C01F-496F-A572-00D545CC5483}" destId="{AD2E1C47-ED16-4E2C-A7C1-68B967F0F6B9}" srcOrd="2" destOrd="0" parTransId="{04AB9767-3266-4FFC-956D-A69049F12F22}" sibTransId="{3109A782-B719-4071-AB22-486577993914}"/>
    <dgm:cxn modelId="{9FAB5C2C-7265-472E-889C-9C2A233427E6}" type="presOf" srcId="{06795781-FD84-4A9C-ABE1-CA66905EAE41}" destId="{F4AF081F-F46E-40FB-85FF-E60D85731693}" srcOrd="0" destOrd="0" presId="urn:microsoft.com/office/officeart/2005/8/layout/cycle2"/>
    <dgm:cxn modelId="{31E4A43C-4142-46F5-8254-60DD3DD78CBF}" type="presOf" srcId="{0D03F4C7-4ABF-47C9-8087-4E829F997528}" destId="{02F39420-A9F9-4FCE-9D22-8DAB94EF525E}" srcOrd="0" destOrd="0" presId="urn:microsoft.com/office/officeart/2005/8/layout/cycle2"/>
    <dgm:cxn modelId="{E0916461-DED8-4642-9A37-44F6AA59985F}" type="presOf" srcId="{3109A782-B719-4071-AB22-486577993914}" destId="{3114AC60-3DA0-4E7C-8DE9-103B0DD2A272}" srcOrd="0" destOrd="0" presId="urn:microsoft.com/office/officeart/2005/8/layout/cycle2"/>
    <dgm:cxn modelId="{F498CA41-BE64-4952-B396-F5FEB8FE7A6D}" srcId="{55A90E9F-C01F-496F-A572-00D545CC5483}" destId="{06795781-FD84-4A9C-ABE1-CA66905EAE41}" srcOrd="1" destOrd="0" parTransId="{2AE78B91-5585-4701-89FF-186A8A03C2EC}" sibTransId="{684ADCA2-8E5A-4A28-B41D-2EE01CDA9791}"/>
    <dgm:cxn modelId="{B6FB1A48-5012-4739-94FB-9DFD633A1E1A}" type="presOf" srcId="{74DC877F-BB66-4BB0-9ECE-7B387865F1D5}" destId="{39139788-FF92-480E-BF50-11D335FE9DDE}" srcOrd="1" destOrd="0" presId="urn:microsoft.com/office/officeart/2005/8/layout/cycle2"/>
    <dgm:cxn modelId="{4144714E-D903-4514-89B8-D74CC4EE39F9}" type="presOf" srcId="{CD7333A4-8440-4027-B8A6-096424A78B74}" destId="{A234ECDE-92F7-4045-A5D6-0B20255CD0EB}" srcOrd="1" destOrd="0" presId="urn:microsoft.com/office/officeart/2005/8/layout/cycle2"/>
    <dgm:cxn modelId="{5347BA7A-A58D-4F5B-AB58-44C3A32ADED3}" type="presOf" srcId="{74DC877F-BB66-4BB0-9ECE-7B387865F1D5}" destId="{0F7A3581-97DB-4DCD-9102-9F0197BFD633}" srcOrd="0" destOrd="0" presId="urn:microsoft.com/office/officeart/2005/8/layout/cycle2"/>
    <dgm:cxn modelId="{21CF5081-6E5E-40F7-9597-90179FD989C1}" srcId="{55A90E9F-C01F-496F-A572-00D545CC5483}" destId="{4B6A2CC5-09BD-402E-92D2-3F978A461D0F}" srcOrd="4" destOrd="0" parTransId="{665A8F8B-BC90-422E-AF5C-CBC15E681192}" sibTransId="{CD7333A4-8440-4027-B8A6-096424A78B74}"/>
    <dgm:cxn modelId="{5C31F99C-B6C0-44E0-9656-CA6E9066BD0A}" type="presOf" srcId="{CD7333A4-8440-4027-B8A6-096424A78B74}" destId="{A2921582-7BC6-4D69-A474-8483102F00F4}" srcOrd="0" destOrd="0" presId="urn:microsoft.com/office/officeart/2005/8/layout/cycle2"/>
    <dgm:cxn modelId="{878BF39D-176B-430F-A3B1-E1B947C223BF}" type="presOf" srcId="{AD2E1C47-ED16-4E2C-A7C1-68B967F0F6B9}" destId="{3509C221-C81D-449D-A89D-480FE14FC0B0}" srcOrd="0" destOrd="0" presId="urn:microsoft.com/office/officeart/2005/8/layout/cycle2"/>
    <dgm:cxn modelId="{9EFA10A7-CFE6-4F52-8316-8EEA5F45EFD4}" type="presOf" srcId="{1EA9C776-0D57-4194-AABA-59EB33F43175}" destId="{E1C7991D-A9EB-4310-86A8-A896BCD0812B}" srcOrd="0" destOrd="0" presId="urn:microsoft.com/office/officeart/2005/8/layout/cycle2"/>
    <dgm:cxn modelId="{04C403AC-42E7-46FF-B302-8B22FCCAF779}" type="presOf" srcId="{3109A782-B719-4071-AB22-486577993914}" destId="{A7C0D62D-F19D-480D-A4BD-47A6F9E1D2A9}" srcOrd="1" destOrd="0" presId="urn:microsoft.com/office/officeart/2005/8/layout/cycle2"/>
    <dgm:cxn modelId="{969A18B0-3F87-4294-A2CD-8338FB15966F}" type="presOf" srcId="{4B6A2CC5-09BD-402E-92D2-3F978A461D0F}" destId="{5DC8A982-5F70-419D-818A-908A4EB27457}" srcOrd="0" destOrd="0" presId="urn:microsoft.com/office/officeart/2005/8/layout/cycle2"/>
    <dgm:cxn modelId="{9204B2C6-35A5-43FF-AB79-EFD25F3D37E1}" srcId="{55A90E9F-C01F-496F-A572-00D545CC5483}" destId="{0D03F4C7-4ABF-47C9-8087-4E829F997528}" srcOrd="3" destOrd="0" parTransId="{CB961732-B3BF-4D7B-86EE-BC28A183F851}" sibTransId="{1EA9C776-0D57-4194-AABA-59EB33F43175}"/>
    <dgm:cxn modelId="{15FCC8C8-52FA-4934-A04A-31E87A6DD88B}" type="presOf" srcId="{55A90E9F-C01F-496F-A572-00D545CC5483}" destId="{C82E2445-04D5-4663-8665-6766B65E2950}" srcOrd="0" destOrd="0" presId="urn:microsoft.com/office/officeart/2005/8/layout/cycle2"/>
    <dgm:cxn modelId="{EC4042CA-37A8-474A-9CB0-F6556E9AD29B}" type="presOf" srcId="{6F00F99D-BB8E-4E76-823C-F2B64FC9CFEF}" destId="{E9F058C1-290B-4659-89A5-741937F36FE9}" srcOrd="0" destOrd="0" presId="urn:microsoft.com/office/officeart/2005/8/layout/cycle2"/>
    <dgm:cxn modelId="{B98B0ECB-A146-4ACD-96AF-82DCCA92CE71}" type="presOf" srcId="{684ADCA2-8E5A-4A28-B41D-2EE01CDA9791}" destId="{CE9ADB71-A23B-4DC9-BA42-3238984FB786}" srcOrd="1" destOrd="0" presId="urn:microsoft.com/office/officeart/2005/8/layout/cycle2"/>
    <dgm:cxn modelId="{0B58F166-920A-42E4-A7E9-7803389476D9}" type="presParOf" srcId="{C82E2445-04D5-4663-8665-6766B65E2950}" destId="{E9F058C1-290B-4659-89A5-741937F36FE9}" srcOrd="0" destOrd="0" presId="urn:microsoft.com/office/officeart/2005/8/layout/cycle2"/>
    <dgm:cxn modelId="{9AB2DF57-41A2-4420-A9DE-389A71D09636}" type="presParOf" srcId="{C82E2445-04D5-4663-8665-6766B65E2950}" destId="{0F7A3581-97DB-4DCD-9102-9F0197BFD633}" srcOrd="1" destOrd="0" presId="urn:microsoft.com/office/officeart/2005/8/layout/cycle2"/>
    <dgm:cxn modelId="{773765A1-B2A3-4FF2-A93B-EEC850739C10}" type="presParOf" srcId="{0F7A3581-97DB-4DCD-9102-9F0197BFD633}" destId="{39139788-FF92-480E-BF50-11D335FE9DDE}" srcOrd="0" destOrd="0" presId="urn:microsoft.com/office/officeart/2005/8/layout/cycle2"/>
    <dgm:cxn modelId="{9D697490-F975-4956-B9DE-C9BB7B6370E1}" type="presParOf" srcId="{C82E2445-04D5-4663-8665-6766B65E2950}" destId="{F4AF081F-F46E-40FB-85FF-E60D85731693}" srcOrd="2" destOrd="0" presId="urn:microsoft.com/office/officeart/2005/8/layout/cycle2"/>
    <dgm:cxn modelId="{0840FC1D-69BA-43EA-B0F7-1946253A0B0F}" type="presParOf" srcId="{C82E2445-04D5-4663-8665-6766B65E2950}" destId="{D9630AF7-6D38-4C39-9D07-B86598AE045E}" srcOrd="3" destOrd="0" presId="urn:microsoft.com/office/officeart/2005/8/layout/cycle2"/>
    <dgm:cxn modelId="{84831471-B5F8-4794-A075-0989F21A50DE}" type="presParOf" srcId="{D9630AF7-6D38-4C39-9D07-B86598AE045E}" destId="{CE9ADB71-A23B-4DC9-BA42-3238984FB786}" srcOrd="0" destOrd="0" presId="urn:microsoft.com/office/officeart/2005/8/layout/cycle2"/>
    <dgm:cxn modelId="{D419D01B-D367-4EA6-B281-24BFFD410813}" type="presParOf" srcId="{C82E2445-04D5-4663-8665-6766B65E2950}" destId="{3509C221-C81D-449D-A89D-480FE14FC0B0}" srcOrd="4" destOrd="0" presId="urn:microsoft.com/office/officeart/2005/8/layout/cycle2"/>
    <dgm:cxn modelId="{080213A9-8462-4783-9159-DD9FA0BA72B1}" type="presParOf" srcId="{C82E2445-04D5-4663-8665-6766B65E2950}" destId="{3114AC60-3DA0-4E7C-8DE9-103B0DD2A272}" srcOrd="5" destOrd="0" presId="urn:microsoft.com/office/officeart/2005/8/layout/cycle2"/>
    <dgm:cxn modelId="{76F848D4-ECB8-4991-8B6E-B485E692C8B2}" type="presParOf" srcId="{3114AC60-3DA0-4E7C-8DE9-103B0DD2A272}" destId="{A7C0D62D-F19D-480D-A4BD-47A6F9E1D2A9}" srcOrd="0" destOrd="0" presId="urn:microsoft.com/office/officeart/2005/8/layout/cycle2"/>
    <dgm:cxn modelId="{63DE1AE2-4F68-4541-BE1F-85B5D9232FEF}" type="presParOf" srcId="{C82E2445-04D5-4663-8665-6766B65E2950}" destId="{02F39420-A9F9-4FCE-9D22-8DAB94EF525E}" srcOrd="6" destOrd="0" presId="urn:microsoft.com/office/officeart/2005/8/layout/cycle2"/>
    <dgm:cxn modelId="{1FD4E712-3A4C-4B45-AF51-ECFFB7D6B4C2}" type="presParOf" srcId="{C82E2445-04D5-4663-8665-6766B65E2950}" destId="{E1C7991D-A9EB-4310-86A8-A896BCD0812B}" srcOrd="7" destOrd="0" presId="urn:microsoft.com/office/officeart/2005/8/layout/cycle2"/>
    <dgm:cxn modelId="{8BDF7CCE-3978-48DA-9BAE-06DBDCADD0C5}" type="presParOf" srcId="{E1C7991D-A9EB-4310-86A8-A896BCD0812B}" destId="{70301EC4-EAAC-49B1-AEF9-0FF267FD255E}" srcOrd="0" destOrd="0" presId="urn:microsoft.com/office/officeart/2005/8/layout/cycle2"/>
    <dgm:cxn modelId="{70EFC2C8-B547-46C0-A16F-D79ED887EAAA}" type="presParOf" srcId="{C82E2445-04D5-4663-8665-6766B65E2950}" destId="{5DC8A982-5F70-419D-818A-908A4EB27457}" srcOrd="8" destOrd="0" presId="urn:microsoft.com/office/officeart/2005/8/layout/cycle2"/>
    <dgm:cxn modelId="{3754053D-2FAB-4BB2-8F91-745861317078}" type="presParOf" srcId="{C82E2445-04D5-4663-8665-6766B65E2950}" destId="{A2921582-7BC6-4D69-A474-8483102F00F4}" srcOrd="9" destOrd="0" presId="urn:microsoft.com/office/officeart/2005/8/layout/cycle2"/>
    <dgm:cxn modelId="{B13E5542-1BE7-448F-B184-9E4808830559}" type="presParOf" srcId="{A2921582-7BC6-4D69-A474-8483102F00F4}" destId="{A234ECDE-92F7-4045-A5D6-0B20255CD0EB}"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C89500-E9D0-432C-837F-6DAE97963375}" type="doc">
      <dgm:prSet loTypeId="urn:microsoft.com/office/officeart/2016/7/layout/BasicLinearProcessNumbered" loCatId="process" qsTypeId="urn:microsoft.com/office/officeart/2005/8/quickstyle/simple1" qsCatId="simple" csTypeId="urn:microsoft.com/office/officeart/2005/8/colors/colorful2" csCatId="colorful" phldr="1"/>
      <dgm:spPr/>
      <dgm:t>
        <a:bodyPr/>
        <a:lstStyle/>
        <a:p>
          <a:endParaRPr lang="en-GB"/>
        </a:p>
      </dgm:t>
    </dgm:pt>
    <dgm:pt modelId="{29EE85DE-CA86-4E15-8A62-ABBF60CB0586}">
      <dgm:prSet/>
      <dgm:spPr>
        <a:solidFill>
          <a:srgbClr val="E7E6E6">
            <a:alpha val="90000"/>
          </a:srgbClr>
        </a:solidFill>
        <a:ln>
          <a:noFill/>
        </a:ln>
      </dgm:spPr>
      <dgm:t>
        <a:bodyPr/>
        <a:lstStyle/>
        <a:p>
          <a:r>
            <a:rPr lang="en-GB" dirty="0"/>
            <a:t>Identify actors</a:t>
          </a:r>
          <a:endParaRPr lang="fr-FR" dirty="0"/>
        </a:p>
      </dgm:t>
    </dgm:pt>
    <dgm:pt modelId="{A309D4DC-58B6-40B9-9079-C45D9D1E7EDF}" type="parTrans" cxnId="{22526DD3-5B65-4C52-B5E7-F1512FA3175B}">
      <dgm:prSet/>
      <dgm:spPr/>
      <dgm:t>
        <a:bodyPr/>
        <a:lstStyle/>
        <a:p>
          <a:endParaRPr lang="en-GB"/>
        </a:p>
      </dgm:t>
    </dgm:pt>
    <dgm:pt modelId="{87D664DB-9EE2-4260-81A0-7DAFFA06E1D2}" type="sibTrans" cxnId="{22526DD3-5B65-4C52-B5E7-F1512FA3175B}">
      <dgm:prSet phldrT="1"/>
      <dgm:spPr>
        <a:solidFill>
          <a:srgbClr val="BA122B"/>
        </a:solidFill>
        <a:ln>
          <a:noFill/>
        </a:ln>
      </dgm:spPr>
      <dgm:t>
        <a:bodyPr/>
        <a:lstStyle/>
        <a:p>
          <a:r>
            <a:rPr lang="en-GB" dirty="0"/>
            <a:t>1</a:t>
          </a:r>
        </a:p>
      </dgm:t>
    </dgm:pt>
    <dgm:pt modelId="{62BAFC76-E308-430A-8486-755FA2BBBF48}">
      <dgm:prSet/>
      <dgm:spPr>
        <a:solidFill>
          <a:srgbClr val="A6A6A6">
            <a:alpha val="90000"/>
          </a:srgbClr>
        </a:solidFill>
        <a:ln>
          <a:noFill/>
        </a:ln>
      </dgm:spPr>
      <dgm:t>
        <a:bodyPr/>
        <a:lstStyle/>
        <a:p>
          <a:r>
            <a:rPr lang="en-GB" dirty="0"/>
            <a:t>Identify coordination mechanisms and potential gaps and opportunities </a:t>
          </a:r>
          <a:endParaRPr lang="fr-FR" dirty="0"/>
        </a:p>
      </dgm:t>
    </dgm:pt>
    <dgm:pt modelId="{BC392E7F-5157-4049-8863-7BED721A8DE3}" type="parTrans" cxnId="{9C4E6641-7DBE-43FB-BB70-E3E163D4D42A}">
      <dgm:prSet/>
      <dgm:spPr/>
      <dgm:t>
        <a:bodyPr/>
        <a:lstStyle/>
        <a:p>
          <a:endParaRPr lang="en-GB"/>
        </a:p>
      </dgm:t>
    </dgm:pt>
    <dgm:pt modelId="{34D39AB7-7ED8-4577-8132-AE6DEBB0AD63}" type="sibTrans" cxnId="{9C4E6641-7DBE-43FB-BB70-E3E163D4D42A}">
      <dgm:prSet phldrT="2"/>
      <dgm:spPr>
        <a:solidFill>
          <a:srgbClr val="BA122B"/>
        </a:solidFill>
        <a:ln>
          <a:noFill/>
        </a:ln>
      </dgm:spPr>
      <dgm:t>
        <a:bodyPr/>
        <a:lstStyle/>
        <a:p>
          <a:r>
            <a:rPr lang="en-GB" dirty="0"/>
            <a:t>2</a:t>
          </a:r>
        </a:p>
      </dgm:t>
    </dgm:pt>
    <dgm:pt modelId="{DD571FEF-4658-4A2A-97F9-454230AAB56E}">
      <dgm:prSet/>
      <dgm:spPr>
        <a:solidFill>
          <a:schemeClr val="bg2">
            <a:lumMod val="75000"/>
            <a:alpha val="90000"/>
          </a:schemeClr>
        </a:solidFill>
        <a:ln>
          <a:noFill/>
        </a:ln>
      </dgm:spPr>
      <dgm:t>
        <a:bodyPr/>
        <a:lstStyle/>
        <a:p>
          <a:r>
            <a:rPr lang="en-GB" dirty="0">
              <a:solidFill>
                <a:schemeClr val="bg1"/>
              </a:solidFill>
            </a:rPr>
            <a:t>Strengthen collective understanding  of the concepts and tools </a:t>
          </a:r>
          <a:endParaRPr lang="fr-FR" dirty="0">
            <a:solidFill>
              <a:schemeClr val="bg1"/>
            </a:solidFill>
          </a:endParaRPr>
        </a:p>
      </dgm:t>
    </dgm:pt>
    <dgm:pt modelId="{7CA20E87-97C1-4E69-93FF-5B3F674BFD60}" type="parTrans" cxnId="{62A89431-13AE-49EE-8E61-81E54663E18E}">
      <dgm:prSet/>
      <dgm:spPr/>
      <dgm:t>
        <a:bodyPr/>
        <a:lstStyle/>
        <a:p>
          <a:endParaRPr lang="en-GB"/>
        </a:p>
      </dgm:t>
    </dgm:pt>
    <dgm:pt modelId="{A534A82A-27B2-42AC-AFA5-7A2D917187A7}" type="sibTrans" cxnId="{62A89431-13AE-49EE-8E61-81E54663E18E}">
      <dgm:prSet phldrT="3"/>
      <dgm:spPr>
        <a:solidFill>
          <a:srgbClr val="BA122B"/>
        </a:solidFill>
        <a:ln>
          <a:noFill/>
        </a:ln>
      </dgm:spPr>
      <dgm:t>
        <a:bodyPr/>
        <a:lstStyle/>
        <a:p>
          <a:r>
            <a:rPr lang="en-GB" dirty="0"/>
            <a:t>3</a:t>
          </a:r>
        </a:p>
      </dgm:t>
    </dgm:pt>
    <dgm:pt modelId="{6A7C891D-46E3-4888-A01A-EF00C99593DA}">
      <dgm:prSet/>
      <dgm:spPr>
        <a:solidFill>
          <a:schemeClr val="tx2">
            <a:alpha val="90000"/>
          </a:schemeClr>
        </a:solidFill>
        <a:ln>
          <a:noFill/>
        </a:ln>
      </dgm:spPr>
      <dgm:t>
        <a:bodyPr/>
        <a:lstStyle/>
        <a:p>
          <a:r>
            <a:rPr lang="en-GB" dirty="0">
              <a:solidFill>
                <a:schemeClr val="bg1"/>
              </a:solidFill>
            </a:rPr>
            <a:t>Develop evidence and analysis </a:t>
          </a:r>
          <a:endParaRPr lang="fr-FR" dirty="0">
            <a:solidFill>
              <a:schemeClr val="bg1"/>
            </a:solidFill>
          </a:endParaRPr>
        </a:p>
      </dgm:t>
    </dgm:pt>
    <dgm:pt modelId="{F565CD20-6A10-49BB-B221-CC1FCBBBEBE8}" type="parTrans" cxnId="{45415385-D051-4356-9F12-2EDF5F84F842}">
      <dgm:prSet/>
      <dgm:spPr/>
      <dgm:t>
        <a:bodyPr/>
        <a:lstStyle/>
        <a:p>
          <a:endParaRPr lang="en-GB"/>
        </a:p>
      </dgm:t>
    </dgm:pt>
    <dgm:pt modelId="{8B4A2EE1-6835-4E95-8977-50ED2A57E42B}" type="sibTrans" cxnId="{45415385-D051-4356-9F12-2EDF5F84F842}">
      <dgm:prSet phldrT="4"/>
      <dgm:spPr>
        <a:solidFill>
          <a:srgbClr val="BA122B"/>
        </a:solidFill>
        <a:ln>
          <a:noFill/>
        </a:ln>
      </dgm:spPr>
      <dgm:t>
        <a:bodyPr/>
        <a:lstStyle/>
        <a:p>
          <a:r>
            <a:rPr lang="en-GB" dirty="0"/>
            <a:t>4</a:t>
          </a:r>
        </a:p>
      </dgm:t>
    </dgm:pt>
    <dgm:pt modelId="{D03F1819-70B3-4466-966B-CC4D459D615B}">
      <dgm:prSet/>
      <dgm:spPr>
        <a:solidFill>
          <a:srgbClr val="BA122B">
            <a:alpha val="90000"/>
          </a:srgbClr>
        </a:solidFill>
        <a:ln>
          <a:noFill/>
        </a:ln>
      </dgm:spPr>
      <dgm:t>
        <a:bodyPr/>
        <a:lstStyle/>
        <a:p>
          <a:r>
            <a:rPr lang="en-GB" dirty="0">
              <a:solidFill>
                <a:schemeClr val="bg1"/>
              </a:solidFill>
            </a:rPr>
            <a:t>Develop long-term capacity development strategy </a:t>
          </a:r>
          <a:endParaRPr lang="fr-FR" dirty="0">
            <a:solidFill>
              <a:schemeClr val="bg1"/>
            </a:solidFill>
          </a:endParaRPr>
        </a:p>
      </dgm:t>
    </dgm:pt>
    <dgm:pt modelId="{E8717F55-7E22-47F7-91B7-DEE0E0ED5552}" type="parTrans" cxnId="{434F6A09-D072-4905-968B-B7B8A7F5ACE1}">
      <dgm:prSet/>
      <dgm:spPr/>
      <dgm:t>
        <a:bodyPr/>
        <a:lstStyle/>
        <a:p>
          <a:endParaRPr lang="en-GB"/>
        </a:p>
      </dgm:t>
    </dgm:pt>
    <dgm:pt modelId="{BAE105F7-E763-4206-B902-172E4CF23DA3}" type="sibTrans" cxnId="{434F6A09-D072-4905-968B-B7B8A7F5ACE1}">
      <dgm:prSet phldrT="5"/>
      <dgm:spPr>
        <a:solidFill>
          <a:srgbClr val="EE546A"/>
        </a:solidFill>
        <a:ln>
          <a:noFill/>
        </a:ln>
      </dgm:spPr>
      <dgm:t>
        <a:bodyPr/>
        <a:lstStyle/>
        <a:p>
          <a:r>
            <a:rPr lang="en-GB" dirty="0"/>
            <a:t>5</a:t>
          </a:r>
        </a:p>
      </dgm:t>
    </dgm:pt>
    <dgm:pt modelId="{3F79E284-674A-4BE6-A3AF-9C1E0C66B74F}" type="pres">
      <dgm:prSet presAssocID="{7AC89500-E9D0-432C-837F-6DAE97963375}" presName="Name0" presStyleCnt="0">
        <dgm:presLayoutVars>
          <dgm:animLvl val="lvl"/>
          <dgm:resizeHandles val="exact"/>
        </dgm:presLayoutVars>
      </dgm:prSet>
      <dgm:spPr/>
    </dgm:pt>
    <dgm:pt modelId="{7E732184-A057-4195-B11B-154A18BA2393}" type="pres">
      <dgm:prSet presAssocID="{29EE85DE-CA86-4E15-8A62-ABBF60CB0586}" presName="compositeNode" presStyleCnt="0">
        <dgm:presLayoutVars>
          <dgm:bulletEnabled val="1"/>
        </dgm:presLayoutVars>
      </dgm:prSet>
      <dgm:spPr/>
    </dgm:pt>
    <dgm:pt modelId="{9545E159-F33B-40B6-A248-3BDBFFE36CD0}" type="pres">
      <dgm:prSet presAssocID="{29EE85DE-CA86-4E15-8A62-ABBF60CB0586}" presName="bgRect" presStyleLbl="bgAccFollowNode1" presStyleIdx="0" presStyleCnt="5"/>
      <dgm:spPr/>
    </dgm:pt>
    <dgm:pt modelId="{D9E0979A-10BE-41B1-B6BD-6A23194FD5CC}" type="pres">
      <dgm:prSet presAssocID="{87D664DB-9EE2-4260-81A0-7DAFFA06E1D2}" presName="sibTransNodeCircle" presStyleLbl="alignNode1" presStyleIdx="0" presStyleCnt="10">
        <dgm:presLayoutVars>
          <dgm:chMax val="0"/>
          <dgm:bulletEnabled/>
        </dgm:presLayoutVars>
      </dgm:prSet>
      <dgm:spPr/>
    </dgm:pt>
    <dgm:pt modelId="{2866549B-EB2F-4C2D-A675-47F9436399DD}" type="pres">
      <dgm:prSet presAssocID="{29EE85DE-CA86-4E15-8A62-ABBF60CB0586}" presName="bottomLine" presStyleLbl="alignNode1" presStyleIdx="1" presStyleCnt="10">
        <dgm:presLayoutVars/>
      </dgm:prSet>
      <dgm:spPr>
        <a:solidFill>
          <a:srgbClr val="E7E6E6"/>
        </a:solidFill>
        <a:ln>
          <a:noFill/>
        </a:ln>
      </dgm:spPr>
    </dgm:pt>
    <dgm:pt modelId="{BCEAA05E-FD85-4EC2-ABCE-F3F8E4CD26ED}" type="pres">
      <dgm:prSet presAssocID="{29EE85DE-CA86-4E15-8A62-ABBF60CB0586}" presName="nodeText" presStyleLbl="bgAccFollowNode1" presStyleIdx="0" presStyleCnt="5">
        <dgm:presLayoutVars>
          <dgm:bulletEnabled val="1"/>
        </dgm:presLayoutVars>
      </dgm:prSet>
      <dgm:spPr/>
    </dgm:pt>
    <dgm:pt modelId="{16F4C29E-B930-43DA-AB9B-4AFC0DA4C1C2}" type="pres">
      <dgm:prSet presAssocID="{87D664DB-9EE2-4260-81A0-7DAFFA06E1D2}" presName="sibTrans" presStyleCnt="0"/>
      <dgm:spPr/>
    </dgm:pt>
    <dgm:pt modelId="{BE4E6885-70C7-4FDF-A1CC-4826005661B1}" type="pres">
      <dgm:prSet presAssocID="{62BAFC76-E308-430A-8486-755FA2BBBF48}" presName="compositeNode" presStyleCnt="0">
        <dgm:presLayoutVars>
          <dgm:bulletEnabled val="1"/>
        </dgm:presLayoutVars>
      </dgm:prSet>
      <dgm:spPr/>
    </dgm:pt>
    <dgm:pt modelId="{16CA6A6F-D69B-456E-ADD3-45CB3382A642}" type="pres">
      <dgm:prSet presAssocID="{62BAFC76-E308-430A-8486-755FA2BBBF48}" presName="bgRect" presStyleLbl="bgAccFollowNode1" presStyleIdx="1" presStyleCnt="5"/>
      <dgm:spPr/>
    </dgm:pt>
    <dgm:pt modelId="{1915F720-6F1D-4235-9BC1-F8D1F80F1662}" type="pres">
      <dgm:prSet presAssocID="{34D39AB7-7ED8-4577-8132-AE6DEBB0AD63}" presName="sibTransNodeCircle" presStyleLbl="alignNode1" presStyleIdx="2" presStyleCnt="10">
        <dgm:presLayoutVars>
          <dgm:chMax val="0"/>
          <dgm:bulletEnabled/>
        </dgm:presLayoutVars>
      </dgm:prSet>
      <dgm:spPr/>
    </dgm:pt>
    <dgm:pt modelId="{AB0B4047-918F-44C7-A79B-E93635A6BACA}" type="pres">
      <dgm:prSet presAssocID="{62BAFC76-E308-430A-8486-755FA2BBBF48}" presName="bottomLine" presStyleLbl="alignNode1" presStyleIdx="3" presStyleCnt="10">
        <dgm:presLayoutVars/>
      </dgm:prSet>
      <dgm:spPr>
        <a:solidFill>
          <a:srgbClr val="A6A6A6"/>
        </a:solidFill>
        <a:ln>
          <a:noFill/>
        </a:ln>
      </dgm:spPr>
    </dgm:pt>
    <dgm:pt modelId="{C66F720E-9E10-493A-ACE1-63763A3F6946}" type="pres">
      <dgm:prSet presAssocID="{62BAFC76-E308-430A-8486-755FA2BBBF48}" presName="nodeText" presStyleLbl="bgAccFollowNode1" presStyleIdx="1" presStyleCnt="5">
        <dgm:presLayoutVars>
          <dgm:bulletEnabled val="1"/>
        </dgm:presLayoutVars>
      </dgm:prSet>
      <dgm:spPr/>
    </dgm:pt>
    <dgm:pt modelId="{014936E2-073A-4DFC-A829-17E2D233318C}" type="pres">
      <dgm:prSet presAssocID="{34D39AB7-7ED8-4577-8132-AE6DEBB0AD63}" presName="sibTrans" presStyleCnt="0"/>
      <dgm:spPr/>
    </dgm:pt>
    <dgm:pt modelId="{4BF968A6-AB44-4606-8869-81D21BF14C37}" type="pres">
      <dgm:prSet presAssocID="{DD571FEF-4658-4A2A-97F9-454230AAB56E}" presName="compositeNode" presStyleCnt="0">
        <dgm:presLayoutVars>
          <dgm:bulletEnabled val="1"/>
        </dgm:presLayoutVars>
      </dgm:prSet>
      <dgm:spPr/>
    </dgm:pt>
    <dgm:pt modelId="{94D3D91E-CA26-4060-9540-76D2D95BB1D3}" type="pres">
      <dgm:prSet presAssocID="{DD571FEF-4658-4A2A-97F9-454230AAB56E}" presName="bgRect" presStyleLbl="bgAccFollowNode1" presStyleIdx="2" presStyleCnt="5"/>
      <dgm:spPr/>
    </dgm:pt>
    <dgm:pt modelId="{591E1BA8-4C85-4294-9C4A-EE23421EFCC0}" type="pres">
      <dgm:prSet presAssocID="{A534A82A-27B2-42AC-AFA5-7A2D917187A7}" presName="sibTransNodeCircle" presStyleLbl="alignNode1" presStyleIdx="4" presStyleCnt="10">
        <dgm:presLayoutVars>
          <dgm:chMax val="0"/>
          <dgm:bulletEnabled/>
        </dgm:presLayoutVars>
      </dgm:prSet>
      <dgm:spPr/>
    </dgm:pt>
    <dgm:pt modelId="{D4604305-1B3A-4718-84E9-05898A53303E}" type="pres">
      <dgm:prSet presAssocID="{DD571FEF-4658-4A2A-97F9-454230AAB56E}" presName="bottomLine" presStyleLbl="alignNode1" presStyleIdx="5" presStyleCnt="10">
        <dgm:presLayoutVars/>
      </dgm:prSet>
      <dgm:spPr>
        <a:ln>
          <a:noFill/>
        </a:ln>
      </dgm:spPr>
    </dgm:pt>
    <dgm:pt modelId="{C5124931-B73D-4F8A-A13E-EEC29B1AD2BD}" type="pres">
      <dgm:prSet presAssocID="{DD571FEF-4658-4A2A-97F9-454230AAB56E}" presName="nodeText" presStyleLbl="bgAccFollowNode1" presStyleIdx="2" presStyleCnt="5">
        <dgm:presLayoutVars>
          <dgm:bulletEnabled val="1"/>
        </dgm:presLayoutVars>
      </dgm:prSet>
      <dgm:spPr/>
    </dgm:pt>
    <dgm:pt modelId="{41DF62DB-2C1E-4205-962B-55801AC1F3C8}" type="pres">
      <dgm:prSet presAssocID="{A534A82A-27B2-42AC-AFA5-7A2D917187A7}" presName="sibTrans" presStyleCnt="0"/>
      <dgm:spPr/>
    </dgm:pt>
    <dgm:pt modelId="{9093781E-786B-4793-86F1-CFEA18266B42}" type="pres">
      <dgm:prSet presAssocID="{6A7C891D-46E3-4888-A01A-EF00C99593DA}" presName="compositeNode" presStyleCnt="0">
        <dgm:presLayoutVars>
          <dgm:bulletEnabled val="1"/>
        </dgm:presLayoutVars>
      </dgm:prSet>
      <dgm:spPr/>
    </dgm:pt>
    <dgm:pt modelId="{83AE60D4-ACBD-4BC7-B4BD-A253024D8264}" type="pres">
      <dgm:prSet presAssocID="{6A7C891D-46E3-4888-A01A-EF00C99593DA}" presName="bgRect" presStyleLbl="bgAccFollowNode1" presStyleIdx="3" presStyleCnt="5"/>
      <dgm:spPr/>
    </dgm:pt>
    <dgm:pt modelId="{27C23C49-DEC8-4FED-A061-849970E665E1}" type="pres">
      <dgm:prSet presAssocID="{8B4A2EE1-6835-4E95-8977-50ED2A57E42B}" presName="sibTransNodeCircle" presStyleLbl="alignNode1" presStyleIdx="6" presStyleCnt="10">
        <dgm:presLayoutVars>
          <dgm:chMax val="0"/>
          <dgm:bulletEnabled/>
        </dgm:presLayoutVars>
      </dgm:prSet>
      <dgm:spPr/>
    </dgm:pt>
    <dgm:pt modelId="{6A0F60CE-36B5-41A3-802D-3142176F5468}" type="pres">
      <dgm:prSet presAssocID="{6A7C891D-46E3-4888-A01A-EF00C99593DA}" presName="bottomLine" presStyleLbl="alignNode1" presStyleIdx="7" presStyleCnt="10">
        <dgm:presLayoutVars/>
      </dgm:prSet>
      <dgm:spPr>
        <a:ln>
          <a:noFill/>
        </a:ln>
      </dgm:spPr>
    </dgm:pt>
    <dgm:pt modelId="{815B060F-F057-403A-93A9-12C0F878F3FB}" type="pres">
      <dgm:prSet presAssocID="{6A7C891D-46E3-4888-A01A-EF00C99593DA}" presName="nodeText" presStyleLbl="bgAccFollowNode1" presStyleIdx="3" presStyleCnt="5">
        <dgm:presLayoutVars>
          <dgm:bulletEnabled val="1"/>
        </dgm:presLayoutVars>
      </dgm:prSet>
      <dgm:spPr/>
    </dgm:pt>
    <dgm:pt modelId="{2143D0F7-43D4-4756-831B-4E4CB760054E}" type="pres">
      <dgm:prSet presAssocID="{8B4A2EE1-6835-4E95-8977-50ED2A57E42B}" presName="sibTrans" presStyleCnt="0"/>
      <dgm:spPr/>
    </dgm:pt>
    <dgm:pt modelId="{5817C7AB-D89F-4D16-AE79-E7BAD53928BB}" type="pres">
      <dgm:prSet presAssocID="{D03F1819-70B3-4466-966B-CC4D459D615B}" presName="compositeNode" presStyleCnt="0">
        <dgm:presLayoutVars>
          <dgm:bulletEnabled val="1"/>
        </dgm:presLayoutVars>
      </dgm:prSet>
      <dgm:spPr/>
    </dgm:pt>
    <dgm:pt modelId="{4F4EFA1B-A0E5-4B9D-B55B-217893448FF3}" type="pres">
      <dgm:prSet presAssocID="{D03F1819-70B3-4466-966B-CC4D459D615B}" presName="bgRect" presStyleLbl="bgAccFollowNode1" presStyleIdx="4" presStyleCnt="5"/>
      <dgm:spPr/>
    </dgm:pt>
    <dgm:pt modelId="{ACE24A2C-52E4-4DFA-B311-01A7531BDB90}" type="pres">
      <dgm:prSet presAssocID="{BAE105F7-E763-4206-B902-172E4CF23DA3}" presName="sibTransNodeCircle" presStyleLbl="alignNode1" presStyleIdx="8" presStyleCnt="10">
        <dgm:presLayoutVars>
          <dgm:chMax val="0"/>
          <dgm:bulletEnabled/>
        </dgm:presLayoutVars>
      </dgm:prSet>
      <dgm:spPr/>
    </dgm:pt>
    <dgm:pt modelId="{FCD44AE9-C491-42B8-8A36-1C9BA1633DAD}" type="pres">
      <dgm:prSet presAssocID="{D03F1819-70B3-4466-966B-CC4D459D615B}" presName="bottomLine" presStyleLbl="alignNode1" presStyleIdx="9" presStyleCnt="10">
        <dgm:presLayoutVars/>
      </dgm:prSet>
      <dgm:spPr>
        <a:ln>
          <a:noFill/>
        </a:ln>
      </dgm:spPr>
    </dgm:pt>
    <dgm:pt modelId="{363AF2BE-078B-40E2-BA59-A831675B57E7}" type="pres">
      <dgm:prSet presAssocID="{D03F1819-70B3-4466-966B-CC4D459D615B}" presName="nodeText" presStyleLbl="bgAccFollowNode1" presStyleIdx="4" presStyleCnt="5">
        <dgm:presLayoutVars>
          <dgm:bulletEnabled val="1"/>
        </dgm:presLayoutVars>
      </dgm:prSet>
      <dgm:spPr/>
    </dgm:pt>
  </dgm:ptLst>
  <dgm:cxnLst>
    <dgm:cxn modelId="{434F6A09-D072-4905-968B-B7B8A7F5ACE1}" srcId="{7AC89500-E9D0-432C-837F-6DAE97963375}" destId="{D03F1819-70B3-4466-966B-CC4D459D615B}" srcOrd="4" destOrd="0" parTransId="{E8717F55-7E22-47F7-91B7-DEE0E0ED5552}" sibTransId="{BAE105F7-E763-4206-B902-172E4CF23DA3}"/>
    <dgm:cxn modelId="{02B7161C-8D09-4379-83B8-0845A590B0DC}" type="presOf" srcId="{DD571FEF-4658-4A2A-97F9-454230AAB56E}" destId="{94D3D91E-CA26-4060-9540-76D2D95BB1D3}" srcOrd="0" destOrd="0" presId="urn:microsoft.com/office/officeart/2016/7/layout/BasicLinearProcessNumbered"/>
    <dgm:cxn modelId="{52131229-AADD-47C2-ABD2-2B6C60F500EF}" type="presOf" srcId="{BAE105F7-E763-4206-B902-172E4CF23DA3}" destId="{ACE24A2C-52E4-4DFA-B311-01A7531BDB90}" srcOrd="0" destOrd="0" presId="urn:microsoft.com/office/officeart/2016/7/layout/BasicLinearProcessNumbered"/>
    <dgm:cxn modelId="{2CEF462D-4448-4DF5-954F-BF61F056B76F}" type="presOf" srcId="{6A7C891D-46E3-4888-A01A-EF00C99593DA}" destId="{815B060F-F057-403A-93A9-12C0F878F3FB}" srcOrd="1" destOrd="0" presId="urn:microsoft.com/office/officeart/2016/7/layout/BasicLinearProcessNumbered"/>
    <dgm:cxn modelId="{62A89431-13AE-49EE-8E61-81E54663E18E}" srcId="{7AC89500-E9D0-432C-837F-6DAE97963375}" destId="{DD571FEF-4658-4A2A-97F9-454230AAB56E}" srcOrd="2" destOrd="0" parTransId="{7CA20E87-97C1-4E69-93FF-5B3F674BFD60}" sibTransId="{A534A82A-27B2-42AC-AFA5-7A2D917187A7}"/>
    <dgm:cxn modelId="{DFF5875B-56FF-4E2B-A2A3-54D9E2AFE61F}" type="presOf" srcId="{A534A82A-27B2-42AC-AFA5-7A2D917187A7}" destId="{591E1BA8-4C85-4294-9C4A-EE23421EFCC0}" srcOrd="0" destOrd="0" presId="urn:microsoft.com/office/officeart/2016/7/layout/BasicLinearProcessNumbered"/>
    <dgm:cxn modelId="{70ED725F-2716-465D-9A84-D2E7DCDF2362}" type="presOf" srcId="{8B4A2EE1-6835-4E95-8977-50ED2A57E42B}" destId="{27C23C49-DEC8-4FED-A061-849970E665E1}" srcOrd="0" destOrd="0" presId="urn:microsoft.com/office/officeart/2016/7/layout/BasicLinearProcessNumbered"/>
    <dgm:cxn modelId="{9C4E6641-7DBE-43FB-BB70-E3E163D4D42A}" srcId="{7AC89500-E9D0-432C-837F-6DAE97963375}" destId="{62BAFC76-E308-430A-8486-755FA2BBBF48}" srcOrd="1" destOrd="0" parTransId="{BC392E7F-5157-4049-8863-7BED721A8DE3}" sibTransId="{34D39AB7-7ED8-4577-8132-AE6DEBB0AD63}"/>
    <dgm:cxn modelId="{5B824665-0B20-4D53-A105-9D804D2BBEDD}" type="presOf" srcId="{6A7C891D-46E3-4888-A01A-EF00C99593DA}" destId="{83AE60D4-ACBD-4BC7-B4BD-A253024D8264}" srcOrd="0" destOrd="0" presId="urn:microsoft.com/office/officeart/2016/7/layout/BasicLinearProcessNumbered"/>
    <dgm:cxn modelId="{CF77534B-B37A-43AF-993E-409FC8872DBE}" type="presOf" srcId="{62BAFC76-E308-430A-8486-755FA2BBBF48}" destId="{16CA6A6F-D69B-456E-ADD3-45CB3382A642}" srcOrd="0" destOrd="0" presId="urn:microsoft.com/office/officeart/2016/7/layout/BasicLinearProcessNumbered"/>
    <dgm:cxn modelId="{A52BCE6B-5F9F-4320-B326-B80097154661}" type="presOf" srcId="{D03F1819-70B3-4466-966B-CC4D459D615B}" destId="{363AF2BE-078B-40E2-BA59-A831675B57E7}" srcOrd="1" destOrd="0" presId="urn:microsoft.com/office/officeart/2016/7/layout/BasicLinearProcessNumbered"/>
    <dgm:cxn modelId="{BFB2826E-8B46-41B6-B961-E3BA03474260}" type="presOf" srcId="{7AC89500-E9D0-432C-837F-6DAE97963375}" destId="{3F79E284-674A-4BE6-A3AF-9C1E0C66B74F}" srcOrd="0" destOrd="0" presId="urn:microsoft.com/office/officeart/2016/7/layout/BasicLinearProcessNumbered"/>
    <dgm:cxn modelId="{4C03F94E-8C34-4533-8E4C-1AB63C4BB74E}" type="presOf" srcId="{D03F1819-70B3-4466-966B-CC4D459D615B}" destId="{4F4EFA1B-A0E5-4B9D-B55B-217893448FF3}" srcOrd="0" destOrd="0" presId="urn:microsoft.com/office/officeart/2016/7/layout/BasicLinearProcessNumbered"/>
    <dgm:cxn modelId="{8357CC70-1268-4BE5-BFFA-5B56FD781CDA}" type="presOf" srcId="{29EE85DE-CA86-4E15-8A62-ABBF60CB0586}" destId="{BCEAA05E-FD85-4EC2-ABCE-F3F8E4CD26ED}" srcOrd="1" destOrd="0" presId="urn:microsoft.com/office/officeart/2016/7/layout/BasicLinearProcessNumbered"/>
    <dgm:cxn modelId="{47634172-C768-48C7-BC46-B517E404B21E}" type="presOf" srcId="{DD571FEF-4658-4A2A-97F9-454230AAB56E}" destId="{C5124931-B73D-4F8A-A13E-EEC29B1AD2BD}" srcOrd="1" destOrd="0" presId="urn:microsoft.com/office/officeart/2016/7/layout/BasicLinearProcessNumbered"/>
    <dgm:cxn modelId="{D676BD7A-9D9F-4B83-BD77-C1765F5E0E05}" type="presOf" srcId="{62BAFC76-E308-430A-8486-755FA2BBBF48}" destId="{C66F720E-9E10-493A-ACE1-63763A3F6946}" srcOrd="1" destOrd="0" presId="urn:microsoft.com/office/officeart/2016/7/layout/BasicLinearProcessNumbered"/>
    <dgm:cxn modelId="{45415385-D051-4356-9F12-2EDF5F84F842}" srcId="{7AC89500-E9D0-432C-837F-6DAE97963375}" destId="{6A7C891D-46E3-4888-A01A-EF00C99593DA}" srcOrd="3" destOrd="0" parTransId="{F565CD20-6A10-49BB-B221-CC1FCBBBEBE8}" sibTransId="{8B4A2EE1-6835-4E95-8977-50ED2A57E42B}"/>
    <dgm:cxn modelId="{B21F6598-AD84-4343-A928-BC17267A6994}" type="presOf" srcId="{87D664DB-9EE2-4260-81A0-7DAFFA06E1D2}" destId="{D9E0979A-10BE-41B1-B6BD-6A23194FD5CC}" srcOrd="0" destOrd="0" presId="urn:microsoft.com/office/officeart/2016/7/layout/BasicLinearProcessNumbered"/>
    <dgm:cxn modelId="{96BE08B3-E8B8-4237-BD88-A15A86509058}" type="presOf" srcId="{29EE85DE-CA86-4E15-8A62-ABBF60CB0586}" destId="{9545E159-F33B-40B6-A248-3BDBFFE36CD0}" srcOrd="0" destOrd="0" presId="urn:microsoft.com/office/officeart/2016/7/layout/BasicLinearProcessNumbered"/>
    <dgm:cxn modelId="{22526DD3-5B65-4C52-B5E7-F1512FA3175B}" srcId="{7AC89500-E9D0-432C-837F-6DAE97963375}" destId="{29EE85DE-CA86-4E15-8A62-ABBF60CB0586}" srcOrd="0" destOrd="0" parTransId="{A309D4DC-58B6-40B9-9079-C45D9D1E7EDF}" sibTransId="{87D664DB-9EE2-4260-81A0-7DAFFA06E1D2}"/>
    <dgm:cxn modelId="{B77290DD-2AC2-4663-9ED0-9186CA72D9DE}" type="presOf" srcId="{34D39AB7-7ED8-4577-8132-AE6DEBB0AD63}" destId="{1915F720-6F1D-4235-9BC1-F8D1F80F1662}" srcOrd="0" destOrd="0" presId="urn:microsoft.com/office/officeart/2016/7/layout/BasicLinearProcessNumbered"/>
    <dgm:cxn modelId="{E237B7A1-4DE7-4936-935D-4099046589BF}" type="presParOf" srcId="{3F79E284-674A-4BE6-A3AF-9C1E0C66B74F}" destId="{7E732184-A057-4195-B11B-154A18BA2393}" srcOrd="0" destOrd="0" presId="urn:microsoft.com/office/officeart/2016/7/layout/BasicLinearProcessNumbered"/>
    <dgm:cxn modelId="{E71FE135-3873-4775-9E40-70E0C15AE004}" type="presParOf" srcId="{7E732184-A057-4195-B11B-154A18BA2393}" destId="{9545E159-F33B-40B6-A248-3BDBFFE36CD0}" srcOrd="0" destOrd="0" presId="urn:microsoft.com/office/officeart/2016/7/layout/BasicLinearProcessNumbered"/>
    <dgm:cxn modelId="{2F88963F-D6D0-4A49-912E-8DFF0CFB724F}" type="presParOf" srcId="{7E732184-A057-4195-B11B-154A18BA2393}" destId="{D9E0979A-10BE-41B1-B6BD-6A23194FD5CC}" srcOrd="1" destOrd="0" presId="urn:microsoft.com/office/officeart/2016/7/layout/BasicLinearProcessNumbered"/>
    <dgm:cxn modelId="{DD6B55F4-1CAE-4ADE-814E-D01788CA6C85}" type="presParOf" srcId="{7E732184-A057-4195-B11B-154A18BA2393}" destId="{2866549B-EB2F-4C2D-A675-47F9436399DD}" srcOrd="2" destOrd="0" presId="urn:microsoft.com/office/officeart/2016/7/layout/BasicLinearProcessNumbered"/>
    <dgm:cxn modelId="{0A1DB34E-52CA-49DE-A610-C6CDA3B14C21}" type="presParOf" srcId="{7E732184-A057-4195-B11B-154A18BA2393}" destId="{BCEAA05E-FD85-4EC2-ABCE-F3F8E4CD26ED}" srcOrd="3" destOrd="0" presId="urn:microsoft.com/office/officeart/2016/7/layout/BasicLinearProcessNumbered"/>
    <dgm:cxn modelId="{47EFEBC5-4D47-4EAB-A970-933EE6335688}" type="presParOf" srcId="{3F79E284-674A-4BE6-A3AF-9C1E0C66B74F}" destId="{16F4C29E-B930-43DA-AB9B-4AFC0DA4C1C2}" srcOrd="1" destOrd="0" presId="urn:microsoft.com/office/officeart/2016/7/layout/BasicLinearProcessNumbered"/>
    <dgm:cxn modelId="{6FC09E54-C47C-4062-A397-C2C35667D363}" type="presParOf" srcId="{3F79E284-674A-4BE6-A3AF-9C1E0C66B74F}" destId="{BE4E6885-70C7-4FDF-A1CC-4826005661B1}" srcOrd="2" destOrd="0" presId="urn:microsoft.com/office/officeart/2016/7/layout/BasicLinearProcessNumbered"/>
    <dgm:cxn modelId="{9977F394-E92F-4DDA-851A-D0F5F2596609}" type="presParOf" srcId="{BE4E6885-70C7-4FDF-A1CC-4826005661B1}" destId="{16CA6A6F-D69B-456E-ADD3-45CB3382A642}" srcOrd="0" destOrd="0" presId="urn:microsoft.com/office/officeart/2016/7/layout/BasicLinearProcessNumbered"/>
    <dgm:cxn modelId="{22A19C04-F546-4656-8D1F-85A9D4A5600C}" type="presParOf" srcId="{BE4E6885-70C7-4FDF-A1CC-4826005661B1}" destId="{1915F720-6F1D-4235-9BC1-F8D1F80F1662}" srcOrd="1" destOrd="0" presId="urn:microsoft.com/office/officeart/2016/7/layout/BasicLinearProcessNumbered"/>
    <dgm:cxn modelId="{C7A0CC43-22F4-42EB-8FA6-C1EE769ECCCD}" type="presParOf" srcId="{BE4E6885-70C7-4FDF-A1CC-4826005661B1}" destId="{AB0B4047-918F-44C7-A79B-E93635A6BACA}" srcOrd="2" destOrd="0" presId="urn:microsoft.com/office/officeart/2016/7/layout/BasicLinearProcessNumbered"/>
    <dgm:cxn modelId="{B2756BDA-E6D1-4C61-A165-09F47FA54F0C}" type="presParOf" srcId="{BE4E6885-70C7-4FDF-A1CC-4826005661B1}" destId="{C66F720E-9E10-493A-ACE1-63763A3F6946}" srcOrd="3" destOrd="0" presId="urn:microsoft.com/office/officeart/2016/7/layout/BasicLinearProcessNumbered"/>
    <dgm:cxn modelId="{57BC97C6-DFCF-4390-A4CA-2A9929F5C49F}" type="presParOf" srcId="{3F79E284-674A-4BE6-A3AF-9C1E0C66B74F}" destId="{014936E2-073A-4DFC-A829-17E2D233318C}" srcOrd="3" destOrd="0" presId="urn:microsoft.com/office/officeart/2016/7/layout/BasicLinearProcessNumbered"/>
    <dgm:cxn modelId="{0D054F7D-87A2-4A88-BB90-EEE9D5699F42}" type="presParOf" srcId="{3F79E284-674A-4BE6-A3AF-9C1E0C66B74F}" destId="{4BF968A6-AB44-4606-8869-81D21BF14C37}" srcOrd="4" destOrd="0" presId="urn:microsoft.com/office/officeart/2016/7/layout/BasicLinearProcessNumbered"/>
    <dgm:cxn modelId="{F61F32C7-7998-4573-9E9A-3F9B79BA6725}" type="presParOf" srcId="{4BF968A6-AB44-4606-8869-81D21BF14C37}" destId="{94D3D91E-CA26-4060-9540-76D2D95BB1D3}" srcOrd="0" destOrd="0" presId="urn:microsoft.com/office/officeart/2016/7/layout/BasicLinearProcessNumbered"/>
    <dgm:cxn modelId="{662BC321-D033-4322-85D5-912D7FFE547B}" type="presParOf" srcId="{4BF968A6-AB44-4606-8869-81D21BF14C37}" destId="{591E1BA8-4C85-4294-9C4A-EE23421EFCC0}" srcOrd="1" destOrd="0" presId="urn:microsoft.com/office/officeart/2016/7/layout/BasicLinearProcessNumbered"/>
    <dgm:cxn modelId="{6CD78EA4-6493-4555-BAC9-8D7BC1E7AF12}" type="presParOf" srcId="{4BF968A6-AB44-4606-8869-81D21BF14C37}" destId="{D4604305-1B3A-4718-84E9-05898A53303E}" srcOrd="2" destOrd="0" presId="urn:microsoft.com/office/officeart/2016/7/layout/BasicLinearProcessNumbered"/>
    <dgm:cxn modelId="{4457D07C-1636-4545-8097-A88A742513BD}" type="presParOf" srcId="{4BF968A6-AB44-4606-8869-81D21BF14C37}" destId="{C5124931-B73D-4F8A-A13E-EEC29B1AD2BD}" srcOrd="3" destOrd="0" presId="urn:microsoft.com/office/officeart/2016/7/layout/BasicLinearProcessNumbered"/>
    <dgm:cxn modelId="{76D8D015-C297-4323-8FE0-BE0308ED2711}" type="presParOf" srcId="{3F79E284-674A-4BE6-A3AF-9C1E0C66B74F}" destId="{41DF62DB-2C1E-4205-962B-55801AC1F3C8}" srcOrd="5" destOrd="0" presId="urn:microsoft.com/office/officeart/2016/7/layout/BasicLinearProcessNumbered"/>
    <dgm:cxn modelId="{166CAC83-31AC-4720-A08E-D84863EA59C8}" type="presParOf" srcId="{3F79E284-674A-4BE6-A3AF-9C1E0C66B74F}" destId="{9093781E-786B-4793-86F1-CFEA18266B42}" srcOrd="6" destOrd="0" presId="urn:microsoft.com/office/officeart/2016/7/layout/BasicLinearProcessNumbered"/>
    <dgm:cxn modelId="{34C2CFB2-0210-47DC-BAF9-8EB15133DE82}" type="presParOf" srcId="{9093781E-786B-4793-86F1-CFEA18266B42}" destId="{83AE60D4-ACBD-4BC7-B4BD-A253024D8264}" srcOrd="0" destOrd="0" presId="urn:microsoft.com/office/officeart/2016/7/layout/BasicLinearProcessNumbered"/>
    <dgm:cxn modelId="{DC4C4E78-C818-43CE-89B1-BA0ADD867D37}" type="presParOf" srcId="{9093781E-786B-4793-86F1-CFEA18266B42}" destId="{27C23C49-DEC8-4FED-A061-849970E665E1}" srcOrd="1" destOrd="0" presId="urn:microsoft.com/office/officeart/2016/7/layout/BasicLinearProcessNumbered"/>
    <dgm:cxn modelId="{5B43C976-DF22-44C9-BF4E-2EC51C6DFD27}" type="presParOf" srcId="{9093781E-786B-4793-86F1-CFEA18266B42}" destId="{6A0F60CE-36B5-41A3-802D-3142176F5468}" srcOrd="2" destOrd="0" presId="urn:microsoft.com/office/officeart/2016/7/layout/BasicLinearProcessNumbered"/>
    <dgm:cxn modelId="{BE0D6735-8D38-4F3E-879B-EFB6A16E8F4D}" type="presParOf" srcId="{9093781E-786B-4793-86F1-CFEA18266B42}" destId="{815B060F-F057-403A-93A9-12C0F878F3FB}" srcOrd="3" destOrd="0" presId="urn:microsoft.com/office/officeart/2016/7/layout/BasicLinearProcessNumbered"/>
    <dgm:cxn modelId="{E76BFBAD-90F2-4DAD-A3A4-399B0A459FCF}" type="presParOf" srcId="{3F79E284-674A-4BE6-A3AF-9C1E0C66B74F}" destId="{2143D0F7-43D4-4756-831B-4E4CB760054E}" srcOrd="7" destOrd="0" presId="urn:microsoft.com/office/officeart/2016/7/layout/BasicLinearProcessNumbered"/>
    <dgm:cxn modelId="{7C28B09F-91AC-4ACC-A2FF-C6F24FE8A40B}" type="presParOf" srcId="{3F79E284-674A-4BE6-A3AF-9C1E0C66B74F}" destId="{5817C7AB-D89F-4D16-AE79-E7BAD53928BB}" srcOrd="8" destOrd="0" presId="urn:microsoft.com/office/officeart/2016/7/layout/BasicLinearProcessNumbered"/>
    <dgm:cxn modelId="{662D5D4F-3FE8-4851-ADD7-D17B100761ED}" type="presParOf" srcId="{5817C7AB-D89F-4D16-AE79-E7BAD53928BB}" destId="{4F4EFA1B-A0E5-4B9D-B55B-217893448FF3}" srcOrd="0" destOrd="0" presId="urn:microsoft.com/office/officeart/2016/7/layout/BasicLinearProcessNumbered"/>
    <dgm:cxn modelId="{8E788678-BA6B-4D8E-95DE-18A9C2B48B42}" type="presParOf" srcId="{5817C7AB-D89F-4D16-AE79-E7BAD53928BB}" destId="{ACE24A2C-52E4-4DFA-B311-01A7531BDB90}" srcOrd="1" destOrd="0" presId="urn:microsoft.com/office/officeart/2016/7/layout/BasicLinearProcessNumbered"/>
    <dgm:cxn modelId="{97CDBD60-EA12-4DBF-AB34-1DD9CDE5259B}" type="presParOf" srcId="{5817C7AB-D89F-4D16-AE79-E7BAD53928BB}" destId="{FCD44AE9-C491-42B8-8A36-1C9BA1633DAD}" srcOrd="2" destOrd="0" presId="urn:microsoft.com/office/officeart/2016/7/layout/BasicLinearProcessNumbered"/>
    <dgm:cxn modelId="{6DD11FDB-9EF1-4BF2-B065-B49D569E57F5}" type="presParOf" srcId="{5817C7AB-D89F-4D16-AE79-E7BAD53928BB}" destId="{363AF2BE-078B-40E2-BA59-A831675B57E7}"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CBC5D52-AE36-4D76-AD4F-0662CEE35038}" type="doc">
      <dgm:prSet loTypeId="urn:microsoft.com/office/officeart/2011/layout/HexagonRadial" loCatId="cycle" qsTypeId="urn:microsoft.com/office/officeart/2005/8/quickstyle/simple1" qsCatId="simple" csTypeId="urn:microsoft.com/office/officeart/2005/8/colors/accent1_1" csCatId="accent1" phldr="1"/>
      <dgm:spPr/>
      <dgm:t>
        <a:bodyPr/>
        <a:lstStyle/>
        <a:p>
          <a:endParaRPr lang="fr-FR"/>
        </a:p>
      </dgm:t>
    </dgm:pt>
    <dgm:pt modelId="{B6E5AB06-2B53-4280-BD00-520C1B27B6C7}">
      <dgm:prSet phldrT="[Text]"/>
      <dgm:spPr>
        <a:xfrm>
          <a:off x="702688" y="622747"/>
          <a:ext cx="791538" cy="684712"/>
        </a:xfrm>
        <a:prstGeom prst="hexagon">
          <a:avLst>
            <a:gd name="adj" fmla="val 28570"/>
            <a:gd name="vf" fmla="val 115470"/>
          </a:avLst>
        </a:prstGeom>
      </dgm:spPr>
      <dgm:t>
        <a:bodyPr/>
        <a:lstStyle/>
        <a:p>
          <a:pPr>
            <a:buNone/>
          </a:pPr>
          <a:endParaRPr lang="fr-FR" dirty="0">
            <a:latin typeface="Calibri" panose="020F0502020204030204"/>
            <a:ea typeface="+mn-ea"/>
            <a:cs typeface="+mn-cs"/>
          </a:endParaRPr>
        </a:p>
      </dgm:t>
    </dgm:pt>
    <dgm:pt modelId="{8036504E-9566-4A5B-B53A-D756D17C9420}" type="parTrans" cxnId="{A7B1210F-71AC-4284-A0CE-486A826D330C}">
      <dgm:prSet/>
      <dgm:spPr/>
      <dgm:t>
        <a:bodyPr/>
        <a:lstStyle/>
        <a:p>
          <a:endParaRPr lang="fr-FR"/>
        </a:p>
      </dgm:t>
    </dgm:pt>
    <dgm:pt modelId="{E4468AD2-44CD-4744-A3AE-A058C15FA7DA}" type="sibTrans" cxnId="{A7B1210F-71AC-4284-A0CE-486A826D330C}">
      <dgm:prSet/>
      <dgm:spPr/>
      <dgm:t>
        <a:bodyPr/>
        <a:lstStyle/>
        <a:p>
          <a:endParaRPr lang="fr-FR"/>
        </a:p>
      </dgm:t>
    </dgm:pt>
    <dgm:pt modelId="{C5A5B679-60CB-47AA-93E9-8ABD510AEBA5}">
      <dgm:prSet phldrT="[Text]"/>
      <dgm:spPr>
        <a:xfrm>
          <a:off x="775600" y="0"/>
          <a:ext cx="648660" cy="561167"/>
        </a:xfrm>
        <a:prstGeom prst="hexagon">
          <a:avLst>
            <a:gd name="adj" fmla="val 28570"/>
            <a:gd name="vf" fmla="val 115470"/>
          </a:avLst>
        </a:prstGeom>
      </dgm:spPr>
      <dgm:t>
        <a:bodyPr/>
        <a:lstStyle/>
        <a:p>
          <a:pPr>
            <a:buNone/>
          </a:pPr>
          <a:r>
            <a:rPr lang="fr-FR">
              <a:latin typeface="Calibri" panose="020F0502020204030204"/>
              <a:ea typeface="+mn-ea"/>
              <a:cs typeface="+mn-cs"/>
            </a:rPr>
            <a:t>Actors </a:t>
          </a:r>
        </a:p>
      </dgm:t>
    </dgm:pt>
    <dgm:pt modelId="{6845CA46-2970-4DCF-A745-4AF7BBBA462D}" type="parTrans" cxnId="{70C8F3BC-D8A8-4462-8518-2DA043CD640F}">
      <dgm:prSet/>
      <dgm:spPr/>
      <dgm:t>
        <a:bodyPr/>
        <a:lstStyle/>
        <a:p>
          <a:endParaRPr lang="fr-FR"/>
        </a:p>
      </dgm:t>
    </dgm:pt>
    <dgm:pt modelId="{109279AA-3598-416A-AB14-937DDE0C5B41}" type="sibTrans" cxnId="{70C8F3BC-D8A8-4462-8518-2DA043CD640F}">
      <dgm:prSet/>
      <dgm:spPr/>
      <dgm:t>
        <a:bodyPr/>
        <a:lstStyle/>
        <a:p>
          <a:endParaRPr lang="fr-FR"/>
        </a:p>
      </dgm:t>
    </dgm:pt>
    <dgm:pt modelId="{363D9535-4E86-4B20-A6A8-BD53CF7F57E4}">
      <dgm:prSet phldrT="[Text]"/>
      <dgm:spPr>
        <a:xfrm>
          <a:off x="1370497" y="345155"/>
          <a:ext cx="648660" cy="561167"/>
        </a:xfrm>
        <a:prstGeom prst="hexagon">
          <a:avLst>
            <a:gd name="adj" fmla="val 28570"/>
            <a:gd name="vf" fmla="val 115470"/>
          </a:avLst>
        </a:prstGeom>
      </dgm:spPr>
      <dgm:t>
        <a:bodyPr/>
        <a:lstStyle/>
        <a:p>
          <a:pPr>
            <a:buNone/>
          </a:pPr>
          <a:r>
            <a:rPr lang="fr-FR">
              <a:latin typeface="Calibri" panose="020F0502020204030204"/>
              <a:ea typeface="+mn-ea"/>
              <a:cs typeface="+mn-cs"/>
            </a:rPr>
            <a:t>Actors </a:t>
          </a:r>
        </a:p>
      </dgm:t>
    </dgm:pt>
    <dgm:pt modelId="{E9F10FC4-43F0-4355-9F76-32E6DF55BF3E}" type="parTrans" cxnId="{7E320776-538A-45A3-AA70-A537F755D104}">
      <dgm:prSet/>
      <dgm:spPr/>
      <dgm:t>
        <a:bodyPr/>
        <a:lstStyle/>
        <a:p>
          <a:endParaRPr lang="fr-FR"/>
        </a:p>
      </dgm:t>
    </dgm:pt>
    <dgm:pt modelId="{535E7B77-67E1-41E1-A53D-BB7108021BA2}" type="sibTrans" cxnId="{7E320776-538A-45A3-AA70-A537F755D104}">
      <dgm:prSet/>
      <dgm:spPr/>
      <dgm:t>
        <a:bodyPr/>
        <a:lstStyle/>
        <a:p>
          <a:endParaRPr lang="fr-FR"/>
        </a:p>
      </dgm:t>
    </dgm:pt>
    <dgm:pt modelId="{B2909C0B-C027-4CFB-AF9B-E3F47D67E3EC}">
      <dgm:prSet phldrT="[Text]"/>
      <dgm:spPr>
        <a:xfrm>
          <a:off x="1370497" y="1023691"/>
          <a:ext cx="648660" cy="561167"/>
        </a:xfrm>
        <a:prstGeom prst="hexagon">
          <a:avLst>
            <a:gd name="adj" fmla="val 28570"/>
            <a:gd name="vf" fmla="val 115470"/>
          </a:avLst>
        </a:prstGeom>
      </dgm:spPr>
      <dgm:t>
        <a:bodyPr/>
        <a:lstStyle/>
        <a:p>
          <a:pPr>
            <a:buNone/>
          </a:pPr>
          <a:r>
            <a:rPr lang="fr-FR">
              <a:latin typeface="Calibri" panose="020F0502020204030204"/>
              <a:ea typeface="+mn-ea"/>
              <a:cs typeface="+mn-cs"/>
            </a:rPr>
            <a:t>Actors</a:t>
          </a:r>
        </a:p>
      </dgm:t>
    </dgm:pt>
    <dgm:pt modelId="{568255E9-5599-4E87-B0B7-40ACCDAE7AC0}" type="parTrans" cxnId="{4F6CCD33-0D4B-40BF-A203-3D7CD62687F8}">
      <dgm:prSet/>
      <dgm:spPr/>
      <dgm:t>
        <a:bodyPr/>
        <a:lstStyle/>
        <a:p>
          <a:endParaRPr lang="fr-FR"/>
        </a:p>
      </dgm:t>
    </dgm:pt>
    <dgm:pt modelId="{4B3D3221-023C-4962-B2C1-4B7382C478CF}" type="sibTrans" cxnId="{4F6CCD33-0D4B-40BF-A203-3D7CD62687F8}">
      <dgm:prSet/>
      <dgm:spPr/>
      <dgm:t>
        <a:bodyPr/>
        <a:lstStyle/>
        <a:p>
          <a:endParaRPr lang="fr-FR"/>
        </a:p>
      </dgm:t>
    </dgm:pt>
    <dgm:pt modelId="{B09155DF-DC7B-4482-8834-302B8D7ECBC0}">
      <dgm:prSet phldrT="[Text]"/>
      <dgm:spPr>
        <a:xfrm>
          <a:off x="775600" y="1369232"/>
          <a:ext cx="648660" cy="561167"/>
        </a:xfrm>
        <a:prstGeom prst="hexagon">
          <a:avLst>
            <a:gd name="adj" fmla="val 28570"/>
            <a:gd name="vf" fmla="val 115470"/>
          </a:avLst>
        </a:prstGeom>
      </dgm:spPr>
      <dgm:t>
        <a:bodyPr/>
        <a:lstStyle/>
        <a:p>
          <a:pPr>
            <a:buNone/>
          </a:pPr>
          <a:r>
            <a:rPr lang="fr-FR">
              <a:latin typeface="Calibri" panose="020F0502020204030204"/>
              <a:ea typeface="+mn-ea"/>
              <a:cs typeface="+mn-cs"/>
            </a:rPr>
            <a:t>Actors</a:t>
          </a:r>
        </a:p>
      </dgm:t>
    </dgm:pt>
    <dgm:pt modelId="{2BDA484C-F3F9-406F-9422-BCDC4D8A8230}" type="parTrans" cxnId="{B0BE8802-76E0-449C-B50D-DB8EB4D16E07}">
      <dgm:prSet/>
      <dgm:spPr/>
      <dgm:t>
        <a:bodyPr/>
        <a:lstStyle/>
        <a:p>
          <a:endParaRPr lang="fr-FR"/>
        </a:p>
      </dgm:t>
    </dgm:pt>
    <dgm:pt modelId="{A7D2DB23-3E53-477D-8E1E-325B35F59108}" type="sibTrans" cxnId="{B0BE8802-76E0-449C-B50D-DB8EB4D16E07}">
      <dgm:prSet/>
      <dgm:spPr/>
      <dgm:t>
        <a:bodyPr/>
        <a:lstStyle/>
        <a:p>
          <a:endParaRPr lang="fr-FR"/>
        </a:p>
      </dgm:t>
    </dgm:pt>
    <dgm:pt modelId="{2497C1C6-B248-4DC0-844D-1046F93A97D1}">
      <dgm:prSet phldrT="[Text]"/>
      <dgm:spPr>
        <a:xfrm>
          <a:off x="177942" y="1024077"/>
          <a:ext cx="648660" cy="561167"/>
        </a:xfrm>
        <a:prstGeom prst="hexagon">
          <a:avLst>
            <a:gd name="adj" fmla="val 28570"/>
            <a:gd name="vf" fmla="val 115470"/>
          </a:avLst>
        </a:prstGeom>
      </dgm:spPr>
      <dgm:t>
        <a:bodyPr/>
        <a:lstStyle/>
        <a:p>
          <a:pPr>
            <a:buNone/>
          </a:pPr>
          <a:r>
            <a:rPr lang="fr-FR">
              <a:latin typeface="Calibri" panose="020F0502020204030204"/>
              <a:ea typeface="+mn-ea"/>
              <a:cs typeface="+mn-cs"/>
            </a:rPr>
            <a:t>Actors</a:t>
          </a:r>
        </a:p>
      </dgm:t>
    </dgm:pt>
    <dgm:pt modelId="{171EFA03-D19B-490B-BF52-AB4248FE60C8}" type="parTrans" cxnId="{A3F8B1FD-C029-4303-BAE6-5C032B939E9F}">
      <dgm:prSet/>
      <dgm:spPr/>
      <dgm:t>
        <a:bodyPr/>
        <a:lstStyle/>
        <a:p>
          <a:endParaRPr lang="fr-FR"/>
        </a:p>
      </dgm:t>
    </dgm:pt>
    <dgm:pt modelId="{B9BD3CF6-7371-49C0-ABE7-F718F4F29785}" type="sibTrans" cxnId="{A3F8B1FD-C029-4303-BAE6-5C032B939E9F}">
      <dgm:prSet/>
      <dgm:spPr/>
      <dgm:t>
        <a:bodyPr/>
        <a:lstStyle/>
        <a:p>
          <a:endParaRPr lang="fr-FR"/>
        </a:p>
      </dgm:t>
    </dgm:pt>
    <dgm:pt modelId="{529098EC-36A1-4A6F-944D-A49C54C992C5}">
      <dgm:prSet phldrT="[Text]"/>
      <dgm:spPr>
        <a:xfrm>
          <a:off x="177942" y="344383"/>
          <a:ext cx="648660" cy="561167"/>
        </a:xfrm>
        <a:prstGeom prst="hexagon">
          <a:avLst>
            <a:gd name="adj" fmla="val 28570"/>
            <a:gd name="vf" fmla="val 115470"/>
          </a:avLst>
        </a:prstGeom>
      </dgm:spPr>
      <dgm:t>
        <a:bodyPr/>
        <a:lstStyle/>
        <a:p>
          <a:pPr>
            <a:buNone/>
          </a:pPr>
          <a:r>
            <a:rPr lang="fr-FR">
              <a:latin typeface="Calibri" panose="020F0502020204030204"/>
              <a:ea typeface="+mn-ea"/>
              <a:cs typeface="+mn-cs"/>
            </a:rPr>
            <a:t>Actors</a:t>
          </a:r>
        </a:p>
      </dgm:t>
    </dgm:pt>
    <dgm:pt modelId="{545E9E5E-BF54-448B-8986-91F85086E05C}" type="parTrans" cxnId="{6A7E7512-D807-470E-9793-1A183AE0EC1F}">
      <dgm:prSet/>
      <dgm:spPr/>
      <dgm:t>
        <a:bodyPr/>
        <a:lstStyle/>
        <a:p>
          <a:endParaRPr lang="fr-FR"/>
        </a:p>
      </dgm:t>
    </dgm:pt>
    <dgm:pt modelId="{3EF83147-4A89-4098-9E42-1B05CB0B4EA2}" type="sibTrans" cxnId="{6A7E7512-D807-470E-9793-1A183AE0EC1F}">
      <dgm:prSet/>
      <dgm:spPr/>
      <dgm:t>
        <a:bodyPr/>
        <a:lstStyle/>
        <a:p>
          <a:endParaRPr lang="fr-FR"/>
        </a:p>
      </dgm:t>
    </dgm:pt>
    <dgm:pt modelId="{8B8DC72B-D7B6-4244-8ADD-5BE24A38BE63}" type="pres">
      <dgm:prSet presAssocID="{1CBC5D52-AE36-4D76-AD4F-0662CEE35038}" presName="Name0" presStyleCnt="0">
        <dgm:presLayoutVars>
          <dgm:chMax val="1"/>
          <dgm:chPref val="1"/>
          <dgm:dir/>
          <dgm:animOne val="branch"/>
          <dgm:animLvl val="lvl"/>
        </dgm:presLayoutVars>
      </dgm:prSet>
      <dgm:spPr/>
    </dgm:pt>
    <dgm:pt modelId="{7F2DD564-2CFC-49C0-825E-9734950CCEF1}" type="pres">
      <dgm:prSet presAssocID="{B6E5AB06-2B53-4280-BD00-520C1B27B6C7}" presName="Parent" presStyleLbl="node0" presStyleIdx="0" presStyleCnt="1">
        <dgm:presLayoutVars>
          <dgm:chMax val="6"/>
          <dgm:chPref val="6"/>
        </dgm:presLayoutVars>
      </dgm:prSet>
      <dgm:spPr/>
    </dgm:pt>
    <dgm:pt modelId="{E28DD407-D73E-4900-BD7A-CC0D881198AE}" type="pres">
      <dgm:prSet presAssocID="{C5A5B679-60CB-47AA-93E9-8ABD510AEBA5}" presName="Accent1" presStyleCnt="0"/>
      <dgm:spPr/>
    </dgm:pt>
    <dgm:pt modelId="{52C8A9F3-D804-4252-B2AC-C8CDB2431337}" type="pres">
      <dgm:prSet presAssocID="{C5A5B679-60CB-47AA-93E9-8ABD510AEBA5}" presName="Accent" presStyleLbl="bgShp" presStyleIdx="0" presStyleCnt="6"/>
      <dgm:spPr/>
    </dgm:pt>
    <dgm:pt modelId="{B33B8B09-0542-4853-A5FF-EF5DAED0AED7}" type="pres">
      <dgm:prSet presAssocID="{C5A5B679-60CB-47AA-93E9-8ABD510AEBA5}" presName="Child1" presStyleLbl="node1" presStyleIdx="0" presStyleCnt="6">
        <dgm:presLayoutVars>
          <dgm:chMax val="0"/>
          <dgm:chPref val="0"/>
          <dgm:bulletEnabled val="1"/>
        </dgm:presLayoutVars>
      </dgm:prSet>
      <dgm:spPr/>
    </dgm:pt>
    <dgm:pt modelId="{0D09C886-FB35-4AF2-8008-C70EF59B7629}" type="pres">
      <dgm:prSet presAssocID="{363D9535-4E86-4B20-A6A8-BD53CF7F57E4}" presName="Accent2" presStyleCnt="0"/>
      <dgm:spPr/>
    </dgm:pt>
    <dgm:pt modelId="{C3B5DC37-20B7-4558-819F-F253F6616B57}" type="pres">
      <dgm:prSet presAssocID="{363D9535-4E86-4B20-A6A8-BD53CF7F57E4}" presName="Accent" presStyleLbl="bgShp" presStyleIdx="1" presStyleCnt="6"/>
      <dgm:spPr>
        <a:xfrm>
          <a:off x="1198343" y="295158"/>
          <a:ext cx="298645" cy="257322"/>
        </a:xfrm>
        <a:prstGeom prst="hexagon">
          <a:avLst>
            <a:gd name="adj" fmla="val 28900"/>
            <a:gd name="vf" fmla="val 115470"/>
          </a:avLst>
        </a:prstGeom>
      </dgm:spPr>
    </dgm:pt>
    <dgm:pt modelId="{8DD01D10-013E-4319-BAD1-390108738FB8}" type="pres">
      <dgm:prSet presAssocID="{363D9535-4E86-4B20-A6A8-BD53CF7F57E4}" presName="Child2" presStyleLbl="node1" presStyleIdx="1" presStyleCnt="6">
        <dgm:presLayoutVars>
          <dgm:chMax val="0"/>
          <dgm:chPref val="0"/>
          <dgm:bulletEnabled val="1"/>
        </dgm:presLayoutVars>
      </dgm:prSet>
      <dgm:spPr/>
    </dgm:pt>
    <dgm:pt modelId="{06DA2B48-D7F4-41F7-8F7B-B13CB7B26FD3}" type="pres">
      <dgm:prSet presAssocID="{B2909C0B-C027-4CFB-AF9B-E3F47D67E3EC}" presName="Accent3" presStyleCnt="0"/>
      <dgm:spPr/>
    </dgm:pt>
    <dgm:pt modelId="{DEAAD02A-4E68-465A-9EF8-E7852092D626}" type="pres">
      <dgm:prSet presAssocID="{B2909C0B-C027-4CFB-AF9B-E3F47D67E3EC}" presName="Accent" presStyleLbl="bgShp" presStyleIdx="2" presStyleCnt="6"/>
      <dgm:spPr>
        <a:xfrm>
          <a:off x="1546885" y="776213"/>
          <a:ext cx="298645" cy="257322"/>
        </a:xfrm>
        <a:prstGeom prst="hexagon">
          <a:avLst>
            <a:gd name="adj" fmla="val 28900"/>
            <a:gd name="vf" fmla="val 115470"/>
          </a:avLst>
        </a:prstGeom>
      </dgm:spPr>
    </dgm:pt>
    <dgm:pt modelId="{56BAB352-EB37-4A88-91BE-943A6A73D5FE}" type="pres">
      <dgm:prSet presAssocID="{B2909C0B-C027-4CFB-AF9B-E3F47D67E3EC}" presName="Child3" presStyleLbl="node1" presStyleIdx="2" presStyleCnt="6">
        <dgm:presLayoutVars>
          <dgm:chMax val="0"/>
          <dgm:chPref val="0"/>
          <dgm:bulletEnabled val="1"/>
        </dgm:presLayoutVars>
      </dgm:prSet>
      <dgm:spPr/>
    </dgm:pt>
    <dgm:pt modelId="{5D00F1E6-B1F1-4D28-80C8-FF2D1B7203A4}" type="pres">
      <dgm:prSet presAssocID="{B09155DF-DC7B-4482-8834-302B8D7ECBC0}" presName="Accent4" presStyleCnt="0"/>
      <dgm:spPr/>
    </dgm:pt>
    <dgm:pt modelId="{47AEDD99-7C05-417E-A517-282F9E6C72C2}" type="pres">
      <dgm:prSet presAssocID="{B09155DF-DC7B-4482-8834-302B8D7ECBC0}" presName="Accent" presStyleLbl="bgShp" presStyleIdx="3" presStyleCnt="6"/>
      <dgm:spPr>
        <a:xfrm>
          <a:off x="1304766" y="1319235"/>
          <a:ext cx="298645" cy="257322"/>
        </a:xfrm>
        <a:prstGeom prst="hexagon">
          <a:avLst>
            <a:gd name="adj" fmla="val 28900"/>
            <a:gd name="vf" fmla="val 115470"/>
          </a:avLst>
        </a:prstGeom>
      </dgm:spPr>
    </dgm:pt>
    <dgm:pt modelId="{69682287-A9A3-4899-84B6-A977698D5B6C}" type="pres">
      <dgm:prSet presAssocID="{B09155DF-DC7B-4482-8834-302B8D7ECBC0}" presName="Child4" presStyleLbl="node1" presStyleIdx="3" presStyleCnt="6">
        <dgm:presLayoutVars>
          <dgm:chMax val="0"/>
          <dgm:chPref val="0"/>
          <dgm:bulletEnabled val="1"/>
        </dgm:presLayoutVars>
      </dgm:prSet>
      <dgm:spPr/>
    </dgm:pt>
    <dgm:pt modelId="{4A0B434E-04F3-41B6-823B-044ED7AA153E}" type="pres">
      <dgm:prSet presAssocID="{2497C1C6-B248-4DC0-844D-1046F93A97D1}" presName="Accent5" presStyleCnt="0"/>
      <dgm:spPr/>
    </dgm:pt>
    <dgm:pt modelId="{596002DB-F5E7-44B0-8558-E1B1E371088E}" type="pres">
      <dgm:prSet presAssocID="{2497C1C6-B248-4DC0-844D-1046F93A97D1}" presName="Accent" presStyleLbl="bgShp" presStyleIdx="4" presStyleCnt="6"/>
      <dgm:spPr>
        <a:xfrm>
          <a:off x="704161" y="1375603"/>
          <a:ext cx="298645" cy="257322"/>
        </a:xfrm>
        <a:prstGeom prst="hexagon">
          <a:avLst>
            <a:gd name="adj" fmla="val 28900"/>
            <a:gd name="vf" fmla="val 115470"/>
          </a:avLst>
        </a:prstGeom>
      </dgm:spPr>
    </dgm:pt>
    <dgm:pt modelId="{5A45867B-4A27-4EC4-8742-0443B067A2DA}" type="pres">
      <dgm:prSet presAssocID="{2497C1C6-B248-4DC0-844D-1046F93A97D1}" presName="Child5" presStyleLbl="node1" presStyleIdx="4" presStyleCnt="6">
        <dgm:presLayoutVars>
          <dgm:chMax val="0"/>
          <dgm:chPref val="0"/>
          <dgm:bulletEnabled val="1"/>
        </dgm:presLayoutVars>
      </dgm:prSet>
      <dgm:spPr/>
    </dgm:pt>
    <dgm:pt modelId="{B1409F42-B3DA-4A57-91D0-E2B918FCBC72}" type="pres">
      <dgm:prSet presAssocID="{529098EC-36A1-4A6F-944D-A49C54C992C5}" presName="Accent6" presStyleCnt="0"/>
      <dgm:spPr/>
    </dgm:pt>
    <dgm:pt modelId="{8BF1DD58-0710-4B64-9B74-A82DF571D02D}" type="pres">
      <dgm:prSet presAssocID="{529098EC-36A1-4A6F-944D-A49C54C992C5}" presName="Accent" presStyleLbl="bgShp" presStyleIdx="5" presStyleCnt="6"/>
      <dgm:spPr>
        <a:xfrm>
          <a:off x="349911" y="894740"/>
          <a:ext cx="298645" cy="257322"/>
        </a:xfrm>
        <a:prstGeom prst="hexagon">
          <a:avLst>
            <a:gd name="adj" fmla="val 28900"/>
            <a:gd name="vf" fmla="val 115470"/>
          </a:avLst>
        </a:prstGeom>
      </dgm:spPr>
    </dgm:pt>
    <dgm:pt modelId="{36DFB3E1-DF48-4511-9931-F0F4D689FF28}" type="pres">
      <dgm:prSet presAssocID="{529098EC-36A1-4A6F-944D-A49C54C992C5}" presName="Child6" presStyleLbl="node1" presStyleIdx="5" presStyleCnt="6">
        <dgm:presLayoutVars>
          <dgm:chMax val="0"/>
          <dgm:chPref val="0"/>
          <dgm:bulletEnabled val="1"/>
        </dgm:presLayoutVars>
      </dgm:prSet>
      <dgm:spPr/>
    </dgm:pt>
  </dgm:ptLst>
  <dgm:cxnLst>
    <dgm:cxn modelId="{B0BE8802-76E0-449C-B50D-DB8EB4D16E07}" srcId="{B6E5AB06-2B53-4280-BD00-520C1B27B6C7}" destId="{B09155DF-DC7B-4482-8834-302B8D7ECBC0}" srcOrd="3" destOrd="0" parTransId="{2BDA484C-F3F9-406F-9422-BCDC4D8A8230}" sibTransId="{A7D2DB23-3E53-477D-8E1E-325B35F59108}"/>
    <dgm:cxn modelId="{A7B1210F-71AC-4284-A0CE-486A826D330C}" srcId="{1CBC5D52-AE36-4D76-AD4F-0662CEE35038}" destId="{B6E5AB06-2B53-4280-BD00-520C1B27B6C7}" srcOrd="0" destOrd="0" parTransId="{8036504E-9566-4A5B-B53A-D756D17C9420}" sibTransId="{E4468AD2-44CD-4744-A3AE-A058C15FA7DA}"/>
    <dgm:cxn modelId="{86AE430F-736D-46F1-8FC0-321A029C732B}" type="presOf" srcId="{529098EC-36A1-4A6F-944D-A49C54C992C5}" destId="{36DFB3E1-DF48-4511-9931-F0F4D689FF28}" srcOrd="0" destOrd="0" presId="urn:microsoft.com/office/officeart/2011/layout/HexagonRadial"/>
    <dgm:cxn modelId="{6A7E7512-D807-470E-9793-1A183AE0EC1F}" srcId="{B6E5AB06-2B53-4280-BD00-520C1B27B6C7}" destId="{529098EC-36A1-4A6F-944D-A49C54C992C5}" srcOrd="5" destOrd="0" parTransId="{545E9E5E-BF54-448B-8986-91F85086E05C}" sibTransId="{3EF83147-4A89-4098-9E42-1B05CB0B4EA2}"/>
    <dgm:cxn modelId="{EC69B414-B553-418B-807E-5CFE050BD1CA}" type="presOf" srcId="{B2909C0B-C027-4CFB-AF9B-E3F47D67E3EC}" destId="{56BAB352-EB37-4A88-91BE-943A6A73D5FE}" srcOrd="0" destOrd="0" presId="urn:microsoft.com/office/officeart/2011/layout/HexagonRadial"/>
    <dgm:cxn modelId="{22C03F29-4392-470D-8FB1-BC739A18B5DF}" type="presOf" srcId="{C5A5B679-60CB-47AA-93E9-8ABD510AEBA5}" destId="{B33B8B09-0542-4853-A5FF-EF5DAED0AED7}" srcOrd="0" destOrd="0" presId="urn:microsoft.com/office/officeart/2011/layout/HexagonRadial"/>
    <dgm:cxn modelId="{4F6CCD33-0D4B-40BF-A203-3D7CD62687F8}" srcId="{B6E5AB06-2B53-4280-BD00-520C1B27B6C7}" destId="{B2909C0B-C027-4CFB-AF9B-E3F47D67E3EC}" srcOrd="2" destOrd="0" parTransId="{568255E9-5599-4E87-B0B7-40ACCDAE7AC0}" sibTransId="{4B3D3221-023C-4962-B2C1-4B7382C478CF}"/>
    <dgm:cxn modelId="{7E320776-538A-45A3-AA70-A537F755D104}" srcId="{B6E5AB06-2B53-4280-BD00-520C1B27B6C7}" destId="{363D9535-4E86-4B20-A6A8-BD53CF7F57E4}" srcOrd="1" destOrd="0" parTransId="{E9F10FC4-43F0-4355-9F76-32E6DF55BF3E}" sibTransId="{535E7B77-67E1-41E1-A53D-BB7108021BA2}"/>
    <dgm:cxn modelId="{D43C6A89-29A5-4BD1-8202-221D712FB2ED}" type="presOf" srcId="{363D9535-4E86-4B20-A6A8-BD53CF7F57E4}" destId="{8DD01D10-013E-4319-BAD1-390108738FB8}" srcOrd="0" destOrd="0" presId="urn:microsoft.com/office/officeart/2011/layout/HexagonRadial"/>
    <dgm:cxn modelId="{70C8F3BC-D8A8-4462-8518-2DA043CD640F}" srcId="{B6E5AB06-2B53-4280-BD00-520C1B27B6C7}" destId="{C5A5B679-60CB-47AA-93E9-8ABD510AEBA5}" srcOrd="0" destOrd="0" parTransId="{6845CA46-2970-4DCF-A745-4AF7BBBA462D}" sibTransId="{109279AA-3598-416A-AB14-937DDE0C5B41}"/>
    <dgm:cxn modelId="{466474CD-94C1-4959-99FF-2D6AD8EFFEFC}" type="presOf" srcId="{B09155DF-DC7B-4482-8834-302B8D7ECBC0}" destId="{69682287-A9A3-4899-84B6-A977698D5B6C}" srcOrd="0" destOrd="0" presId="urn:microsoft.com/office/officeart/2011/layout/HexagonRadial"/>
    <dgm:cxn modelId="{97E165DF-2302-4C94-80C2-10842D5A2544}" type="presOf" srcId="{2497C1C6-B248-4DC0-844D-1046F93A97D1}" destId="{5A45867B-4A27-4EC4-8742-0443B067A2DA}" srcOrd="0" destOrd="0" presId="urn:microsoft.com/office/officeart/2011/layout/HexagonRadial"/>
    <dgm:cxn modelId="{97F9F0E3-6694-4844-9F9A-B50AE69412AA}" type="presOf" srcId="{B6E5AB06-2B53-4280-BD00-520C1B27B6C7}" destId="{7F2DD564-2CFC-49C0-825E-9734950CCEF1}" srcOrd="0" destOrd="0" presId="urn:microsoft.com/office/officeart/2011/layout/HexagonRadial"/>
    <dgm:cxn modelId="{FD3143E4-AF39-43B0-9BE3-0FB67B8E8BFA}" type="presOf" srcId="{1CBC5D52-AE36-4D76-AD4F-0662CEE35038}" destId="{8B8DC72B-D7B6-4244-8ADD-5BE24A38BE63}" srcOrd="0" destOrd="0" presId="urn:microsoft.com/office/officeart/2011/layout/HexagonRadial"/>
    <dgm:cxn modelId="{A3F8B1FD-C029-4303-BAE6-5C032B939E9F}" srcId="{B6E5AB06-2B53-4280-BD00-520C1B27B6C7}" destId="{2497C1C6-B248-4DC0-844D-1046F93A97D1}" srcOrd="4" destOrd="0" parTransId="{171EFA03-D19B-490B-BF52-AB4248FE60C8}" sibTransId="{B9BD3CF6-7371-49C0-ABE7-F718F4F29785}"/>
    <dgm:cxn modelId="{1A67C453-B92E-4E59-920E-6C05DBDE430B}" type="presParOf" srcId="{8B8DC72B-D7B6-4244-8ADD-5BE24A38BE63}" destId="{7F2DD564-2CFC-49C0-825E-9734950CCEF1}" srcOrd="0" destOrd="0" presId="urn:microsoft.com/office/officeart/2011/layout/HexagonRadial"/>
    <dgm:cxn modelId="{49BB30AE-5FA3-4F3E-A61B-889E43B169FC}" type="presParOf" srcId="{8B8DC72B-D7B6-4244-8ADD-5BE24A38BE63}" destId="{E28DD407-D73E-4900-BD7A-CC0D881198AE}" srcOrd="1" destOrd="0" presId="urn:microsoft.com/office/officeart/2011/layout/HexagonRadial"/>
    <dgm:cxn modelId="{0FD271D0-05AD-4D8D-98C6-FEA7C5441C00}" type="presParOf" srcId="{E28DD407-D73E-4900-BD7A-CC0D881198AE}" destId="{52C8A9F3-D804-4252-B2AC-C8CDB2431337}" srcOrd="0" destOrd="0" presId="urn:microsoft.com/office/officeart/2011/layout/HexagonRadial"/>
    <dgm:cxn modelId="{EBA8B17E-234D-4DB2-AAB6-D3D7A8C55604}" type="presParOf" srcId="{8B8DC72B-D7B6-4244-8ADD-5BE24A38BE63}" destId="{B33B8B09-0542-4853-A5FF-EF5DAED0AED7}" srcOrd="2" destOrd="0" presId="urn:microsoft.com/office/officeart/2011/layout/HexagonRadial"/>
    <dgm:cxn modelId="{35E16F83-3AD8-48CB-91EB-8D19C15AAFE7}" type="presParOf" srcId="{8B8DC72B-D7B6-4244-8ADD-5BE24A38BE63}" destId="{0D09C886-FB35-4AF2-8008-C70EF59B7629}" srcOrd="3" destOrd="0" presId="urn:microsoft.com/office/officeart/2011/layout/HexagonRadial"/>
    <dgm:cxn modelId="{4C04F247-49EE-427A-8260-04A90EF277C3}" type="presParOf" srcId="{0D09C886-FB35-4AF2-8008-C70EF59B7629}" destId="{C3B5DC37-20B7-4558-819F-F253F6616B57}" srcOrd="0" destOrd="0" presId="urn:microsoft.com/office/officeart/2011/layout/HexagonRadial"/>
    <dgm:cxn modelId="{85E50C1A-2BCC-49AC-A718-C568B7E66936}" type="presParOf" srcId="{8B8DC72B-D7B6-4244-8ADD-5BE24A38BE63}" destId="{8DD01D10-013E-4319-BAD1-390108738FB8}" srcOrd="4" destOrd="0" presId="urn:microsoft.com/office/officeart/2011/layout/HexagonRadial"/>
    <dgm:cxn modelId="{91ED7CC4-C413-4BC8-895C-1F50EE93F394}" type="presParOf" srcId="{8B8DC72B-D7B6-4244-8ADD-5BE24A38BE63}" destId="{06DA2B48-D7F4-41F7-8F7B-B13CB7B26FD3}" srcOrd="5" destOrd="0" presId="urn:microsoft.com/office/officeart/2011/layout/HexagonRadial"/>
    <dgm:cxn modelId="{A862D850-236B-4F5C-A6E0-B6E46E68DE91}" type="presParOf" srcId="{06DA2B48-D7F4-41F7-8F7B-B13CB7B26FD3}" destId="{DEAAD02A-4E68-465A-9EF8-E7852092D626}" srcOrd="0" destOrd="0" presId="urn:microsoft.com/office/officeart/2011/layout/HexagonRadial"/>
    <dgm:cxn modelId="{77C22107-FD4A-43DB-A8D5-3B39113EE2DA}" type="presParOf" srcId="{8B8DC72B-D7B6-4244-8ADD-5BE24A38BE63}" destId="{56BAB352-EB37-4A88-91BE-943A6A73D5FE}" srcOrd="6" destOrd="0" presId="urn:microsoft.com/office/officeart/2011/layout/HexagonRadial"/>
    <dgm:cxn modelId="{4F0467DF-71E9-4617-AD93-0C3E763FE583}" type="presParOf" srcId="{8B8DC72B-D7B6-4244-8ADD-5BE24A38BE63}" destId="{5D00F1E6-B1F1-4D28-80C8-FF2D1B7203A4}" srcOrd="7" destOrd="0" presId="urn:microsoft.com/office/officeart/2011/layout/HexagonRadial"/>
    <dgm:cxn modelId="{180B6A98-BFF3-49D1-AE3C-E7377A7D4163}" type="presParOf" srcId="{5D00F1E6-B1F1-4D28-80C8-FF2D1B7203A4}" destId="{47AEDD99-7C05-417E-A517-282F9E6C72C2}" srcOrd="0" destOrd="0" presId="urn:microsoft.com/office/officeart/2011/layout/HexagonRadial"/>
    <dgm:cxn modelId="{EBCF4D3D-DA7C-44F5-8FCC-23E97C47B743}" type="presParOf" srcId="{8B8DC72B-D7B6-4244-8ADD-5BE24A38BE63}" destId="{69682287-A9A3-4899-84B6-A977698D5B6C}" srcOrd="8" destOrd="0" presId="urn:microsoft.com/office/officeart/2011/layout/HexagonRadial"/>
    <dgm:cxn modelId="{EBE21E9D-7B30-494D-9510-609E7A08B591}" type="presParOf" srcId="{8B8DC72B-D7B6-4244-8ADD-5BE24A38BE63}" destId="{4A0B434E-04F3-41B6-823B-044ED7AA153E}" srcOrd="9" destOrd="0" presId="urn:microsoft.com/office/officeart/2011/layout/HexagonRadial"/>
    <dgm:cxn modelId="{108EDC32-F3BA-4F47-AEF8-89D92620A203}" type="presParOf" srcId="{4A0B434E-04F3-41B6-823B-044ED7AA153E}" destId="{596002DB-F5E7-44B0-8558-E1B1E371088E}" srcOrd="0" destOrd="0" presId="urn:microsoft.com/office/officeart/2011/layout/HexagonRadial"/>
    <dgm:cxn modelId="{EE0145B6-09B4-4C9F-A10A-E4D737882E1D}" type="presParOf" srcId="{8B8DC72B-D7B6-4244-8ADD-5BE24A38BE63}" destId="{5A45867B-4A27-4EC4-8742-0443B067A2DA}" srcOrd="10" destOrd="0" presId="urn:microsoft.com/office/officeart/2011/layout/HexagonRadial"/>
    <dgm:cxn modelId="{942D8BFD-1BBC-4356-871C-6E0A614A5B6E}" type="presParOf" srcId="{8B8DC72B-D7B6-4244-8ADD-5BE24A38BE63}" destId="{B1409F42-B3DA-4A57-91D0-E2B918FCBC72}" srcOrd="11" destOrd="0" presId="urn:microsoft.com/office/officeart/2011/layout/HexagonRadial"/>
    <dgm:cxn modelId="{55E3C42E-6405-4392-BCDC-85763EB50612}" type="presParOf" srcId="{B1409F42-B3DA-4A57-91D0-E2B918FCBC72}" destId="{8BF1DD58-0710-4B64-9B74-A82DF571D02D}" srcOrd="0" destOrd="0" presId="urn:microsoft.com/office/officeart/2011/layout/HexagonRadial"/>
    <dgm:cxn modelId="{FC9A0779-AFF2-4D2C-9DE1-325ADB1531DF}" type="presParOf" srcId="{8B8DC72B-D7B6-4244-8ADD-5BE24A38BE63}" destId="{36DFB3E1-DF48-4511-9931-F0F4D689FF28}"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DC01AF8-AE53-9E41-B78C-6344A36F4215}" type="doc">
      <dgm:prSet loTypeId="urn:microsoft.com/office/officeart/2005/8/layout/process1" loCatId="process" qsTypeId="urn:microsoft.com/office/officeart/2005/8/quickstyle/simple1" qsCatId="simple" csTypeId="urn:microsoft.com/office/officeart/2005/8/colors/accent1_4" csCatId="accent1" phldr="1"/>
      <dgm:spPr/>
    </dgm:pt>
    <dgm:pt modelId="{3813CEF3-C545-0F4A-814A-55CFA89B8EE8}">
      <dgm:prSet phldrT="[Text]" custT="1"/>
      <dgm:spPr>
        <a:xfrm>
          <a:off x="1741" y="14629"/>
          <a:ext cx="1747093" cy="698837"/>
        </a:xfrm>
      </dgm:spPr>
      <dgm:t>
        <a:bodyPr/>
        <a:lstStyle/>
        <a:p>
          <a:r>
            <a:rPr lang="en-US" sz="2400" dirty="0">
              <a:latin typeface="+mn-lt"/>
            </a:rPr>
            <a:t>1. Aim for national and/or local ownership</a:t>
          </a:r>
        </a:p>
      </dgm:t>
    </dgm:pt>
    <dgm:pt modelId="{350BEA87-F87B-8C49-BCAB-35DCEB2DE430}" type="parTrans" cxnId="{E215AEDA-92B7-BE4B-9023-77D151894AE8}">
      <dgm:prSet/>
      <dgm:spPr/>
      <dgm:t>
        <a:bodyPr/>
        <a:lstStyle/>
        <a:p>
          <a:endParaRPr lang="en-US" sz="2400">
            <a:solidFill>
              <a:schemeClr val="bg1"/>
            </a:solidFill>
            <a:latin typeface="+mn-lt"/>
          </a:endParaRPr>
        </a:p>
      </dgm:t>
    </dgm:pt>
    <dgm:pt modelId="{C5EE0958-6EAA-BE4A-9873-A63CB6A044C8}" type="sibTrans" cxnId="{E215AEDA-92B7-BE4B-9023-77D151894AE8}">
      <dgm:prSet custT="1"/>
      <dgm:spPr/>
      <dgm:t>
        <a:bodyPr/>
        <a:lstStyle/>
        <a:p>
          <a:endParaRPr lang="en-US" sz="2400">
            <a:solidFill>
              <a:schemeClr val="bg1"/>
            </a:solidFill>
            <a:latin typeface="+mn-lt"/>
          </a:endParaRPr>
        </a:p>
      </dgm:t>
    </dgm:pt>
    <dgm:pt modelId="{02930DDD-06D9-EF46-B572-A049F1049D73}">
      <dgm:prSet phldrT="[Text]" custT="1"/>
      <dgm:spPr>
        <a:xfrm>
          <a:off x="2797090" y="14629"/>
          <a:ext cx="1747093" cy="698837"/>
        </a:xfrm>
      </dgm:spPr>
      <dgm:t>
        <a:bodyPr/>
        <a:lstStyle/>
        <a:p>
          <a:r>
            <a:rPr lang="en-US" sz="2400" dirty="0">
              <a:solidFill>
                <a:schemeClr val="tx1"/>
              </a:solidFill>
              <a:latin typeface="+mn-lt"/>
            </a:rPr>
            <a:t>3. Develop a coordination mechanism with a dedicated institution with a clear coordination mandate </a:t>
          </a:r>
        </a:p>
      </dgm:t>
    </dgm:pt>
    <dgm:pt modelId="{FE84F676-7A20-404C-846A-E21DC7F94AFC}" type="parTrans" cxnId="{DB8C1177-657A-9D4F-BCE5-1620FAC66D59}">
      <dgm:prSet/>
      <dgm:spPr/>
      <dgm:t>
        <a:bodyPr/>
        <a:lstStyle/>
        <a:p>
          <a:endParaRPr lang="en-US" sz="2400">
            <a:solidFill>
              <a:schemeClr val="bg1"/>
            </a:solidFill>
            <a:latin typeface="+mn-lt"/>
          </a:endParaRPr>
        </a:p>
      </dgm:t>
    </dgm:pt>
    <dgm:pt modelId="{440D26C4-1F4E-294A-B6AE-ADE78AD9242B}" type="sibTrans" cxnId="{DB8C1177-657A-9D4F-BCE5-1620FAC66D59}">
      <dgm:prSet custT="1"/>
      <dgm:spPr/>
      <dgm:t>
        <a:bodyPr/>
        <a:lstStyle/>
        <a:p>
          <a:endParaRPr lang="en-US" sz="2400">
            <a:solidFill>
              <a:schemeClr val="bg1"/>
            </a:solidFill>
            <a:latin typeface="+mn-lt"/>
          </a:endParaRPr>
        </a:p>
      </dgm:t>
    </dgm:pt>
    <dgm:pt modelId="{9B16AF69-238C-604F-8CA3-BA4D6A48633B}">
      <dgm:prSet phldrT="[Text]" custT="1"/>
      <dgm:spPr>
        <a:xfrm>
          <a:off x="4194765" y="14629"/>
          <a:ext cx="1747093" cy="698837"/>
        </a:xfrm>
        <a:solidFill>
          <a:schemeClr val="bg1">
            <a:lumMod val="75000"/>
          </a:schemeClr>
        </a:solidFill>
      </dgm:spPr>
      <dgm:t>
        <a:bodyPr/>
        <a:lstStyle/>
        <a:p>
          <a:r>
            <a:rPr lang="en-US" sz="2400" dirty="0">
              <a:solidFill>
                <a:schemeClr val="tx1"/>
              </a:solidFill>
              <a:latin typeface="+mn-lt"/>
            </a:rPr>
            <a:t>4. Prepare partnership related documents: coordination framework, joint vision, principles, </a:t>
          </a:r>
          <a:r>
            <a:rPr lang="en-US" sz="2400" dirty="0" err="1">
              <a:solidFill>
                <a:schemeClr val="tx1"/>
              </a:solidFill>
              <a:latin typeface="+mn-lt"/>
            </a:rPr>
            <a:t>SoPs</a:t>
          </a:r>
          <a:r>
            <a:rPr lang="en-US" sz="2400" dirty="0">
              <a:solidFill>
                <a:schemeClr val="tx1"/>
              </a:solidFill>
              <a:latin typeface="+mn-lt"/>
            </a:rPr>
            <a:t> etc. </a:t>
          </a:r>
        </a:p>
      </dgm:t>
    </dgm:pt>
    <dgm:pt modelId="{467A90E7-3698-0549-9A66-52892C902ECB}" type="parTrans" cxnId="{83BFA2B6-552F-9C4E-9EFC-7AE29DFC42B8}">
      <dgm:prSet/>
      <dgm:spPr/>
      <dgm:t>
        <a:bodyPr/>
        <a:lstStyle/>
        <a:p>
          <a:endParaRPr lang="en-US" sz="2400">
            <a:solidFill>
              <a:schemeClr val="bg1"/>
            </a:solidFill>
            <a:latin typeface="+mn-lt"/>
          </a:endParaRPr>
        </a:p>
      </dgm:t>
    </dgm:pt>
    <dgm:pt modelId="{3C98361A-18CD-FC4C-AE0A-5AAE68BB8DE6}" type="sibTrans" cxnId="{83BFA2B6-552F-9C4E-9EFC-7AE29DFC42B8}">
      <dgm:prSet/>
      <dgm:spPr/>
      <dgm:t>
        <a:bodyPr/>
        <a:lstStyle/>
        <a:p>
          <a:endParaRPr lang="en-US" sz="2400">
            <a:solidFill>
              <a:schemeClr val="bg1"/>
            </a:solidFill>
            <a:latin typeface="+mn-lt"/>
          </a:endParaRPr>
        </a:p>
      </dgm:t>
    </dgm:pt>
    <dgm:pt modelId="{E25F62F3-EA61-485E-8717-F5F80CB50796}">
      <dgm:prSet phldrT="[Text]" custT="1"/>
      <dgm:spPr>
        <a:xfrm>
          <a:off x="1741" y="14629"/>
          <a:ext cx="1747093" cy="698837"/>
        </a:xfrm>
      </dgm:spPr>
      <dgm:t>
        <a:bodyPr/>
        <a:lstStyle/>
        <a:p>
          <a:r>
            <a:rPr lang="en-US" sz="2400" dirty="0">
              <a:latin typeface="+mn-lt"/>
            </a:rPr>
            <a:t>2. Map functions of actors, agencies and service providers</a:t>
          </a:r>
        </a:p>
      </dgm:t>
    </dgm:pt>
    <dgm:pt modelId="{F5CE82B4-1465-4AD1-B25B-8F797B807125}" type="parTrans" cxnId="{FAF86BC6-19E9-4A1A-90E5-301A0352621C}">
      <dgm:prSet/>
      <dgm:spPr/>
      <dgm:t>
        <a:bodyPr/>
        <a:lstStyle/>
        <a:p>
          <a:endParaRPr lang="en-US" sz="2400">
            <a:solidFill>
              <a:schemeClr val="bg1"/>
            </a:solidFill>
            <a:latin typeface="+mn-lt"/>
          </a:endParaRPr>
        </a:p>
      </dgm:t>
    </dgm:pt>
    <dgm:pt modelId="{C053F5EF-22F6-4C14-B7DB-691F4BAD38D2}" type="sibTrans" cxnId="{FAF86BC6-19E9-4A1A-90E5-301A0352621C}">
      <dgm:prSet custT="1"/>
      <dgm:spPr/>
      <dgm:t>
        <a:bodyPr/>
        <a:lstStyle/>
        <a:p>
          <a:endParaRPr lang="en-US" sz="2400">
            <a:solidFill>
              <a:schemeClr val="bg1"/>
            </a:solidFill>
            <a:latin typeface="+mn-lt"/>
          </a:endParaRPr>
        </a:p>
      </dgm:t>
    </dgm:pt>
    <dgm:pt modelId="{BD8A6BD0-1F53-4E57-899A-C23C60140905}" type="pres">
      <dgm:prSet presAssocID="{0DC01AF8-AE53-9E41-B78C-6344A36F4215}" presName="Name0" presStyleCnt="0">
        <dgm:presLayoutVars>
          <dgm:dir/>
          <dgm:resizeHandles val="exact"/>
        </dgm:presLayoutVars>
      </dgm:prSet>
      <dgm:spPr/>
    </dgm:pt>
    <dgm:pt modelId="{728F1ADE-1FFF-4D90-BC7D-FBB202878B0B}" type="pres">
      <dgm:prSet presAssocID="{3813CEF3-C545-0F4A-814A-55CFA89B8EE8}" presName="node" presStyleLbl="node1" presStyleIdx="0" presStyleCnt="4">
        <dgm:presLayoutVars>
          <dgm:bulletEnabled val="1"/>
        </dgm:presLayoutVars>
      </dgm:prSet>
      <dgm:spPr/>
    </dgm:pt>
    <dgm:pt modelId="{62A31FDC-BD12-4555-9F12-48B3C9E0E566}" type="pres">
      <dgm:prSet presAssocID="{C5EE0958-6EAA-BE4A-9873-A63CB6A044C8}" presName="sibTrans" presStyleLbl="sibTrans2D1" presStyleIdx="0" presStyleCnt="3"/>
      <dgm:spPr/>
    </dgm:pt>
    <dgm:pt modelId="{F858546C-20F1-4463-9AE8-71CBFECA3FBA}" type="pres">
      <dgm:prSet presAssocID="{C5EE0958-6EAA-BE4A-9873-A63CB6A044C8}" presName="connectorText" presStyleLbl="sibTrans2D1" presStyleIdx="0" presStyleCnt="3"/>
      <dgm:spPr/>
    </dgm:pt>
    <dgm:pt modelId="{E70CC381-9FCD-436E-8759-1E9A064F4BB0}" type="pres">
      <dgm:prSet presAssocID="{E25F62F3-EA61-485E-8717-F5F80CB50796}" presName="node" presStyleLbl="node1" presStyleIdx="1" presStyleCnt="4">
        <dgm:presLayoutVars>
          <dgm:bulletEnabled val="1"/>
        </dgm:presLayoutVars>
      </dgm:prSet>
      <dgm:spPr/>
    </dgm:pt>
    <dgm:pt modelId="{3A2CDC35-C24A-4C24-9EAE-31E5670D2E5F}" type="pres">
      <dgm:prSet presAssocID="{C053F5EF-22F6-4C14-B7DB-691F4BAD38D2}" presName="sibTrans" presStyleLbl="sibTrans2D1" presStyleIdx="1" presStyleCnt="3"/>
      <dgm:spPr/>
    </dgm:pt>
    <dgm:pt modelId="{7FE457C8-5746-4665-98F9-EBDFBDB0E32A}" type="pres">
      <dgm:prSet presAssocID="{C053F5EF-22F6-4C14-B7DB-691F4BAD38D2}" presName="connectorText" presStyleLbl="sibTrans2D1" presStyleIdx="1" presStyleCnt="3"/>
      <dgm:spPr/>
    </dgm:pt>
    <dgm:pt modelId="{E8A1E938-DCAA-4522-9DEC-85C17F695491}" type="pres">
      <dgm:prSet presAssocID="{02930DDD-06D9-EF46-B572-A049F1049D73}" presName="node" presStyleLbl="node1" presStyleIdx="2" presStyleCnt="4">
        <dgm:presLayoutVars>
          <dgm:bulletEnabled val="1"/>
        </dgm:presLayoutVars>
      </dgm:prSet>
      <dgm:spPr/>
    </dgm:pt>
    <dgm:pt modelId="{5C88D852-16A0-4835-ACF8-BA4F0D0729D0}" type="pres">
      <dgm:prSet presAssocID="{440D26C4-1F4E-294A-B6AE-ADE78AD9242B}" presName="sibTrans" presStyleLbl="sibTrans2D1" presStyleIdx="2" presStyleCnt="3"/>
      <dgm:spPr/>
    </dgm:pt>
    <dgm:pt modelId="{E0F8D843-8BBB-41B5-B22F-434B0BBFC2A9}" type="pres">
      <dgm:prSet presAssocID="{440D26C4-1F4E-294A-B6AE-ADE78AD9242B}" presName="connectorText" presStyleLbl="sibTrans2D1" presStyleIdx="2" presStyleCnt="3"/>
      <dgm:spPr/>
    </dgm:pt>
    <dgm:pt modelId="{83971671-9C61-41D2-A655-79D3A1DC51C4}" type="pres">
      <dgm:prSet presAssocID="{9B16AF69-238C-604F-8CA3-BA4D6A48633B}" presName="node" presStyleLbl="node1" presStyleIdx="3" presStyleCnt="4">
        <dgm:presLayoutVars>
          <dgm:bulletEnabled val="1"/>
        </dgm:presLayoutVars>
      </dgm:prSet>
      <dgm:spPr/>
    </dgm:pt>
  </dgm:ptLst>
  <dgm:cxnLst>
    <dgm:cxn modelId="{0B59EB00-A87B-468C-9F43-5C063EF45AB9}" type="presOf" srcId="{C053F5EF-22F6-4C14-B7DB-691F4BAD38D2}" destId="{3A2CDC35-C24A-4C24-9EAE-31E5670D2E5F}" srcOrd="0" destOrd="0" presId="urn:microsoft.com/office/officeart/2005/8/layout/process1"/>
    <dgm:cxn modelId="{0B78A607-59A6-4417-9D83-A16D65009887}" type="presOf" srcId="{C053F5EF-22F6-4C14-B7DB-691F4BAD38D2}" destId="{7FE457C8-5746-4665-98F9-EBDFBDB0E32A}" srcOrd="1" destOrd="0" presId="urn:microsoft.com/office/officeart/2005/8/layout/process1"/>
    <dgm:cxn modelId="{4A69831A-6E01-4ED0-BFEF-148B851D5099}" type="presOf" srcId="{440D26C4-1F4E-294A-B6AE-ADE78AD9242B}" destId="{5C88D852-16A0-4835-ACF8-BA4F0D0729D0}" srcOrd="0" destOrd="0" presId="urn:microsoft.com/office/officeart/2005/8/layout/process1"/>
    <dgm:cxn modelId="{CD50D25F-FA8F-4481-8376-2CC0D20D34BB}" type="presOf" srcId="{0DC01AF8-AE53-9E41-B78C-6344A36F4215}" destId="{BD8A6BD0-1F53-4E57-899A-C23C60140905}" srcOrd="0" destOrd="0" presId="urn:microsoft.com/office/officeart/2005/8/layout/process1"/>
    <dgm:cxn modelId="{DB8C1177-657A-9D4F-BCE5-1620FAC66D59}" srcId="{0DC01AF8-AE53-9E41-B78C-6344A36F4215}" destId="{02930DDD-06D9-EF46-B572-A049F1049D73}" srcOrd="2" destOrd="0" parTransId="{FE84F676-7A20-404C-846A-E21DC7F94AFC}" sibTransId="{440D26C4-1F4E-294A-B6AE-ADE78AD9242B}"/>
    <dgm:cxn modelId="{1E3A297F-D704-48B6-A143-A08262F2383E}" type="presOf" srcId="{E25F62F3-EA61-485E-8717-F5F80CB50796}" destId="{E70CC381-9FCD-436E-8759-1E9A064F4BB0}" srcOrd="0" destOrd="0" presId="urn:microsoft.com/office/officeart/2005/8/layout/process1"/>
    <dgm:cxn modelId="{B7E28E80-C665-4D37-BE0B-DAC2D99E44D3}" type="presOf" srcId="{C5EE0958-6EAA-BE4A-9873-A63CB6A044C8}" destId="{F858546C-20F1-4463-9AE8-71CBFECA3FBA}" srcOrd="1" destOrd="0" presId="urn:microsoft.com/office/officeart/2005/8/layout/process1"/>
    <dgm:cxn modelId="{37B7978D-1B8A-4A35-8270-F71CFBAA6D14}" type="presOf" srcId="{02930DDD-06D9-EF46-B572-A049F1049D73}" destId="{E8A1E938-DCAA-4522-9DEC-85C17F695491}" srcOrd="0" destOrd="0" presId="urn:microsoft.com/office/officeart/2005/8/layout/process1"/>
    <dgm:cxn modelId="{83BFA2B6-552F-9C4E-9EFC-7AE29DFC42B8}" srcId="{0DC01AF8-AE53-9E41-B78C-6344A36F4215}" destId="{9B16AF69-238C-604F-8CA3-BA4D6A48633B}" srcOrd="3" destOrd="0" parTransId="{467A90E7-3698-0549-9A66-52892C902ECB}" sibTransId="{3C98361A-18CD-FC4C-AE0A-5AAE68BB8DE6}"/>
    <dgm:cxn modelId="{0A1A74BB-464E-4D23-983F-743A70CA08F7}" type="presOf" srcId="{3813CEF3-C545-0F4A-814A-55CFA89B8EE8}" destId="{728F1ADE-1FFF-4D90-BC7D-FBB202878B0B}" srcOrd="0" destOrd="0" presId="urn:microsoft.com/office/officeart/2005/8/layout/process1"/>
    <dgm:cxn modelId="{FAF86BC6-19E9-4A1A-90E5-301A0352621C}" srcId="{0DC01AF8-AE53-9E41-B78C-6344A36F4215}" destId="{E25F62F3-EA61-485E-8717-F5F80CB50796}" srcOrd="1" destOrd="0" parTransId="{F5CE82B4-1465-4AD1-B25B-8F797B807125}" sibTransId="{C053F5EF-22F6-4C14-B7DB-691F4BAD38D2}"/>
    <dgm:cxn modelId="{E215AEDA-92B7-BE4B-9023-77D151894AE8}" srcId="{0DC01AF8-AE53-9E41-B78C-6344A36F4215}" destId="{3813CEF3-C545-0F4A-814A-55CFA89B8EE8}" srcOrd="0" destOrd="0" parTransId="{350BEA87-F87B-8C49-BCAB-35DCEB2DE430}" sibTransId="{C5EE0958-6EAA-BE4A-9873-A63CB6A044C8}"/>
    <dgm:cxn modelId="{966275E6-0789-45ED-BF6A-1273B3A02670}" type="presOf" srcId="{9B16AF69-238C-604F-8CA3-BA4D6A48633B}" destId="{83971671-9C61-41D2-A655-79D3A1DC51C4}" srcOrd="0" destOrd="0" presId="urn:microsoft.com/office/officeart/2005/8/layout/process1"/>
    <dgm:cxn modelId="{E03452EA-56D0-44CA-AB7D-892CD33CC73B}" type="presOf" srcId="{C5EE0958-6EAA-BE4A-9873-A63CB6A044C8}" destId="{62A31FDC-BD12-4555-9F12-48B3C9E0E566}" srcOrd="0" destOrd="0" presId="urn:microsoft.com/office/officeart/2005/8/layout/process1"/>
    <dgm:cxn modelId="{2756FFF8-C6FB-48FE-985F-00BFCCB26213}" type="presOf" srcId="{440D26C4-1F4E-294A-B6AE-ADE78AD9242B}" destId="{E0F8D843-8BBB-41B5-B22F-434B0BBFC2A9}" srcOrd="1" destOrd="0" presId="urn:microsoft.com/office/officeart/2005/8/layout/process1"/>
    <dgm:cxn modelId="{05EEC958-3E67-4EBA-91E7-D8404F4E5EEE}" type="presParOf" srcId="{BD8A6BD0-1F53-4E57-899A-C23C60140905}" destId="{728F1ADE-1FFF-4D90-BC7D-FBB202878B0B}" srcOrd="0" destOrd="0" presId="urn:microsoft.com/office/officeart/2005/8/layout/process1"/>
    <dgm:cxn modelId="{5A7B30AA-B7B6-4831-9FC6-485104E495C5}" type="presParOf" srcId="{BD8A6BD0-1F53-4E57-899A-C23C60140905}" destId="{62A31FDC-BD12-4555-9F12-48B3C9E0E566}" srcOrd="1" destOrd="0" presId="urn:microsoft.com/office/officeart/2005/8/layout/process1"/>
    <dgm:cxn modelId="{B7BC0509-0E9B-4910-8A13-CCD47E600802}" type="presParOf" srcId="{62A31FDC-BD12-4555-9F12-48B3C9E0E566}" destId="{F858546C-20F1-4463-9AE8-71CBFECA3FBA}" srcOrd="0" destOrd="0" presId="urn:microsoft.com/office/officeart/2005/8/layout/process1"/>
    <dgm:cxn modelId="{50B29941-AA12-4DA9-8476-2217075EC55D}" type="presParOf" srcId="{BD8A6BD0-1F53-4E57-899A-C23C60140905}" destId="{E70CC381-9FCD-436E-8759-1E9A064F4BB0}" srcOrd="2" destOrd="0" presId="urn:microsoft.com/office/officeart/2005/8/layout/process1"/>
    <dgm:cxn modelId="{F452AF7E-9753-4401-ADED-470AAEE65120}" type="presParOf" srcId="{BD8A6BD0-1F53-4E57-899A-C23C60140905}" destId="{3A2CDC35-C24A-4C24-9EAE-31E5670D2E5F}" srcOrd="3" destOrd="0" presId="urn:microsoft.com/office/officeart/2005/8/layout/process1"/>
    <dgm:cxn modelId="{010A2390-8047-4EFD-ABD8-A26BF88290AF}" type="presParOf" srcId="{3A2CDC35-C24A-4C24-9EAE-31E5670D2E5F}" destId="{7FE457C8-5746-4665-98F9-EBDFBDB0E32A}" srcOrd="0" destOrd="0" presId="urn:microsoft.com/office/officeart/2005/8/layout/process1"/>
    <dgm:cxn modelId="{7591F1A2-9B97-4316-A377-319B16FB2A40}" type="presParOf" srcId="{BD8A6BD0-1F53-4E57-899A-C23C60140905}" destId="{E8A1E938-DCAA-4522-9DEC-85C17F695491}" srcOrd="4" destOrd="0" presId="urn:microsoft.com/office/officeart/2005/8/layout/process1"/>
    <dgm:cxn modelId="{CFAD7546-CB38-4C45-B5BC-3A49A76497CA}" type="presParOf" srcId="{BD8A6BD0-1F53-4E57-899A-C23C60140905}" destId="{5C88D852-16A0-4835-ACF8-BA4F0D0729D0}" srcOrd="5" destOrd="0" presId="urn:microsoft.com/office/officeart/2005/8/layout/process1"/>
    <dgm:cxn modelId="{4356AF56-D82B-4002-859B-0E97210C6822}" type="presParOf" srcId="{5C88D852-16A0-4835-ACF8-BA4F0D0729D0}" destId="{E0F8D843-8BBB-41B5-B22F-434B0BBFC2A9}" srcOrd="0" destOrd="0" presId="urn:microsoft.com/office/officeart/2005/8/layout/process1"/>
    <dgm:cxn modelId="{6F2FAD85-135A-427E-BDA8-D1A0AFB5F057}" type="presParOf" srcId="{BD8A6BD0-1F53-4E57-899A-C23C60140905}" destId="{83971671-9C61-41D2-A655-79D3A1DC51C4}"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CBC5D52-AE36-4D76-AD4F-0662CEE35038}" type="doc">
      <dgm:prSet loTypeId="urn:microsoft.com/office/officeart/2011/layout/HexagonRadial" loCatId="cycle" qsTypeId="urn:microsoft.com/office/officeart/2005/8/quickstyle/simple4" qsCatId="simple" csTypeId="urn:microsoft.com/office/officeart/2005/8/colors/accent1_1" csCatId="accent1" phldr="1"/>
      <dgm:spPr/>
      <dgm:t>
        <a:bodyPr/>
        <a:lstStyle/>
        <a:p>
          <a:endParaRPr lang="fr-FR"/>
        </a:p>
      </dgm:t>
    </dgm:pt>
    <dgm:pt modelId="{B6E5AB06-2B53-4280-BD00-520C1B27B6C7}">
      <dgm:prSet phldrT="[Text]"/>
      <dgm:spPr>
        <a:xfrm>
          <a:off x="702688" y="622747"/>
          <a:ext cx="791538" cy="684712"/>
        </a:xfrm>
        <a:solidFill>
          <a:srgbClr val="BA122B"/>
        </a:solidFill>
      </dgm:spPr>
      <dgm:t>
        <a:bodyPr/>
        <a:lstStyle/>
        <a:p>
          <a:pPr>
            <a:buNone/>
          </a:pPr>
          <a:r>
            <a:rPr lang="fr-FR" dirty="0">
              <a:latin typeface="Calibri" panose="020F0502020204030204"/>
              <a:ea typeface="+mn-ea"/>
              <a:cs typeface="+mn-cs"/>
            </a:rPr>
            <a:t>? </a:t>
          </a:r>
        </a:p>
      </dgm:t>
    </dgm:pt>
    <dgm:pt modelId="{8036504E-9566-4A5B-B53A-D756D17C9420}" type="parTrans" cxnId="{A7B1210F-71AC-4284-A0CE-486A826D330C}">
      <dgm:prSet/>
      <dgm:spPr/>
      <dgm:t>
        <a:bodyPr/>
        <a:lstStyle/>
        <a:p>
          <a:endParaRPr lang="fr-FR"/>
        </a:p>
      </dgm:t>
    </dgm:pt>
    <dgm:pt modelId="{E4468AD2-44CD-4744-A3AE-A058C15FA7DA}" type="sibTrans" cxnId="{A7B1210F-71AC-4284-A0CE-486A826D330C}">
      <dgm:prSet/>
      <dgm:spPr/>
      <dgm:t>
        <a:bodyPr/>
        <a:lstStyle/>
        <a:p>
          <a:endParaRPr lang="fr-FR"/>
        </a:p>
      </dgm:t>
    </dgm:pt>
    <dgm:pt modelId="{C5A5B679-60CB-47AA-93E9-8ABD510AEBA5}">
      <dgm:prSet phldrT="[Text]"/>
      <dgm:spPr>
        <a:xfrm>
          <a:off x="775600" y="0"/>
          <a:ext cx="648660" cy="561167"/>
        </a:xfrm>
      </dgm:spPr>
      <dgm:t>
        <a:bodyPr/>
        <a:lstStyle/>
        <a:p>
          <a:pPr>
            <a:buNone/>
          </a:pPr>
          <a:r>
            <a:rPr lang="fr-FR" dirty="0">
              <a:latin typeface="Calibri" panose="020F0502020204030204"/>
              <a:ea typeface="+mn-ea"/>
              <a:cs typeface="+mn-cs"/>
            </a:rPr>
            <a:t>Actors </a:t>
          </a:r>
        </a:p>
      </dgm:t>
    </dgm:pt>
    <dgm:pt modelId="{6845CA46-2970-4DCF-A745-4AF7BBBA462D}" type="parTrans" cxnId="{70C8F3BC-D8A8-4462-8518-2DA043CD640F}">
      <dgm:prSet/>
      <dgm:spPr/>
      <dgm:t>
        <a:bodyPr/>
        <a:lstStyle/>
        <a:p>
          <a:endParaRPr lang="fr-FR"/>
        </a:p>
      </dgm:t>
    </dgm:pt>
    <dgm:pt modelId="{109279AA-3598-416A-AB14-937DDE0C5B41}" type="sibTrans" cxnId="{70C8F3BC-D8A8-4462-8518-2DA043CD640F}">
      <dgm:prSet/>
      <dgm:spPr/>
      <dgm:t>
        <a:bodyPr/>
        <a:lstStyle/>
        <a:p>
          <a:endParaRPr lang="fr-FR"/>
        </a:p>
      </dgm:t>
    </dgm:pt>
    <dgm:pt modelId="{363D9535-4E86-4B20-A6A8-BD53CF7F57E4}">
      <dgm:prSet phldrT="[Text]"/>
      <dgm:spPr>
        <a:xfrm>
          <a:off x="1370497" y="345155"/>
          <a:ext cx="648660" cy="561167"/>
        </a:xfrm>
      </dgm:spPr>
      <dgm:t>
        <a:bodyPr/>
        <a:lstStyle/>
        <a:p>
          <a:pPr>
            <a:buNone/>
          </a:pPr>
          <a:r>
            <a:rPr lang="fr-FR">
              <a:latin typeface="Calibri" panose="020F0502020204030204"/>
              <a:ea typeface="+mn-ea"/>
              <a:cs typeface="+mn-cs"/>
            </a:rPr>
            <a:t>Actors </a:t>
          </a:r>
        </a:p>
      </dgm:t>
    </dgm:pt>
    <dgm:pt modelId="{E9F10FC4-43F0-4355-9F76-32E6DF55BF3E}" type="parTrans" cxnId="{7E320776-538A-45A3-AA70-A537F755D104}">
      <dgm:prSet/>
      <dgm:spPr/>
      <dgm:t>
        <a:bodyPr/>
        <a:lstStyle/>
        <a:p>
          <a:endParaRPr lang="fr-FR"/>
        </a:p>
      </dgm:t>
    </dgm:pt>
    <dgm:pt modelId="{535E7B77-67E1-41E1-A53D-BB7108021BA2}" type="sibTrans" cxnId="{7E320776-538A-45A3-AA70-A537F755D104}">
      <dgm:prSet/>
      <dgm:spPr/>
      <dgm:t>
        <a:bodyPr/>
        <a:lstStyle/>
        <a:p>
          <a:endParaRPr lang="fr-FR"/>
        </a:p>
      </dgm:t>
    </dgm:pt>
    <dgm:pt modelId="{B2909C0B-C027-4CFB-AF9B-E3F47D67E3EC}">
      <dgm:prSet phldrT="[Text]"/>
      <dgm:spPr>
        <a:xfrm>
          <a:off x="1370497" y="1023691"/>
          <a:ext cx="648660" cy="561167"/>
        </a:xfrm>
      </dgm:spPr>
      <dgm:t>
        <a:bodyPr/>
        <a:lstStyle/>
        <a:p>
          <a:pPr>
            <a:buNone/>
          </a:pPr>
          <a:r>
            <a:rPr lang="fr-FR">
              <a:latin typeface="Calibri" panose="020F0502020204030204"/>
              <a:ea typeface="+mn-ea"/>
              <a:cs typeface="+mn-cs"/>
            </a:rPr>
            <a:t>Actors</a:t>
          </a:r>
        </a:p>
      </dgm:t>
    </dgm:pt>
    <dgm:pt modelId="{568255E9-5599-4E87-B0B7-40ACCDAE7AC0}" type="parTrans" cxnId="{4F6CCD33-0D4B-40BF-A203-3D7CD62687F8}">
      <dgm:prSet/>
      <dgm:spPr/>
      <dgm:t>
        <a:bodyPr/>
        <a:lstStyle/>
        <a:p>
          <a:endParaRPr lang="fr-FR"/>
        </a:p>
      </dgm:t>
    </dgm:pt>
    <dgm:pt modelId="{4B3D3221-023C-4962-B2C1-4B7382C478CF}" type="sibTrans" cxnId="{4F6CCD33-0D4B-40BF-A203-3D7CD62687F8}">
      <dgm:prSet/>
      <dgm:spPr/>
      <dgm:t>
        <a:bodyPr/>
        <a:lstStyle/>
        <a:p>
          <a:endParaRPr lang="fr-FR"/>
        </a:p>
      </dgm:t>
    </dgm:pt>
    <dgm:pt modelId="{B09155DF-DC7B-4482-8834-302B8D7ECBC0}">
      <dgm:prSet phldrT="[Text]"/>
      <dgm:spPr>
        <a:xfrm>
          <a:off x="775600" y="1369232"/>
          <a:ext cx="648660" cy="561167"/>
        </a:xfrm>
      </dgm:spPr>
      <dgm:t>
        <a:bodyPr/>
        <a:lstStyle/>
        <a:p>
          <a:pPr>
            <a:buNone/>
          </a:pPr>
          <a:r>
            <a:rPr lang="fr-FR">
              <a:latin typeface="Calibri" panose="020F0502020204030204"/>
              <a:ea typeface="+mn-ea"/>
              <a:cs typeface="+mn-cs"/>
            </a:rPr>
            <a:t>Actors</a:t>
          </a:r>
        </a:p>
      </dgm:t>
    </dgm:pt>
    <dgm:pt modelId="{2BDA484C-F3F9-406F-9422-BCDC4D8A8230}" type="parTrans" cxnId="{B0BE8802-76E0-449C-B50D-DB8EB4D16E07}">
      <dgm:prSet/>
      <dgm:spPr/>
      <dgm:t>
        <a:bodyPr/>
        <a:lstStyle/>
        <a:p>
          <a:endParaRPr lang="fr-FR"/>
        </a:p>
      </dgm:t>
    </dgm:pt>
    <dgm:pt modelId="{A7D2DB23-3E53-477D-8E1E-325B35F59108}" type="sibTrans" cxnId="{B0BE8802-76E0-449C-B50D-DB8EB4D16E07}">
      <dgm:prSet/>
      <dgm:spPr/>
      <dgm:t>
        <a:bodyPr/>
        <a:lstStyle/>
        <a:p>
          <a:endParaRPr lang="fr-FR"/>
        </a:p>
      </dgm:t>
    </dgm:pt>
    <dgm:pt modelId="{2497C1C6-B248-4DC0-844D-1046F93A97D1}">
      <dgm:prSet phldrT="[Text]"/>
      <dgm:spPr>
        <a:xfrm>
          <a:off x="177942" y="1024077"/>
          <a:ext cx="648660" cy="561167"/>
        </a:xfrm>
      </dgm:spPr>
      <dgm:t>
        <a:bodyPr/>
        <a:lstStyle/>
        <a:p>
          <a:pPr>
            <a:buNone/>
          </a:pPr>
          <a:r>
            <a:rPr lang="fr-FR">
              <a:latin typeface="Calibri" panose="020F0502020204030204"/>
              <a:ea typeface="+mn-ea"/>
              <a:cs typeface="+mn-cs"/>
            </a:rPr>
            <a:t>Actors</a:t>
          </a:r>
        </a:p>
      </dgm:t>
    </dgm:pt>
    <dgm:pt modelId="{171EFA03-D19B-490B-BF52-AB4248FE60C8}" type="parTrans" cxnId="{A3F8B1FD-C029-4303-BAE6-5C032B939E9F}">
      <dgm:prSet/>
      <dgm:spPr/>
      <dgm:t>
        <a:bodyPr/>
        <a:lstStyle/>
        <a:p>
          <a:endParaRPr lang="fr-FR"/>
        </a:p>
      </dgm:t>
    </dgm:pt>
    <dgm:pt modelId="{B9BD3CF6-7371-49C0-ABE7-F718F4F29785}" type="sibTrans" cxnId="{A3F8B1FD-C029-4303-BAE6-5C032B939E9F}">
      <dgm:prSet/>
      <dgm:spPr/>
      <dgm:t>
        <a:bodyPr/>
        <a:lstStyle/>
        <a:p>
          <a:endParaRPr lang="fr-FR"/>
        </a:p>
      </dgm:t>
    </dgm:pt>
    <dgm:pt modelId="{529098EC-36A1-4A6F-944D-A49C54C992C5}">
      <dgm:prSet phldrT="[Text]"/>
      <dgm:spPr>
        <a:xfrm>
          <a:off x="177942" y="344383"/>
          <a:ext cx="648660" cy="561167"/>
        </a:xfrm>
      </dgm:spPr>
      <dgm:t>
        <a:bodyPr/>
        <a:lstStyle/>
        <a:p>
          <a:pPr>
            <a:buNone/>
          </a:pPr>
          <a:r>
            <a:rPr lang="fr-FR">
              <a:latin typeface="Calibri" panose="020F0502020204030204"/>
              <a:ea typeface="+mn-ea"/>
              <a:cs typeface="+mn-cs"/>
            </a:rPr>
            <a:t>Actors</a:t>
          </a:r>
        </a:p>
      </dgm:t>
    </dgm:pt>
    <dgm:pt modelId="{545E9E5E-BF54-448B-8986-91F85086E05C}" type="parTrans" cxnId="{6A7E7512-D807-470E-9793-1A183AE0EC1F}">
      <dgm:prSet/>
      <dgm:spPr/>
      <dgm:t>
        <a:bodyPr/>
        <a:lstStyle/>
        <a:p>
          <a:endParaRPr lang="fr-FR"/>
        </a:p>
      </dgm:t>
    </dgm:pt>
    <dgm:pt modelId="{3EF83147-4A89-4098-9E42-1B05CB0B4EA2}" type="sibTrans" cxnId="{6A7E7512-D807-470E-9793-1A183AE0EC1F}">
      <dgm:prSet/>
      <dgm:spPr/>
      <dgm:t>
        <a:bodyPr/>
        <a:lstStyle/>
        <a:p>
          <a:endParaRPr lang="fr-FR"/>
        </a:p>
      </dgm:t>
    </dgm:pt>
    <dgm:pt modelId="{212D6CDF-06DC-4139-8EF9-36FE361A0C9E}" type="pres">
      <dgm:prSet presAssocID="{1CBC5D52-AE36-4D76-AD4F-0662CEE35038}" presName="Name0" presStyleCnt="0">
        <dgm:presLayoutVars>
          <dgm:chMax val="1"/>
          <dgm:chPref val="1"/>
          <dgm:dir/>
          <dgm:animOne val="branch"/>
          <dgm:animLvl val="lvl"/>
        </dgm:presLayoutVars>
      </dgm:prSet>
      <dgm:spPr/>
    </dgm:pt>
    <dgm:pt modelId="{1CAEB744-FBC8-47B2-8673-443CDA8D3DD0}" type="pres">
      <dgm:prSet presAssocID="{B6E5AB06-2B53-4280-BD00-520C1B27B6C7}" presName="Parent" presStyleLbl="node0" presStyleIdx="0" presStyleCnt="1">
        <dgm:presLayoutVars>
          <dgm:chMax val="6"/>
          <dgm:chPref val="6"/>
        </dgm:presLayoutVars>
      </dgm:prSet>
      <dgm:spPr/>
    </dgm:pt>
    <dgm:pt modelId="{71336324-E9FE-41F8-9495-540CFF1C2F37}" type="pres">
      <dgm:prSet presAssocID="{C5A5B679-60CB-47AA-93E9-8ABD510AEBA5}" presName="Accent1" presStyleCnt="0"/>
      <dgm:spPr/>
    </dgm:pt>
    <dgm:pt modelId="{AB03350A-03A1-48A7-87BE-9F5294B8FF70}" type="pres">
      <dgm:prSet presAssocID="{C5A5B679-60CB-47AA-93E9-8ABD510AEBA5}" presName="Accent" presStyleLbl="bgShp" presStyleIdx="0" presStyleCnt="6"/>
      <dgm:spPr/>
    </dgm:pt>
    <dgm:pt modelId="{05A3F451-942F-4680-BD27-C0C5A2BE70F7}" type="pres">
      <dgm:prSet presAssocID="{C5A5B679-60CB-47AA-93E9-8ABD510AEBA5}" presName="Child1" presStyleLbl="node1" presStyleIdx="0" presStyleCnt="6">
        <dgm:presLayoutVars>
          <dgm:chMax val="0"/>
          <dgm:chPref val="0"/>
          <dgm:bulletEnabled val="1"/>
        </dgm:presLayoutVars>
      </dgm:prSet>
      <dgm:spPr/>
    </dgm:pt>
    <dgm:pt modelId="{CD45165C-5E6D-4979-B592-01ECB1396EC8}" type="pres">
      <dgm:prSet presAssocID="{363D9535-4E86-4B20-A6A8-BD53CF7F57E4}" presName="Accent2" presStyleCnt="0"/>
      <dgm:spPr/>
    </dgm:pt>
    <dgm:pt modelId="{CECA2847-4825-493E-A928-39FD8CD99061}" type="pres">
      <dgm:prSet presAssocID="{363D9535-4E86-4B20-A6A8-BD53CF7F57E4}" presName="Accent" presStyleLbl="bgShp" presStyleIdx="1" presStyleCnt="6"/>
      <dgm:spPr/>
    </dgm:pt>
    <dgm:pt modelId="{C0FDF770-8CD9-4109-919E-4995056C2340}" type="pres">
      <dgm:prSet presAssocID="{363D9535-4E86-4B20-A6A8-BD53CF7F57E4}" presName="Child2" presStyleLbl="node1" presStyleIdx="1" presStyleCnt="6">
        <dgm:presLayoutVars>
          <dgm:chMax val="0"/>
          <dgm:chPref val="0"/>
          <dgm:bulletEnabled val="1"/>
        </dgm:presLayoutVars>
      </dgm:prSet>
      <dgm:spPr/>
    </dgm:pt>
    <dgm:pt modelId="{AC0EF520-FDC0-46A5-8150-EBC90A86FE17}" type="pres">
      <dgm:prSet presAssocID="{B2909C0B-C027-4CFB-AF9B-E3F47D67E3EC}" presName="Accent3" presStyleCnt="0"/>
      <dgm:spPr/>
    </dgm:pt>
    <dgm:pt modelId="{2C203673-9C62-479A-904C-ED4B012C094F}" type="pres">
      <dgm:prSet presAssocID="{B2909C0B-C027-4CFB-AF9B-E3F47D67E3EC}" presName="Accent" presStyleLbl="bgShp" presStyleIdx="2" presStyleCnt="6"/>
      <dgm:spPr/>
    </dgm:pt>
    <dgm:pt modelId="{60F0BEDC-C092-4822-8900-A6F8C3F674BE}" type="pres">
      <dgm:prSet presAssocID="{B2909C0B-C027-4CFB-AF9B-E3F47D67E3EC}" presName="Child3" presStyleLbl="node1" presStyleIdx="2" presStyleCnt="6">
        <dgm:presLayoutVars>
          <dgm:chMax val="0"/>
          <dgm:chPref val="0"/>
          <dgm:bulletEnabled val="1"/>
        </dgm:presLayoutVars>
      </dgm:prSet>
      <dgm:spPr/>
    </dgm:pt>
    <dgm:pt modelId="{FB166626-1901-4A0E-B239-92B27C328BC2}" type="pres">
      <dgm:prSet presAssocID="{B09155DF-DC7B-4482-8834-302B8D7ECBC0}" presName="Accent4" presStyleCnt="0"/>
      <dgm:spPr/>
    </dgm:pt>
    <dgm:pt modelId="{974602AD-5C46-492B-90CD-A3F6E77413C5}" type="pres">
      <dgm:prSet presAssocID="{B09155DF-DC7B-4482-8834-302B8D7ECBC0}" presName="Accent" presStyleLbl="bgShp" presStyleIdx="3" presStyleCnt="6"/>
      <dgm:spPr/>
    </dgm:pt>
    <dgm:pt modelId="{D394E145-4427-4B08-A660-1DC250644975}" type="pres">
      <dgm:prSet presAssocID="{B09155DF-DC7B-4482-8834-302B8D7ECBC0}" presName="Child4" presStyleLbl="node1" presStyleIdx="3" presStyleCnt="6">
        <dgm:presLayoutVars>
          <dgm:chMax val="0"/>
          <dgm:chPref val="0"/>
          <dgm:bulletEnabled val="1"/>
        </dgm:presLayoutVars>
      </dgm:prSet>
      <dgm:spPr/>
    </dgm:pt>
    <dgm:pt modelId="{AE1BD348-2BC5-4245-B2F4-A67474DA07DF}" type="pres">
      <dgm:prSet presAssocID="{2497C1C6-B248-4DC0-844D-1046F93A97D1}" presName="Accent5" presStyleCnt="0"/>
      <dgm:spPr/>
    </dgm:pt>
    <dgm:pt modelId="{230A504F-C7A4-4C0D-A8EE-712015208AD3}" type="pres">
      <dgm:prSet presAssocID="{2497C1C6-B248-4DC0-844D-1046F93A97D1}" presName="Accent" presStyleLbl="bgShp" presStyleIdx="4" presStyleCnt="6"/>
      <dgm:spPr/>
    </dgm:pt>
    <dgm:pt modelId="{D2347D68-894D-4C37-9B73-FCEE6C43CEE9}" type="pres">
      <dgm:prSet presAssocID="{2497C1C6-B248-4DC0-844D-1046F93A97D1}" presName="Child5" presStyleLbl="node1" presStyleIdx="4" presStyleCnt="6">
        <dgm:presLayoutVars>
          <dgm:chMax val="0"/>
          <dgm:chPref val="0"/>
          <dgm:bulletEnabled val="1"/>
        </dgm:presLayoutVars>
      </dgm:prSet>
      <dgm:spPr/>
    </dgm:pt>
    <dgm:pt modelId="{D206F04A-9FF5-4C27-BF2C-8A8D1A98E1E7}" type="pres">
      <dgm:prSet presAssocID="{529098EC-36A1-4A6F-944D-A49C54C992C5}" presName="Accent6" presStyleCnt="0"/>
      <dgm:spPr/>
    </dgm:pt>
    <dgm:pt modelId="{77C3E35D-F7A5-444B-BAC7-A27A4DA16479}" type="pres">
      <dgm:prSet presAssocID="{529098EC-36A1-4A6F-944D-A49C54C992C5}" presName="Accent" presStyleLbl="bgShp" presStyleIdx="5" presStyleCnt="6"/>
      <dgm:spPr/>
    </dgm:pt>
    <dgm:pt modelId="{74F069F2-B4BB-49D0-A190-3FE6C98DBA60}" type="pres">
      <dgm:prSet presAssocID="{529098EC-36A1-4A6F-944D-A49C54C992C5}" presName="Child6" presStyleLbl="node1" presStyleIdx="5" presStyleCnt="6">
        <dgm:presLayoutVars>
          <dgm:chMax val="0"/>
          <dgm:chPref val="0"/>
          <dgm:bulletEnabled val="1"/>
        </dgm:presLayoutVars>
      </dgm:prSet>
      <dgm:spPr/>
    </dgm:pt>
  </dgm:ptLst>
  <dgm:cxnLst>
    <dgm:cxn modelId="{B0BE8802-76E0-449C-B50D-DB8EB4D16E07}" srcId="{B6E5AB06-2B53-4280-BD00-520C1B27B6C7}" destId="{B09155DF-DC7B-4482-8834-302B8D7ECBC0}" srcOrd="3" destOrd="0" parTransId="{2BDA484C-F3F9-406F-9422-BCDC4D8A8230}" sibTransId="{A7D2DB23-3E53-477D-8E1E-325B35F59108}"/>
    <dgm:cxn modelId="{1AFA9702-EE9F-489B-AE93-1B94BD34D14D}" type="presOf" srcId="{B09155DF-DC7B-4482-8834-302B8D7ECBC0}" destId="{D394E145-4427-4B08-A660-1DC250644975}" srcOrd="0" destOrd="0" presId="urn:microsoft.com/office/officeart/2011/layout/HexagonRadial"/>
    <dgm:cxn modelId="{A7B1210F-71AC-4284-A0CE-486A826D330C}" srcId="{1CBC5D52-AE36-4D76-AD4F-0662CEE35038}" destId="{B6E5AB06-2B53-4280-BD00-520C1B27B6C7}" srcOrd="0" destOrd="0" parTransId="{8036504E-9566-4A5B-B53A-D756D17C9420}" sibTransId="{E4468AD2-44CD-4744-A3AE-A058C15FA7DA}"/>
    <dgm:cxn modelId="{6A7E7512-D807-470E-9793-1A183AE0EC1F}" srcId="{B6E5AB06-2B53-4280-BD00-520C1B27B6C7}" destId="{529098EC-36A1-4A6F-944D-A49C54C992C5}" srcOrd="5" destOrd="0" parTransId="{545E9E5E-BF54-448B-8986-91F85086E05C}" sibTransId="{3EF83147-4A89-4098-9E42-1B05CB0B4EA2}"/>
    <dgm:cxn modelId="{4F6CCD33-0D4B-40BF-A203-3D7CD62687F8}" srcId="{B6E5AB06-2B53-4280-BD00-520C1B27B6C7}" destId="{B2909C0B-C027-4CFB-AF9B-E3F47D67E3EC}" srcOrd="2" destOrd="0" parTransId="{568255E9-5599-4E87-B0B7-40ACCDAE7AC0}" sibTransId="{4B3D3221-023C-4962-B2C1-4B7382C478CF}"/>
    <dgm:cxn modelId="{A5B65466-1383-4D37-94F8-4F49C2C49E1C}" type="presOf" srcId="{363D9535-4E86-4B20-A6A8-BD53CF7F57E4}" destId="{C0FDF770-8CD9-4109-919E-4995056C2340}" srcOrd="0" destOrd="0" presId="urn:microsoft.com/office/officeart/2011/layout/HexagonRadial"/>
    <dgm:cxn modelId="{7E320776-538A-45A3-AA70-A537F755D104}" srcId="{B6E5AB06-2B53-4280-BD00-520C1B27B6C7}" destId="{363D9535-4E86-4B20-A6A8-BD53CF7F57E4}" srcOrd="1" destOrd="0" parTransId="{E9F10FC4-43F0-4355-9F76-32E6DF55BF3E}" sibTransId="{535E7B77-67E1-41E1-A53D-BB7108021BA2}"/>
    <dgm:cxn modelId="{E8ECB57B-DD70-45CA-B687-901FE98E3826}" type="presOf" srcId="{C5A5B679-60CB-47AA-93E9-8ABD510AEBA5}" destId="{05A3F451-942F-4680-BD27-C0C5A2BE70F7}" srcOrd="0" destOrd="0" presId="urn:microsoft.com/office/officeart/2011/layout/HexagonRadial"/>
    <dgm:cxn modelId="{CC9A117C-B484-478E-A9AC-FE2D070AB052}" type="presOf" srcId="{529098EC-36A1-4A6F-944D-A49C54C992C5}" destId="{74F069F2-B4BB-49D0-A190-3FE6C98DBA60}" srcOrd="0" destOrd="0" presId="urn:microsoft.com/office/officeart/2011/layout/HexagonRadial"/>
    <dgm:cxn modelId="{04FC9183-4F13-4617-8C37-4D5D6B87E2B7}" type="presOf" srcId="{B2909C0B-C027-4CFB-AF9B-E3F47D67E3EC}" destId="{60F0BEDC-C092-4822-8900-A6F8C3F674BE}" srcOrd="0" destOrd="0" presId="urn:microsoft.com/office/officeart/2011/layout/HexagonRadial"/>
    <dgm:cxn modelId="{A5DCBFB2-8F1A-44EE-B8E6-42440147088A}" type="presOf" srcId="{1CBC5D52-AE36-4D76-AD4F-0662CEE35038}" destId="{212D6CDF-06DC-4139-8EF9-36FE361A0C9E}" srcOrd="0" destOrd="0" presId="urn:microsoft.com/office/officeart/2011/layout/HexagonRadial"/>
    <dgm:cxn modelId="{CAD5B4BA-CE75-4F31-B7E4-FC17A9559FF2}" type="presOf" srcId="{B6E5AB06-2B53-4280-BD00-520C1B27B6C7}" destId="{1CAEB744-FBC8-47B2-8673-443CDA8D3DD0}" srcOrd="0" destOrd="0" presId="urn:microsoft.com/office/officeart/2011/layout/HexagonRadial"/>
    <dgm:cxn modelId="{70C8F3BC-D8A8-4462-8518-2DA043CD640F}" srcId="{B6E5AB06-2B53-4280-BD00-520C1B27B6C7}" destId="{C5A5B679-60CB-47AA-93E9-8ABD510AEBA5}" srcOrd="0" destOrd="0" parTransId="{6845CA46-2970-4DCF-A745-4AF7BBBA462D}" sibTransId="{109279AA-3598-416A-AB14-937DDE0C5B41}"/>
    <dgm:cxn modelId="{9E1608ED-380F-4BA0-95C7-9E690A325A8C}" type="presOf" srcId="{2497C1C6-B248-4DC0-844D-1046F93A97D1}" destId="{D2347D68-894D-4C37-9B73-FCEE6C43CEE9}" srcOrd="0" destOrd="0" presId="urn:microsoft.com/office/officeart/2011/layout/HexagonRadial"/>
    <dgm:cxn modelId="{A3F8B1FD-C029-4303-BAE6-5C032B939E9F}" srcId="{B6E5AB06-2B53-4280-BD00-520C1B27B6C7}" destId="{2497C1C6-B248-4DC0-844D-1046F93A97D1}" srcOrd="4" destOrd="0" parTransId="{171EFA03-D19B-490B-BF52-AB4248FE60C8}" sibTransId="{B9BD3CF6-7371-49C0-ABE7-F718F4F29785}"/>
    <dgm:cxn modelId="{66BC3D0B-C258-46F9-BFBA-24142609CE65}" type="presParOf" srcId="{212D6CDF-06DC-4139-8EF9-36FE361A0C9E}" destId="{1CAEB744-FBC8-47B2-8673-443CDA8D3DD0}" srcOrd="0" destOrd="0" presId="urn:microsoft.com/office/officeart/2011/layout/HexagonRadial"/>
    <dgm:cxn modelId="{01A478AB-9BF5-4F7A-9D50-3335FC064264}" type="presParOf" srcId="{212D6CDF-06DC-4139-8EF9-36FE361A0C9E}" destId="{71336324-E9FE-41F8-9495-540CFF1C2F37}" srcOrd="1" destOrd="0" presId="urn:microsoft.com/office/officeart/2011/layout/HexagonRadial"/>
    <dgm:cxn modelId="{84BA38F2-66A4-4316-B161-3B001A284DF3}" type="presParOf" srcId="{71336324-E9FE-41F8-9495-540CFF1C2F37}" destId="{AB03350A-03A1-48A7-87BE-9F5294B8FF70}" srcOrd="0" destOrd="0" presId="urn:microsoft.com/office/officeart/2011/layout/HexagonRadial"/>
    <dgm:cxn modelId="{B33E5DA3-7EF8-4D04-9DB6-A6548754F51D}" type="presParOf" srcId="{212D6CDF-06DC-4139-8EF9-36FE361A0C9E}" destId="{05A3F451-942F-4680-BD27-C0C5A2BE70F7}" srcOrd="2" destOrd="0" presId="urn:microsoft.com/office/officeart/2011/layout/HexagonRadial"/>
    <dgm:cxn modelId="{F579F770-A97A-44DA-9660-53103886A091}" type="presParOf" srcId="{212D6CDF-06DC-4139-8EF9-36FE361A0C9E}" destId="{CD45165C-5E6D-4979-B592-01ECB1396EC8}" srcOrd="3" destOrd="0" presId="urn:microsoft.com/office/officeart/2011/layout/HexagonRadial"/>
    <dgm:cxn modelId="{BC783BEA-779E-4A54-845E-D3EB95904066}" type="presParOf" srcId="{CD45165C-5E6D-4979-B592-01ECB1396EC8}" destId="{CECA2847-4825-493E-A928-39FD8CD99061}" srcOrd="0" destOrd="0" presId="urn:microsoft.com/office/officeart/2011/layout/HexagonRadial"/>
    <dgm:cxn modelId="{C0C2DC4F-A966-4A13-9239-78B2B3715077}" type="presParOf" srcId="{212D6CDF-06DC-4139-8EF9-36FE361A0C9E}" destId="{C0FDF770-8CD9-4109-919E-4995056C2340}" srcOrd="4" destOrd="0" presId="urn:microsoft.com/office/officeart/2011/layout/HexagonRadial"/>
    <dgm:cxn modelId="{220BB353-78BD-4412-8C7D-5044C438F3D8}" type="presParOf" srcId="{212D6CDF-06DC-4139-8EF9-36FE361A0C9E}" destId="{AC0EF520-FDC0-46A5-8150-EBC90A86FE17}" srcOrd="5" destOrd="0" presId="urn:microsoft.com/office/officeart/2011/layout/HexagonRadial"/>
    <dgm:cxn modelId="{11085379-3FA3-4A6A-BBF8-FA7BE112C065}" type="presParOf" srcId="{AC0EF520-FDC0-46A5-8150-EBC90A86FE17}" destId="{2C203673-9C62-479A-904C-ED4B012C094F}" srcOrd="0" destOrd="0" presId="urn:microsoft.com/office/officeart/2011/layout/HexagonRadial"/>
    <dgm:cxn modelId="{A247F09A-244A-4FD4-8473-8CB9FB8C0C34}" type="presParOf" srcId="{212D6CDF-06DC-4139-8EF9-36FE361A0C9E}" destId="{60F0BEDC-C092-4822-8900-A6F8C3F674BE}" srcOrd="6" destOrd="0" presId="urn:microsoft.com/office/officeart/2011/layout/HexagonRadial"/>
    <dgm:cxn modelId="{475AC1BE-DC26-42A3-A290-EB421A9199A2}" type="presParOf" srcId="{212D6CDF-06DC-4139-8EF9-36FE361A0C9E}" destId="{FB166626-1901-4A0E-B239-92B27C328BC2}" srcOrd="7" destOrd="0" presId="urn:microsoft.com/office/officeart/2011/layout/HexagonRadial"/>
    <dgm:cxn modelId="{BF54FE75-9421-4C83-9D9B-94D6175E084D}" type="presParOf" srcId="{FB166626-1901-4A0E-B239-92B27C328BC2}" destId="{974602AD-5C46-492B-90CD-A3F6E77413C5}" srcOrd="0" destOrd="0" presId="urn:microsoft.com/office/officeart/2011/layout/HexagonRadial"/>
    <dgm:cxn modelId="{7FBD81CA-1712-49C4-A90E-919DB154242D}" type="presParOf" srcId="{212D6CDF-06DC-4139-8EF9-36FE361A0C9E}" destId="{D394E145-4427-4B08-A660-1DC250644975}" srcOrd="8" destOrd="0" presId="urn:microsoft.com/office/officeart/2011/layout/HexagonRadial"/>
    <dgm:cxn modelId="{CA70D1A5-0AEC-44A8-9417-05FCF1C9EDA0}" type="presParOf" srcId="{212D6CDF-06DC-4139-8EF9-36FE361A0C9E}" destId="{AE1BD348-2BC5-4245-B2F4-A67474DA07DF}" srcOrd="9" destOrd="0" presId="urn:microsoft.com/office/officeart/2011/layout/HexagonRadial"/>
    <dgm:cxn modelId="{9253A929-7BF3-4A75-B230-2EC773D9F35E}" type="presParOf" srcId="{AE1BD348-2BC5-4245-B2F4-A67474DA07DF}" destId="{230A504F-C7A4-4C0D-A8EE-712015208AD3}" srcOrd="0" destOrd="0" presId="urn:microsoft.com/office/officeart/2011/layout/HexagonRadial"/>
    <dgm:cxn modelId="{51C6641F-46BD-402C-990E-DF8533E6AF88}" type="presParOf" srcId="{212D6CDF-06DC-4139-8EF9-36FE361A0C9E}" destId="{D2347D68-894D-4C37-9B73-FCEE6C43CEE9}" srcOrd="10" destOrd="0" presId="urn:microsoft.com/office/officeart/2011/layout/HexagonRadial"/>
    <dgm:cxn modelId="{1B74F109-1D5B-4220-8DC7-F5E522B0A149}" type="presParOf" srcId="{212D6CDF-06DC-4139-8EF9-36FE361A0C9E}" destId="{D206F04A-9FF5-4C27-BF2C-8A8D1A98E1E7}" srcOrd="11" destOrd="0" presId="urn:microsoft.com/office/officeart/2011/layout/HexagonRadial"/>
    <dgm:cxn modelId="{B1C11131-D349-45CE-B291-9F275867CF93}" type="presParOf" srcId="{D206F04A-9FF5-4C27-BF2C-8A8D1A98E1E7}" destId="{77C3E35D-F7A5-444B-BAC7-A27A4DA16479}" srcOrd="0" destOrd="0" presId="urn:microsoft.com/office/officeart/2011/layout/HexagonRadial"/>
    <dgm:cxn modelId="{CD3E3B25-2CA6-43DD-8E54-513138D37355}" type="presParOf" srcId="{212D6CDF-06DC-4139-8EF9-36FE361A0C9E}" destId="{74F069F2-B4BB-49D0-A190-3FE6C98DBA60}" srcOrd="12" destOrd="0" presId="urn:microsoft.com/office/officeart/2011/layout/HexagonRadial"/>
  </dgm:cxnLst>
  <dgm:bg>
    <a:solidFill>
      <a:schemeClr val="tx1">
        <a:lumMod val="50000"/>
        <a:lumOff val="50000"/>
      </a:schemeClr>
    </a:solidFill>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F058C1-290B-4659-89A5-741937F36FE9}">
      <dsp:nvSpPr>
        <dsp:cNvPr id="0" name=""/>
        <dsp:cNvSpPr/>
      </dsp:nvSpPr>
      <dsp:spPr>
        <a:xfrm>
          <a:off x="4083913" y="-199022"/>
          <a:ext cx="1939273" cy="1939273"/>
        </a:xfrm>
        <a:prstGeom prst="ellipse">
          <a:avLst/>
        </a:prstGeom>
        <a:solidFill>
          <a:schemeClr val="bg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fr-FR" sz="1500" kern="1200" dirty="0" err="1"/>
            <a:t>Adopting</a:t>
          </a:r>
          <a:r>
            <a:rPr lang="fr-FR" sz="1500" kern="1200" dirty="0"/>
            <a:t> an area-</a:t>
          </a:r>
          <a:r>
            <a:rPr lang="fr-FR" sz="1500" kern="1200" dirty="0" err="1"/>
            <a:t>based</a:t>
          </a:r>
          <a:r>
            <a:rPr lang="fr-FR" sz="1500" kern="1200" dirty="0"/>
            <a:t> </a:t>
          </a:r>
          <a:r>
            <a:rPr lang="fr-FR" sz="1500" kern="1200" dirty="0" err="1"/>
            <a:t>approach</a:t>
          </a:r>
          <a:r>
            <a:rPr lang="fr-FR" sz="1500" kern="1200" dirty="0"/>
            <a:t> </a:t>
          </a:r>
          <a:endParaRPr lang="en-US" sz="1500" kern="1200" dirty="0"/>
        </a:p>
      </dsp:txBody>
      <dsp:txXfrm>
        <a:off x="4367913" y="84978"/>
        <a:ext cx="1371273" cy="1371273"/>
      </dsp:txXfrm>
    </dsp:sp>
    <dsp:sp modelId="{0F7A3581-97DB-4DCD-9102-9F0197BFD633}">
      <dsp:nvSpPr>
        <dsp:cNvPr id="0" name=""/>
        <dsp:cNvSpPr/>
      </dsp:nvSpPr>
      <dsp:spPr>
        <a:xfrm rot="2160000">
          <a:off x="5885560" y="1187159"/>
          <a:ext cx="197889" cy="51966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5891229" y="1273644"/>
        <a:ext cx="138522" cy="311800"/>
      </dsp:txXfrm>
    </dsp:sp>
    <dsp:sp modelId="{F4AF081F-F46E-40FB-85FF-E60D85731693}">
      <dsp:nvSpPr>
        <dsp:cNvPr id="0" name=""/>
        <dsp:cNvSpPr/>
      </dsp:nvSpPr>
      <dsp:spPr>
        <a:xfrm>
          <a:off x="5954886" y="1160318"/>
          <a:ext cx="1939273" cy="193927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fr-FR" sz="1500" kern="1200" dirty="0" err="1"/>
            <a:t>Adopting</a:t>
          </a:r>
          <a:r>
            <a:rPr lang="fr-FR" sz="1500" kern="1200" dirty="0"/>
            <a:t> a </a:t>
          </a:r>
          <a:r>
            <a:rPr lang="fr-FR" sz="1500" kern="1200" dirty="0" err="1"/>
            <a:t>multisectoral</a:t>
          </a:r>
          <a:r>
            <a:rPr lang="fr-FR" sz="1500" kern="1200" dirty="0"/>
            <a:t> and </a:t>
          </a:r>
          <a:r>
            <a:rPr lang="fr-FR" sz="1500" kern="1200" dirty="0" err="1"/>
            <a:t>mutlistakeholder</a:t>
          </a:r>
          <a:r>
            <a:rPr lang="fr-FR" sz="1500" kern="1200" dirty="0"/>
            <a:t> </a:t>
          </a:r>
          <a:r>
            <a:rPr lang="fr-FR" sz="1500" kern="1200" dirty="0" err="1"/>
            <a:t>approach</a:t>
          </a:r>
          <a:r>
            <a:rPr lang="fr-FR" sz="1500" kern="1200" dirty="0"/>
            <a:t> </a:t>
          </a:r>
          <a:endParaRPr lang="en-US" sz="1500" kern="1200" dirty="0"/>
        </a:p>
      </dsp:txBody>
      <dsp:txXfrm>
        <a:off x="6238886" y="1444318"/>
        <a:ext cx="1371273" cy="1371273"/>
      </dsp:txXfrm>
    </dsp:sp>
    <dsp:sp modelId="{D9630AF7-6D38-4C39-9D07-B86598AE045E}">
      <dsp:nvSpPr>
        <dsp:cNvPr id="0" name=""/>
        <dsp:cNvSpPr/>
      </dsp:nvSpPr>
      <dsp:spPr>
        <a:xfrm rot="6480000">
          <a:off x="6469984" y="2964525"/>
          <a:ext cx="197889" cy="51966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10800000">
        <a:off x="6508840" y="3040227"/>
        <a:ext cx="138522" cy="311800"/>
      </dsp:txXfrm>
    </dsp:sp>
    <dsp:sp modelId="{3509C221-C81D-449D-A89D-480FE14FC0B0}">
      <dsp:nvSpPr>
        <dsp:cNvPr id="0" name=""/>
        <dsp:cNvSpPr/>
      </dsp:nvSpPr>
      <dsp:spPr>
        <a:xfrm>
          <a:off x="5240238" y="3359779"/>
          <a:ext cx="1939273" cy="1939273"/>
        </a:xfrm>
        <a:prstGeom prst="ellips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fr-FR" sz="1500" kern="1200" dirty="0" err="1"/>
            <a:t>Developing</a:t>
          </a:r>
          <a:r>
            <a:rPr lang="fr-FR" sz="1500" kern="1200" dirty="0"/>
            <a:t> or </a:t>
          </a:r>
          <a:r>
            <a:rPr lang="fr-FR" sz="1500" kern="1200"/>
            <a:t>using </a:t>
          </a:r>
          <a:r>
            <a:rPr lang="fr-FR" sz="1500" kern="1200" dirty="0" err="1"/>
            <a:t>existing</a:t>
          </a:r>
          <a:r>
            <a:rPr lang="fr-FR" sz="1500" kern="1200" dirty="0"/>
            <a:t> coordination </a:t>
          </a:r>
          <a:r>
            <a:rPr lang="fr-FR" sz="1500" kern="1200" dirty="0" err="1"/>
            <a:t>mechanisms</a:t>
          </a:r>
          <a:r>
            <a:rPr lang="fr-FR" sz="1500" kern="1200" dirty="0"/>
            <a:t> </a:t>
          </a:r>
          <a:endParaRPr lang="en-US" sz="1500" kern="1200" dirty="0"/>
        </a:p>
      </dsp:txBody>
      <dsp:txXfrm>
        <a:off x="5524238" y="3643779"/>
        <a:ext cx="1371273" cy="1371273"/>
      </dsp:txXfrm>
    </dsp:sp>
    <dsp:sp modelId="{3114AC60-3DA0-4E7C-8DE9-103B0DD2A272}">
      <dsp:nvSpPr>
        <dsp:cNvPr id="0" name=""/>
        <dsp:cNvSpPr/>
      </dsp:nvSpPr>
      <dsp:spPr>
        <a:xfrm rot="10800000">
          <a:off x="4960205" y="4069582"/>
          <a:ext cx="197889" cy="51966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10800000">
        <a:off x="5019572" y="4173515"/>
        <a:ext cx="138522" cy="311800"/>
      </dsp:txXfrm>
    </dsp:sp>
    <dsp:sp modelId="{02F39420-A9F9-4FCE-9D22-8DAB94EF525E}">
      <dsp:nvSpPr>
        <dsp:cNvPr id="0" name=""/>
        <dsp:cNvSpPr/>
      </dsp:nvSpPr>
      <dsp:spPr>
        <a:xfrm>
          <a:off x="2927588" y="3359779"/>
          <a:ext cx="1939273" cy="1939273"/>
        </a:xfrm>
        <a:prstGeom prst="ellipse">
          <a:avLst/>
        </a:prstGeom>
        <a:solidFill>
          <a:schemeClr val="bg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fr-FR" sz="1500" kern="1200" dirty="0" err="1"/>
            <a:t>Assessing</a:t>
          </a:r>
          <a:r>
            <a:rPr lang="fr-FR" sz="1500" kern="1200" dirty="0"/>
            <a:t> and </a:t>
          </a:r>
          <a:r>
            <a:rPr lang="fr-FR" sz="1500" kern="1200" dirty="0" err="1"/>
            <a:t>measuring</a:t>
          </a:r>
          <a:r>
            <a:rPr lang="fr-FR" sz="1500" kern="1200" dirty="0"/>
            <a:t> durable solutions </a:t>
          </a:r>
          <a:endParaRPr lang="en-US" sz="1500" kern="1200" dirty="0"/>
        </a:p>
      </dsp:txBody>
      <dsp:txXfrm>
        <a:off x="3211588" y="3643779"/>
        <a:ext cx="1371273" cy="1371273"/>
      </dsp:txXfrm>
    </dsp:sp>
    <dsp:sp modelId="{E1C7991D-A9EB-4310-86A8-A896BCD0812B}">
      <dsp:nvSpPr>
        <dsp:cNvPr id="0" name=""/>
        <dsp:cNvSpPr/>
      </dsp:nvSpPr>
      <dsp:spPr>
        <a:xfrm rot="15120000">
          <a:off x="3442687" y="2975178"/>
          <a:ext cx="197889" cy="51966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10800000">
        <a:off x="3481543" y="3107342"/>
        <a:ext cx="138522" cy="311800"/>
      </dsp:txXfrm>
    </dsp:sp>
    <dsp:sp modelId="{5DC8A982-5F70-419D-818A-908A4EB27457}">
      <dsp:nvSpPr>
        <dsp:cNvPr id="0" name=""/>
        <dsp:cNvSpPr/>
      </dsp:nvSpPr>
      <dsp:spPr>
        <a:xfrm>
          <a:off x="2212940" y="1160318"/>
          <a:ext cx="1939273" cy="1939273"/>
        </a:xfrm>
        <a:prstGeom prst="ellipse">
          <a:avLst/>
        </a:prstGeom>
        <a:solidFill>
          <a:schemeClr val="bg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fr-FR" sz="1500" kern="1200" dirty="0" err="1"/>
            <a:t>Involving</a:t>
          </a:r>
          <a:r>
            <a:rPr lang="fr-FR" sz="1500" kern="1200" dirty="0"/>
            <a:t> DAC </a:t>
          </a:r>
          <a:r>
            <a:rPr lang="fr-FR" sz="1500" kern="1200" dirty="0" err="1"/>
            <a:t>through</a:t>
          </a:r>
          <a:r>
            <a:rPr lang="fr-FR" sz="1500" kern="1200" dirty="0"/>
            <a:t> Community-</a:t>
          </a:r>
          <a:r>
            <a:rPr lang="fr-FR" sz="1500" kern="1200" dirty="0" err="1"/>
            <a:t>based</a:t>
          </a:r>
          <a:r>
            <a:rPr lang="fr-FR" sz="1500" kern="1200" dirty="0"/>
            <a:t> planning  </a:t>
          </a:r>
          <a:endParaRPr lang="en-US" sz="1500" kern="1200" dirty="0"/>
        </a:p>
      </dsp:txBody>
      <dsp:txXfrm>
        <a:off x="2496940" y="1444318"/>
        <a:ext cx="1371273" cy="1371273"/>
      </dsp:txXfrm>
    </dsp:sp>
    <dsp:sp modelId="{A2921582-7BC6-4D69-A474-8483102F00F4}">
      <dsp:nvSpPr>
        <dsp:cNvPr id="0" name=""/>
        <dsp:cNvSpPr/>
      </dsp:nvSpPr>
      <dsp:spPr>
        <a:xfrm rot="19440000">
          <a:off x="4014587" y="1193743"/>
          <a:ext cx="197889" cy="51966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4020256" y="1315124"/>
        <a:ext cx="138522" cy="3118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45E159-F33B-40B6-A248-3BDBFFE36CD0}">
      <dsp:nvSpPr>
        <dsp:cNvPr id="0" name=""/>
        <dsp:cNvSpPr/>
      </dsp:nvSpPr>
      <dsp:spPr>
        <a:xfrm>
          <a:off x="3866" y="1405417"/>
          <a:ext cx="2093198" cy="2930477"/>
        </a:xfrm>
        <a:prstGeom prst="rect">
          <a:avLst/>
        </a:prstGeom>
        <a:solidFill>
          <a:srgbClr val="E7E6E6">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194" tIns="330200" rIns="163194" bIns="330200" numCol="1" spcCol="1270" anchor="t" anchorCtr="0">
          <a:noAutofit/>
        </a:bodyPr>
        <a:lstStyle/>
        <a:p>
          <a:pPr marL="0" lvl="0" indent="0" algn="l" defTabSz="711200">
            <a:lnSpc>
              <a:spcPct val="90000"/>
            </a:lnSpc>
            <a:spcBef>
              <a:spcPct val="0"/>
            </a:spcBef>
            <a:spcAft>
              <a:spcPct val="35000"/>
            </a:spcAft>
            <a:buNone/>
          </a:pPr>
          <a:r>
            <a:rPr lang="en-GB" sz="1600" kern="1200" dirty="0"/>
            <a:t>Identify actors</a:t>
          </a:r>
          <a:endParaRPr lang="fr-FR" sz="1600" kern="1200" dirty="0"/>
        </a:p>
      </dsp:txBody>
      <dsp:txXfrm>
        <a:off x="3866" y="2518999"/>
        <a:ext cx="2093198" cy="1758286"/>
      </dsp:txXfrm>
    </dsp:sp>
    <dsp:sp modelId="{D9E0979A-10BE-41B1-B6BD-6A23194FD5CC}">
      <dsp:nvSpPr>
        <dsp:cNvPr id="0" name=""/>
        <dsp:cNvSpPr/>
      </dsp:nvSpPr>
      <dsp:spPr>
        <a:xfrm>
          <a:off x="610893" y="1698465"/>
          <a:ext cx="879143" cy="879143"/>
        </a:xfrm>
        <a:prstGeom prst="ellipse">
          <a:avLst/>
        </a:prstGeom>
        <a:solidFill>
          <a:srgbClr val="BA122B"/>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41" tIns="12700" rIns="68541" bIns="12700" numCol="1" spcCol="1270" anchor="ctr" anchorCtr="0">
          <a:noAutofit/>
        </a:bodyPr>
        <a:lstStyle/>
        <a:p>
          <a:pPr marL="0" lvl="0" indent="0" algn="ctr" defTabSz="1866900">
            <a:lnSpc>
              <a:spcPct val="90000"/>
            </a:lnSpc>
            <a:spcBef>
              <a:spcPct val="0"/>
            </a:spcBef>
            <a:spcAft>
              <a:spcPct val="35000"/>
            </a:spcAft>
            <a:buNone/>
          </a:pPr>
          <a:r>
            <a:rPr lang="en-GB" sz="4200" kern="1200" dirty="0"/>
            <a:t>1</a:t>
          </a:r>
        </a:p>
      </dsp:txBody>
      <dsp:txXfrm>
        <a:off x="739641" y="1827213"/>
        <a:ext cx="621647" cy="621647"/>
      </dsp:txXfrm>
    </dsp:sp>
    <dsp:sp modelId="{2866549B-EB2F-4C2D-A675-47F9436399DD}">
      <dsp:nvSpPr>
        <dsp:cNvPr id="0" name=""/>
        <dsp:cNvSpPr/>
      </dsp:nvSpPr>
      <dsp:spPr>
        <a:xfrm>
          <a:off x="3866" y="4335823"/>
          <a:ext cx="2093198" cy="72"/>
        </a:xfrm>
        <a:prstGeom prst="rect">
          <a:avLst/>
        </a:prstGeom>
        <a:solidFill>
          <a:srgbClr val="E7E6E6"/>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6CA6A6F-D69B-456E-ADD3-45CB3382A642}">
      <dsp:nvSpPr>
        <dsp:cNvPr id="0" name=""/>
        <dsp:cNvSpPr/>
      </dsp:nvSpPr>
      <dsp:spPr>
        <a:xfrm>
          <a:off x="2306384" y="1405417"/>
          <a:ext cx="2093198" cy="2930477"/>
        </a:xfrm>
        <a:prstGeom prst="rect">
          <a:avLst/>
        </a:prstGeom>
        <a:solidFill>
          <a:srgbClr val="A6A6A6">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194" tIns="330200" rIns="163194" bIns="330200" numCol="1" spcCol="1270" anchor="t" anchorCtr="0">
          <a:noAutofit/>
        </a:bodyPr>
        <a:lstStyle/>
        <a:p>
          <a:pPr marL="0" lvl="0" indent="0" algn="l" defTabSz="711200">
            <a:lnSpc>
              <a:spcPct val="90000"/>
            </a:lnSpc>
            <a:spcBef>
              <a:spcPct val="0"/>
            </a:spcBef>
            <a:spcAft>
              <a:spcPct val="35000"/>
            </a:spcAft>
            <a:buNone/>
          </a:pPr>
          <a:r>
            <a:rPr lang="en-GB" sz="1600" kern="1200" dirty="0"/>
            <a:t>Identify coordination mechanisms and potential gaps and opportunities </a:t>
          </a:r>
          <a:endParaRPr lang="fr-FR" sz="1600" kern="1200" dirty="0"/>
        </a:p>
      </dsp:txBody>
      <dsp:txXfrm>
        <a:off x="2306384" y="2518999"/>
        <a:ext cx="2093198" cy="1758286"/>
      </dsp:txXfrm>
    </dsp:sp>
    <dsp:sp modelId="{1915F720-6F1D-4235-9BC1-F8D1F80F1662}">
      <dsp:nvSpPr>
        <dsp:cNvPr id="0" name=""/>
        <dsp:cNvSpPr/>
      </dsp:nvSpPr>
      <dsp:spPr>
        <a:xfrm>
          <a:off x="2913411" y="1698465"/>
          <a:ext cx="879143" cy="879143"/>
        </a:xfrm>
        <a:prstGeom prst="ellipse">
          <a:avLst/>
        </a:prstGeom>
        <a:solidFill>
          <a:srgbClr val="BA122B"/>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41" tIns="12700" rIns="68541" bIns="12700" numCol="1" spcCol="1270" anchor="ctr" anchorCtr="0">
          <a:noAutofit/>
        </a:bodyPr>
        <a:lstStyle/>
        <a:p>
          <a:pPr marL="0" lvl="0" indent="0" algn="ctr" defTabSz="1866900">
            <a:lnSpc>
              <a:spcPct val="90000"/>
            </a:lnSpc>
            <a:spcBef>
              <a:spcPct val="0"/>
            </a:spcBef>
            <a:spcAft>
              <a:spcPct val="35000"/>
            </a:spcAft>
            <a:buNone/>
          </a:pPr>
          <a:r>
            <a:rPr lang="en-GB" sz="4200" kern="1200" dirty="0"/>
            <a:t>2</a:t>
          </a:r>
        </a:p>
      </dsp:txBody>
      <dsp:txXfrm>
        <a:off x="3042159" y="1827213"/>
        <a:ext cx="621647" cy="621647"/>
      </dsp:txXfrm>
    </dsp:sp>
    <dsp:sp modelId="{AB0B4047-918F-44C7-A79B-E93635A6BACA}">
      <dsp:nvSpPr>
        <dsp:cNvPr id="0" name=""/>
        <dsp:cNvSpPr/>
      </dsp:nvSpPr>
      <dsp:spPr>
        <a:xfrm>
          <a:off x="2306384" y="4335823"/>
          <a:ext cx="2093198" cy="72"/>
        </a:xfrm>
        <a:prstGeom prst="rect">
          <a:avLst/>
        </a:prstGeom>
        <a:solidFill>
          <a:srgbClr val="A6A6A6"/>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4D3D91E-CA26-4060-9540-76D2D95BB1D3}">
      <dsp:nvSpPr>
        <dsp:cNvPr id="0" name=""/>
        <dsp:cNvSpPr/>
      </dsp:nvSpPr>
      <dsp:spPr>
        <a:xfrm>
          <a:off x="4608902" y="1405417"/>
          <a:ext cx="2093198" cy="2930477"/>
        </a:xfrm>
        <a:prstGeom prst="rect">
          <a:avLst/>
        </a:prstGeom>
        <a:solidFill>
          <a:schemeClr val="bg2">
            <a:lumMod val="75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194" tIns="330200" rIns="163194" bIns="330200" numCol="1" spcCol="1270" anchor="t" anchorCtr="0">
          <a:noAutofit/>
        </a:bodyPr>
        <a:lstStyle/>
        <a:p>
          <a:pPr marL="0" lvl="0" indent="0" algn="l" defTabSz="711200">
            <a:lnSpc>
              <a:spcPct val="90000"/>
            </a:lnSpc>
            <a:spcBef>
              <a:spcPct val="0"/>
            </a:spcBef>
            <a:spcAft>
              <a:spcPct val="35000"/>
            </a:spcAft>
            <a:buNone/>
          </a:pPr>
          <a:r>
            <a:rPr lang="en-GB" sz="1600" kern="1200" dirty="0">
              <a:solidFill>
                <a:schemeClr val="bg1"/>
              </a:solidFill>
            </a:rPr>
            <a:t>Strengthen collective understanding  of the concepts and tools </a:t>
          </a:r>
          <a:endParaRPr lang="fr-FR" sz="1600" kern="1200" dirty="0">
            <a:solidFill>
              <a:schemeClr val="bg1"/>
            </a:solidFill>
          </a:endParaRPr>
        </a:p>
      </dsp:txBody>
      <dsp:txXfrm>
        <a:off x="4608902" y="2518999"/>
        <a:ext cx="2093198" cy="1758286"/>
      </dsp:txXfrm>
    </dsp:sp>
    <dsp:sp modelId="{591E1BA8-4C85-4294-9C4A-EE23421EFCC0}">
      <dsp:nvSpPr>
        <dsp:cNvPr id="0" name=""/>
        <dsp:cNvSpPr/>
      </dsp:nvSpPr>
      <dsp:spPr>
        <a:xfrm>
          <a:off x="5215929" y="1698465"/>
          <a:ext cx="879143" cy="879143"/>
        </a:xfrm>
        <a:prstGeom prst="ellipse">
          <a:avLst/>
        </a:prstGeom>
        <a:solidFill>
          <a:srgbClr val="BA122B"/>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41" tIns="12700" rIns="68541" bIns="12700" numCol="1" spcCol="1270" anchor="ctr" anchorCtr="0">
          <a:noAutofit/>
        </a:bodyPr>
        <a:lstStyle/>
        <a:p>
          <a:pPr marL="0" lvl="0" indent="0" algn="ctr" defTabSz="1866900">
            <a:lnSpc>
              <a:spcPct val="90000"/>
            </a:lnSpc>
            <a:spcBef>
              <a:spcPct val="0"/>
            </a:spcBef>
            <a:spcAft>
              <a:spcPct val="35000"/>
            </a:spcAft>
            <a:buNone/>
          </a:pPr>
          <a:r>
            <a:rPr lang="en-GB" sz="4200" kern="1200" dirty="0"/>
            <a:t>3</a:t>
          </a:r>
        </a:p>
      </dsp:txBody>
      <dsp:txXfrm>
        <a:off x="5344677" y="1827213"/>
        <a:ext cx="621647" cy="621647"/>
      </dsp:txXfrm>
    </dsp:sp>
    <dsp:sp modelId="{D4604305-1B3A-4718-84E9-05898A53303E}">
      <dsp:nvSpPr>
        <dsp:cNvPr id="0" name=""/>
        <dsp:cNvSpPr/>
      </dsp:nvSpPr>
      <dsp:spPr>
        <a:xfrm>
          <a:off x="4608902" y="4335823"/>
          <a:ext cx="2093198" cy="72"/>
        </a:xfrm>
        <a:prstGeom prst="rect">
          <a:avLst/>
        </a:prstGeom>
        <a:solidFill>
          <a:schemeClr val="accent2">
            <a:hueOff val="6154613"/>
            <a:satOff val="7012"/>
            <a:lumOff val="1525"/>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3AE60D4-ACBD-4BC7-B4BD-A253024D8264}">
      <dsp:nvSpPr>
        <dsp:cNvPr id="0" name=""/>
        <dsp:cNvSpPr/>
      </dsp:nvSpPr>
      <dsp:spPr>
        <a:xfrm>
          <a:off x="6911420" y="1405417"/>
          <a:ext cx="2093198" cy="2930477"/>
        </a:xfrm>
        <a:prstGeom prst="rect">
          <a:avLst/>
        </a:prstGeom>
        <a:solidFill>
          <a:schemeClr val="tx2">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194" tIns="330200" rIns="163194" bIns="330200" numCol="1" spcCol="1270" anchor="t" anchorCtr="0">
          <a:noAutofit/>
        </a:bodyPr>
        <a:lstStyle/>
        <a:p>
          <a:pPr marL="0" lvl="0" indent="0" algn="l" defTabSz="711200">
            <a:lnSpc>
              <a:spcPct val="90000"/>
            </a:lnSpc>
            <a:spcBef>
              <a:spcPct val="0"/>
            </a:spcBef>
            <a:spcAft>
              <a:spcPct val="35000"/>
            </a:spcAft>
            <a:buNone/>
          </a:pPr>
          <a:r>
            <a:rPr lang="en-GB" sz="1600" kern="1200" dirty="0">
              <a:solidFill>
                <a:schemeClr val="bg1"/>
              </a:solidFill>
            </a:rPr>
            <a:t>Develop evidence and analysis </a:t>
          </a:r>
          <a:endParaRPr lang="fr-FR" sz="1600" kern="1200" dirty="0">
            <a:solidFill>
              <a:schemeClr val="bg1"/>
            </a:solidFill>
          </a:endParaRPr>
        </a:p>
      </dsp:txBody>
      <dsp:txXfrm>
        <a:off x="6911420" y="2518999"/>
        <a:ext cx="2093198" cy="1758286"/>
      </dsp:txXfrm>
    </dsp:sp>
    <dsp:sp modelId="{27C23C49-DEC8-4FED-A061-849970E665E1}">
      <dsp:nvSpPr>
        <dsp:cNvPr id="0" name=""/>
        <dsp:cNvSpPr/>
      </dsp:nvSpPr>
      <dsp:spPr>
        <a:xfrm>
          <a:off x="7518447" y="1698465"/>
          <a:ext cx="879143" cy="879143"/>
        </a:xfrm>
        <a:prstGeom prst="ellipse">
          <a:avLst/>
        </a:prstGeom>
        <a:solidFill>
          <a:srgbClr val="BA122B"/>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41" tIns="12700" rIns="68541" bIns="12700" numCol="1" spcCol="1270" anchor="ctr" anchorCtr="0">
          <a:noAutofit/>
        </a:bodyPr>
        <a:lstStyle/>
        <a:p>
          <a:pPr marL="0" lvl="0" indent="0" algn="ctr" defTabSz="1866900">
            <a:lnSpc>
              <a:spcPct val="90000"/>
            </a:lnSpc>
            <a:spcBef>
              <a:spcPct val="0"/>
            </a:spcBef>
            <a:spcAft>
              <a:spcPct val="35000"/>
            </a:spcAft>
            <a:buNone/>
          </a:pPr>
          <a:r>
            <a:rPr lang="en-GB" sz="4200" kern="1200" dirty="0"/>
            <a:t>4</a:t>
          </a:r>
        </a:p>
      </dsp:txBody>
      <dsp:txXfrm>
        <a:off x="7647195" y="1827213"/>
        <a:ext cx="621647" cy="621647"/>
      </dsp:txXfrm>
    </dsp:sp>
    <dsp:sp modelId="{6A0F60CE-36B5-41A3-802D-3142176F5468}">
      <dsp:nvSpPr>
        <dsp:cNvPr id="0" name=""/>
        <dsp:cNvSpPr/>
      </dsp:nvSpPr>
      <dsp:spPr>
        <a:xfrm>
          <a:off x="6911420" y="4335823"/>
          <a:ext cx="2093198" cy="72"/>
        </a:xfrm>
        <a:prstGeom prst="rect">
          <a:avLst/>
        </a:prstGeom>
        <a:solidFill>
          <a:schemeClr val="accent2">
            <a:hueOff val="8616459"/>
            <a:satOff val="9817"/>
            <a:lumOff val="2135"/>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F4EFA1B-A0E5-4B9D-B55B-217893448FF3}">
      <dsp:nvSpPr>
        <dsp:cNvPr id="0" name=""/>
        <dsp:cNvSpPr/>
      </dsp:nvSpPr>
      <dsp:spPr>
        <a:xfrm>
          <a:off x="9213938" y="1405417"/>
          <a:ext cx="2093198" cy="2930477"/>
        </a:xfrm>
        <a:prstGeom prst="rect">
          <a:avLst/>
        </a:prstGeom>
        <a:solidFill>
          <a:srgbClr val="BA122B">
            <a:alpha val="90000"/>
          </a:srgb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194" tIns="330200" rIns="163194" bIns="330200" numCol="1" spcCol="1270" anchor="t" anchorCtr="0">
          <a:noAutofit/>
        </a:bodyPr>
        <a:lstStyle/>
        <a:p>
          <a:pPr marL="0" lvl="0" indent="0" algn="l" defTabSz="711200">
            <a:lnSpc>
              <a:spcPct val="90000"/>
            </a:lnSpc>
            <a:spcBef>
              <a:spcPct val="0"/>
            </a:spcBef>
            <a:spcAft>
              <a:spcPct val="35000"/>
            </a:spcAft>
            <a:buNone/>
          </a:pPr>
          <a:r>
            <a:rPr lang="en-GB" sz="1600" kern="1200" dirty="0">
              <a:solidFill>
                <a:schemeClr val="bg1"/>
              </a:solidFill>
            </a:rPr>
            <a:t>Develop long-term capacity development strategy </a:t>
          </a:r>
          <a:endParaRPr lang="fr-FR" sz="1600" kern="1200" dirty="0">
            <a:solidFill>
              <a:schemeClr val="bg1"/>
            </a:solidFill>
          </a:endParaRPr>
        </a:p>
      </dsp:txBody>
      <dsp:txXfrm>
        <a:off x="9213938" y="2518999"/>
        <a:ext cx="2093198" cy="1758286"/>
      </dsp:txXfrm>
    </dsp:sp>
    <dsp:sp modelId="{ACE24A2C-52E4-4DFA-B311-01A7531BDB90}">
      <dsp:nvSpPr>
        <dsp:cNvPr id="0" name=""/>
        <dsp:cNvSpPr/>
      </dsp:nvSpPr>
      <dsp:spPr>
        <a:xfrm>
          <a:off x="9820966" y="1698465"/>
          <a:ext cx="879143" cy="879143"/>
        </a:xfrm>
        <a:prstGeom prst="ellipse">
          <a:avLst/>
        </a:prstGeom>
        <a:solidFill>
          <a:srgbClr val="EE546A"/>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41" tIns="12700" rIns="68541" bIns="12700" numCol="1" spcCol="1270" anchor="ctr" anchorCtr="0">
          <a:noAutofit/>
        </a:bodyPr>
        <a:lstStyle/>
        <a:p>
          <a:pPr marL="0" lvl="0" indent="0" algn="ctr" defTabSz="1866900">
            <a:lnSpc>
              <a:spcPct val="90000"/>
            </a:lnSpc>
            <a:spcBef>
              <a:spcPct val="0"/>
            </a:spcBef>
            <a:spcAft>
              <a:spcPct val="35000"/>
            </a:spcAft>
            <a:buNone/>
          </a:pPr>
          <a:r>
            <a:rPr lang="en-GB" sz="4200" kern="1200" dirty="0"/>
            <a:t>5</a:t>
          </a:r>
        </a:p>
      </dsp:txBody>
      <dsp:txXfrm>
        <a:off x="9949714" y="1827213"/>
        <a:ext cx="621647" cy="621647"/>
      </dsp:txXfrm>
    </dsp:sp>
    <dsp:sp modelId="{FCD44AE9-C491-42B8-8A36-1C9BA1633DAD}">
      <dsp:nvSpPr>
        <dsp:cNvPr id="0" name=""/>
        <dsp:cNvSpPr/>
      </dsp:nvSpPr>
      <dsp:spPr>
        <a:xfrm>
          <a:off x="9213938" y="4335823"/>
          <a:ext cx="2093198" cy="72"/>
        </a:xfrm>
        <a:prstGeom prst="rect">
          <a:avLst/>
        </a:prstGeom>
        <a:solidFill>
          <a:schemeClr val="accent2">
            <a:hueOff val="11078304"/>
            <a:satOff val="12622"/>
            <a:lumOff val="2745"/>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2DD564-2CFC-49C0-825E-9734950CCEF1}">
      <dsp:nvSpPr>
        <dsp:cNvPr id="0" name=""/>
        <dsp:cNvSpPr/>
      </dsp:nvSpPr>
      <dsp:spPr>
        <a:xfrm>
          <a:off x="2282603" y="1571908"/>
          <a:ext cx="1997964" cy="1728320"/>
        </a:xfrm>
        <a:prstGeom prst="hexagon">
          <a:avLst>
            <a:gd name="adj" fmla="val 28570"/>
            <a:gd name="vf" fmla="val 11547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fr-FR" sz="3100" kern="1200" dirty="0">
            <a:latin typeface="Calibri" panose="020F0502020204030204"/>
            <a:ea typeface="+mn-ea"/>
            <a:cs typeface="+mn-cs"/>
          </a:endParaRPr>
        </a:p>
      </dsp:txBody>
      <dsp:txXfrm>
        <a:off x="2613694" y="1858315"/>
        <a:ext cx="1335782" cy="1155506"/>
      </dsp:txXfrm>
    </dsp:sp>
    <dsp:sp modelId="{C3B5DC37-20B7-4558-819F-F253F6616B57}">
      <dsp:nvSpPr>
        <dsp:cNvPr id="0" name=""/>
        <dsp:cNvSpPr/>
      </dsp:nvSpPr>
      <dsp:spPr>
        <a:xfrm>
          <a:off x="3533713" y="745024"/>
          <a:ext cx="753826" cy="64952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3B8B09-0542-4853-A5FF-EF5DAED0AED7}">
      <dsp:nvSpPr>
        <dsp:cNvPr id="0" name=""/>
        <dsp:cNvSpPr/>
      </dsp:nvSpPr>
      <dsp:spPr>
        <a:xfrm>
          <a:off x="2466645" y="0"/>
          <a:ext cx="1637317" cy="1416472"/>
        </a:xfrm>
        <a:prstGeom prst="hexagon">
          <a:avLst>
            <a:gd name="adj" fmla="val 28570"/>
            <a:gd name="vf" fmla="val 11547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fr-FR" sz="3100" kern="1200">
              <a:latin typeface="Calibri" panose="020F0502020204030204"/>
              <a:ea typeface="+mn-ea"/>
              <a:cs typeface="+mn-cs"/>
            </a:rPr>
            <a:t>Actors </a:t>
          </a:r>
        </a:p>
      </dsp:txBody>
      <dsp:txXfrm>
        <a:off x="2737983" y="234740"/>
        <a:ext cx="1094641" cy="946992"/>
      </dsp:txXfrm>
    </dsp:sp>
    <dsp:sp modelId="{DEAAD02A-4E68-465A-9EF8-E7852092D626}">
      <dsp:nvSpPr>
        <dsp:cNvPr id="0" name=""/>
        <dsp:cNvSpPr/>
      </dsp:nvSpPr>
      <dsp:spPr>
        <a:xfrm>
          <a:off x="4413487" y="1959282"/>
          <a:ext cx="753826" cy="64952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D01D10-013E-4319-BAD1-390108738FB8}">
      <dsp:nvSpPr>
        <dsp:cNvPr id="0" name=""/>
        <dsp:cNvSpPr/>
      </dsp:nvSpPr>
      <dsp:spPr>
        <a:xfrm>
          <a:off x="3968255" y="871225"/>
          <a:ext cx="1637317" cy="1416472"/>
        </a:xfrm>
        <a:prstGeom prst="hexagon">
          <a:avLst>
            <a:gd name="adj" fmla="val 28570"/>
            <a:gd name="vf" fmla="val 11547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fr-FR" sz="3100" kern="1200">
              <a:latin typeface="Calibri" panose="020F0502020204030204"/>
              <a:ea typeface="+mn-ea"/>
              <a:cs typeface="+mn-cs"/>
            </a:rPr>
            <a:t>Actors </a:t>
          </a:r>
        </a:p>
      </dsp:txBody>
      <dsp:txXfrm>
        <a:off x="4239593" y="1105965"/>
        <a:ext cx="1094641" cy="946992"/>
      </dsp:txXfrm>
    </dsp:sp>
    <dsp:sp modelId="{47AEDD99-7C05-417E-A517-282F9E6C72C2}">
      <dsp:nvSpPr>
        <dsp:cNvPr id="0" name=""/>
        <dsp:cNvSpPr/>
      </dsp:nvSpPr>
      <dsp:spPr>
        <a:xfrm>
          <a:off x="3802339" y="3329951"/>
          <a:ext cx="753826" cy="64952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BAB352-EB37-4A88-91BE-943A6A73D5FE}">
      <dsp:nvSpPr>
        <dsp:cNvPr id="0" name=""/>
        <dsp:cNvSpPr/>
      </dsp:nvSpPr>
      <dsp:spPr>
        <a:xfrm>
          <a:off x="3968255" y="2583953"/>
          <a:ext cx="1637317" cy="1416472"/>
        </a:xfrm>
        <a:prstGeom prst="hexagon">
          <a:avLst>
            <a:gd name="adj" fmla="val 28570"/>
            <a:gd name="vf" fmla="val 11547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fr-FR" sz="3100" kern="1200">
              <a:latin typeface="Calibri" panose="020F0502020204030204"/>
              <a:ea typeface="+mn-ea"/>
              <a:cs typeface="+mn-cs"/>
            </a:rPr>
            <a:t>Actors</a:t>
          </a:r>
        </a:p>
      </dsp:txBody>
      <dsp:txXfrm>
        <a:off x="4239593" y="2818693"/>
        <a:ext cx="1094641" cy="946992"/>
      </dsp:txXfrm>
    </dsp:sp>
    <dsp:sp modelId="{596002DB-F5E7-44B0-8558-E1B1E371088E}">
      <dsp:nvSpPr>
        <dsp:cNvPr id="0" name=""/>
        <dsp:cNvSpPr/>
      </dsp:nvSpPr>
      <dsp:spPr>
        <a:xfrm>
          <a:off x="2286321" y="3472232"/>
          <a:ext cx="753826" cy="64952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9682287-A9A3-4899-84B6-A977698D5B6C}">
      <dsp:nvSpPr>
        <dsp:cNvPr id="0" name=""/>
        <dsp:cNvSpPr/>
      </dsp:nvSpPr>
      <dsp:spPr>
        <a:xfrm>
          <a:off x="2466645" y="3456152"/>
          <a:ext cx="1637317" cy="1416472"/>
        </a:xfrm>
        <a:prstGeom prst="hexagon">
          <a:avLst>
            <a:gd name="adj" fmla="val 28570"/>
            <a:gd name="vf" fmla="val 11547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fr-FR" sz="3100" kern="1200">
              <a:latin typeface="Calibri" panose="020F0502020204030204"/>
              <a:ea typeface="+mn-ea"/>
              <a:cs typeface="+mn-cs"/>
            </a:rPr>
            <a:t>Actors</a:t>
          </a:r>
        </a:p>
      </dsp:txBody>
      <dsp:txXfrm>
        <a:off x="2737983" y="3690892"/>
        <a:ext cx="1094641" cy="946992"/>
      </dsp:txXfrm>
    </dsp:sp>
    <dsp:sp modelId="{8BF1DD58-0710-4B64-9B74-A82DF571D02D}">
      <dsp:nvSpPr>
        <dsp:cNvPr id="0" name=""/>
        <dsp:cNvSpPr/>
      </dsp:nvSpPr>
      <dsp:spPr>
        <a:xfrm>
          <a:off x="1392141" y="2258461"/>
          <a:ext cx="753826" cy="649520"/>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45867B-4A27-4EC4-8742-0443B067A2DA}">
      <dsp:nvSpPr>
        <dsp:cNvPr id="0" name=""/>
        <dsp:cNvSpPr/>
      </dsp:nvSpPr>
      <dsp:spPr>
        <a:xfrm>
          <a:off x="958063" y="2584927"/>
          <a:ext cx="1637317" cy="1416472"/>
        </a:xfrm>
        <a:prstGeom prst="hexagon">
          <a:avLst>
            <a:gd name="adj" fmla="val 28570"/>
            <a:gd name="vf" fmla="val 11547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fr-FR" sz="3100" kern="1200">
              <a:latin typeface="Calibri" panose="020F0502020204030204"/>
              <a:ea typeface="+mn-ea"/>
              <a:cs typeface="+mn-cs"/>
            </a:rPr>
            <a:t>Actors</a:t>
          </a:r>
        </a:p>
      </dsp:txBody>
      <dsp:txXfrm>
        <a:off x="1229401" y="2819667"/>
        <a:ext cx="1094641" cy="946992"/>
      </dsp:txXfrm>
    </dsp:sp>
    <dsp:sp modelId="{36DFB3E1-DF48-4511-9931-F0F4D689FF28}">
      <dsp:nvSpPr>
        <dsp:cNvPr id="0" name=""/>
        <dsp:cNvSpPr/>
      </dsp:nvSpPr>
      <dsp:spPr>
        <a:xfrm>
          <a:off x="958063" y="869276"/>
          <a:ext cx="1637317" cy="1416472"/>
        </a:xfrm>
        <a:prstGeom prst="hexagon">
          <a:avLst>
            <a:gd name="adj" fmla="val 28570"/>
            <a:gd name="vf" fmla="val 11547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fr-FR" sz="3100" kern="1200">
              <a:latin typeface="Calibri" panose="020F0502020204030204"/>
              <a:ea typeface="+mn-ea"/>
              <a:cs typeface="+mn-cs"/>
            </a:rPr>
            <a:t>Actors</a:t>
          </a:r>
        </a:p>
      </dsp:txBody>
      <dsp:txXfrm>
        <a:off x="1229401" y="1104016"/>
        <a:ext cx="1094641" cy="9469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8F1ADE-1FFF-4D90-BC7D-FBB202878B0B}">
      <dsp:nvSpPr>
        <dsp:cNvPr id="0" name=""/>
        <dsp:cNvSpPr/>
      </dsp:nvSpPr>
      <dsp:spPr>
        <a:xfrm>
          <a:off x="4875" y="256490"/>
          <a:ext cx="2131835" cy="3341388"/>
        </a:xfrm>
        <a:prstGeom prst="roundRect">
          <a:avLst>
            <a:gd name="adj" fmla="val 10000"/>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n-lt"/>
            </a:rPr>
            <a:t>1. Aim for national and/or local ownership</a:t>
          </a:r>
        </a:p>
      </dsp:txBody>
      <dsp:txXfrm>
        <a:off x="67314" y="318929"/>
        <a:ext cx="2006957" cy="3216510"/>
      </dsp:txXfrm>
    </dsp:sp>
    <dsp:sp modelId="{62A31FDC-BD12-4555-9F12-48B3C9E0E566}">
      <dsp:nvSpPr>
        <dsp:cNvPr id="0" name=""/>
        <dsp:cNvSpPr/>
      </dsp:nvSpPr>
      <dsp:spPr>
        <a:xfrm>
          <a:off x="2349895" y="1662836"/>
          <a:ext cx="451949" cy="528695"/>
        </a:xfrm>
        <a:prstGeom prst="rightArrow">
          <a:avLst>
            <a:gd name="adj1" fmla="val 60000"/>
            <a:gd name="adj2" fmla="val 50000"/>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solidFill>
              <a:schemeClr val="bg1"/>
            </a:solidFill>
            <a:latin typeface="+mn-lt"/>
          </a:endParaRPr>
        </a:p>
      </dsp:txBody>
      <dsp:txXfrm>
        <a:off x="2349895" y="1768575"/>
        <a:ext cx="316364" cy="317217"/>
      </dsp:txXfrm>
    </dsp:sp>
    <dsp:sp modelId="{E70CC381-9FCD-436E-8759-1E9A064F4BB0}">
      <dsp:nvSpPr>
        <dsp:cNvPr id="0" name=""/>
        <dsp:cNvSpPr/>
      </dsp:nvSpPr>
      <dsp:spPr>
        <a:xfrm>
          <a:off x="2989446" y="256490"/>
          <a:ext cx="2131835" cy="3341388"/>
        </a:xfrm>
        <a:prstGeom prst="roundRect">
          <a:avLst>
            <a:gd name="adj" fmla="val 10000"/>
          </a:avLst>
        </a:prstGeom>
        <a:solidFill>
          <a:schemeClr val="accent1">
            <a:shade val="50000"/>
            <a:hueOff val="284404"/>
            <a:satOff val="-31124"/>
            <a:lumOff val="2584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mn-lt"/>
            </a:rPr>
            <a:t>2. Map functions of actors, agencies and service providers</a:t>
          </a:r>
        </a:p>
      </dsp:txBody>
      <dsp:txXfrm>
        <a:off x="3051885" y="318929"/>
        <a:ext cx="2006957" cy="3216510"/>
      </dsp:txXfrm>
    </dsp:sp>
    <dsp:sp modelId="{3A2CDC35-C24A-4C24-9EAE-31E5670D2E5F}">
      <dsp:nvSpPr>
        <dsp:cNvPr id="0" name=""/>
        <dsp:cNvSpPr/>
      </dsp:nvSpPr>
      <dsp:spPr>
        <a:xfrm>
          <a:off x="5334465" y="1662836"/>
          <a:ext cx="451949" cy="528695"/>
        </a:xfrm>
        <a:prstGeom prst="rightArrow">
          <a:avLst>
            <a:gd name="adj1" fmla="val 60000"/>
            <a:gd name="adj2" fmla="val 50000"/>
          </a:avLst>
        </a:prstGeom>
        <a:solidFill>
          <a:schemeClr val="accent1">
            <a:shade val="90000"/>
            <a:hueOff val="423510"/>
            <a:satOff val="-41957"/>
            <a:lumOff val="3060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solidFill>
              <a:schemeClr val="bg1"/>
            </a:solidFill>
            <a:latin typeface="+mn-lt"/>
          </a:endParaRPr>
        </a:p>
      </dsp:txBody>
      <dsp:txXfrm>
        <a:off x="5334465" y="1768575"/>
        <a:ext cx="316364" cy="317217"/>
      </dsp:txXfrm>
    </dsp:sp>
    <dsp:sp modelId="{E8A1E938-DCAA-4522-9DEC-85C17F695491}">
      <dsp:nvSpPr>
        <dsp:cNvPr id="0" name=""/>
        <dsp:cNvSpPr/>
      </dsp:nvSpPr>
      <dsp:spPr>
        <a:xfrm>
          <a:off x="5974016" y="256490"/>
          <a:ext cx="2131835" cy="3341388"/>
        </a:xfrm>
        <a:prstGeom prst="roundRect">
          <a:avLst>
            <a:gd name="adj" fmla="val 10000"/>
          </a:avLst>
        </a:prstGeom>
        <a:solidFill>
          <a:schemeClr val="accent1">
            <a:shade val="50000"/>
            <a:hueOff val="568808"/>
            <a:satOff val="-62247"/>
            <a:lumOff val="516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latin typeface="+mn-lt"/>
            </a:rPr>
            <a:t>3. Develop a coordination mechanism with a dedicated institution with a clear coordination mandate </a:t>
          </a:r>
        </a:p>
      </dsp:txBody>
      <dsp:txXfrm>
        <a:off x="6036455" y="318929"/>
        <a:ext cx="2006957" cy="3216510"/>
      </dsp:txXfrm>
    </dsp:sp>
    <dsp:sp modelId="{5C88D852-16A0-4835-ACF8-BA4F0D0729D0}">
      <dsp:nvSpPr>
        <dsp:cNvPr id="0" name=""/>
        <dsp:cNvSpPr/>
      </dsp:nvSpPr>
      <dsp:spPr>
        <a:xfrm>
          <a:off x="8319035" y="1662836"/>
          <a:ext cx="451949" cy="528695"/>
        </a:xfrm>
        <a:prstGeom prst="rightArrow">
          <a:avLst>
            <a:gd name="adj1" fmla="val 60000"/>
            <a:gd name="adj2" fmla="val 50000"/>
          </a:avLst>
        </a:prstGeom>
        <a:solidFill>
          <a:schemeClr val="accent1">
            <a:shade val="90000"/>
            <a:hueOff val="423510"/>
            <a:satOff val="-41957"/>
            <a:lumOff val="3060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solidFill>
              <a:schemeClr val="bg1"/>
            </a:solidFill>
            <a:latin typeface="+mn-lt"/>
          </a:endParaRPr>
        </a:p>
      </dsp:txBody>
      <dsp:txXfrm>
        <a:off x="8319035" y="1768575"/>
        <a:ext cx="316364" cy="317217"/>
      </dsp:txXfrm>
    </dsp:sp>
    <dsp:sp modelId="{83971671-9C61-41D2-A655-79D3A1DC51C4}">
      <dsp:nvSpPr>
        <dsp:cNvPr id="0" name=""/>
        <dsp:cNvSpPr/>
      </dsp:nvSpPr>
      <dsp:spPr>
        <a:xfrm>
          <a:off x="8958586" y="256490"/>
          <a:ext cx="2131835" cy="3341388"/>
        </a:xfrm>
        <a:prstGeom prst="roundRect">
          <a:avLst>
            <a:gd name="adj" fmla="val 10000"/>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latin typeface="+mn-lt"/>
            </a:rPr>
            <a:t>4. Prepare partnership related documents: coordination framework, joint vision, principles, </a:t>
          </a:r>
          <a:r>
            <a:rPr lang="en-US" sz="2400" kern="1200" dirty="0" err="1">
              <a:solidFill>
                <a:schemeClr val="tx1"/>
              </a:solidFill>
              <a:latin typeface="+mn-lt"/>
            </a:rPr>
            <a:t>SoPs</a:t>
          </a:r>
          <a:r>
            <a:rPr lang="en-US" sz="2400" kern="1200" dirty="0">
              <a:solidFill>
                <a:schemeClr val="tx1"/>
              </a:solidFill>
              <a:latin typeface="+mn-lt"/>
            </a:rPr>
            <a:t> etc. </a:t>
          </a:r>
        </a:p>
      </dsp:txBody>
      <dsp:txXfrm>
        <a:off x="9021025" y="318929"/>
        <a:ext cx="2006957" cy="321651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AEB744-FBC8-47B2-8673-443CDA8D3DD0}">
      <dsp:nvSpPr>
        <dsp:cNvPr id="0" name=""/>
        <dsp:cNvSpPr/>
      </dsp:nvSpPr>
      <dsp:spPr>
        <a:xfrm>
          <a:off x="2415663" y="1324361"/>
          <a:ext cx="1683321" cy="1456141"/>
        </a:xfrm>
        <a:prstGeom prst="hexagon">
          <a:avLst>
            <a:gd name="adj" fmla="val 28570"/>
            <a:gd name="vf" fmla="val 115470"/>
          </a:avLst>
        </a:prstGeom>
        <a:solidFill>
          <a:srgbClr val="BA122B"/>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fr-FR" sz="2600" kern="1200" dirty="0">
              <a:latin typeface="Calibri" panose="020F0502020204030204"/>
              <a:ea typeface="+mn-ea"/>
              <a:cs typeface="+mn-cs"/>
            </a:rPr>
            <a:t>? </a:t>
          </a:r>
        </a:p>
      </dsp:txBody>
      <dsp:txXfrm>
        <a:off x="2694613" y="1565664"/>
        <a:ext cx="1125421" cy="973535"/>
      </dsp:txXfrm>
    </dsp:sp>
    <dsp:sp modelId="{CECA2847-4825-493E-A928-39FD8CD99061}">
      <dsp:nvSpPr>
        <dsp:cNvPr id="0" name=""/>
        <dsp:cNvSpPr/>
      </dsp:nvSpPr>
      <dsp:spPr>
        <a:xfrm>
          <a:off x="3469745" y="627696"/>
          <a:ext cx="635112" cy="547233"/>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05A3F451-942F-4680-BD27-C0C5A2BE70F7}">
      <dsp:nvSpPr>
        <dsp:cNvPr id="0" name=""/>
        <dsp:cNvSpPr/>
      </dsp:nvSpPr>
      <dsp:spPr>
        <a:xfrm>
          <a:off x="2570721" y="0"/>
          <a:ext cx="1379469" cy="1193403"/>
        </a:xfrm>
        <a:prstGeom prst="hexagon">
          <a:avLst>
            <a:gd name="adj" fmla="val 28570"/>
            <a:gd name="vf" fmla="val 11547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fr-FR" sz="2600" kern="1200" dirty="0">
              <a:latin typeface="Calibri" panose="020F0502020204030204"/>
              <a:ea typeface="+mn-ea"/>
              <a:cs typeface="+mn-cs"/>
            </a:rPr>
            <a:t>Actors </a:t>
          </a:r>
        </a:p>
      </dsp:txBody>
      <dsp:txXfrm>
        <a:off x="2799328" y="197772"/>
        <a:ext cx="922255" cy="797859"/>
      </dsp:txXfrm>
    </dsp:sp>
    <dsp:sp modelId="{2C203673-9C62-479A-904C-ED4B012C094F}">
      <dsp:nvSpPr>
        <dsp:cNvPr id="0" name=""/>
        <dsp:cNvSpPr/>
      </dsp:nvSpPr>
      <dsp:spPr>
        <a:xfrm>
          <a:off x="4210970" y="1650731"/>
          <a:ext cx="635112" cy="547233"/>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C0FDF770-8CD9-4109-919E-4995056C2340}">
      <dsp:nvSpPr>
        <dsp:cNvPr id="0" name=""/>
        <dsp:cNvSpPr/>
      </dsp:nvSpPr>
      <dsp:spPr>
        <a:xfrm>
          <a:off x="3835855" y="734023"/>
          <a:ext cx="1379469" cy="1193403"/>
        </a:xfrm>
        <a:prstGeom prst="hexagon">
          <a:avLst>
            <a:gd name="adj" fmla="val 28570"/>
            <a:gd name="vf" fmla="val 11547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fr-FR" sz="2600" kern="1200">
              <a:latin typeface="Calibri" panose="020F0502020204030204"/>
              <a:ea typeface="+mn-ea"/>
              <a:cs typeface="+mn-cs"/>
            </a:rPr>
            <a:t>Actors </a:t>
          </a:r>
        </a:p>
      </dsp:txBody>
      <dsp:txXfrm>
        <a:off x="4064462" y="931795"/>
        <a:ext cx="922255" cy="797859"/>
      </dsp:txXfrm>
    </dsp:sp>
    <dsp:sp modelId="{974602AD-5C46-492B-90CD-A3F6E77413C5}">
      <dsp:nvSpPr>
        <dsp:cNvPr id="0" name=""/>
        <dsp:cNvSpPr/>
      </dsp:nvSpPr>
      <dsp:spPr>
        <a:xfrm>
          <a:off x="3696067" y="2805544"/>
          <a:ext cx="635112" cy="547233"/>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0F0BEDC-C092-4822-8900-A6F8C3F674BE}">
      <dsp:nvSpPr>
        <dsp:cNvPr id="0" name=""/>
        <dsp:cNvSpPr/>
      </dsp:nvSpPr>
      <dsp:spPr>
        <a:xfrm>
          <a:off x="3835855" y="2177027"/>
          <a:ext cx="1379469" cy="1193403"/>
        </a:xfrm>
        <a:prstGeom prst="hexagon">
          <a:avLst>
            <a:gd name="adj" fmla="val 28570"/>
            <a:gd name="vf" fmla="val 11547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fr-FR" sz="2600" kern="1200">
              <a:latin typeface="Calibri" panose="020F0502020204030204"/>
              <a:ea typeface="+mn-ea"/>
              <a:cs typeface="+mn-cs"/>
            </a:rPr>
            <a:t>Actors</a:t>
          </a:r>
        </a:p>
      </dsp:txBody>
      <dsp:txXfrm>
        <a:off x="4064462" y="2374799"/>
        <a:ext cx="922255" cy="797859"/>
      </dsp:txXfrm>
    </dsp:sp>
    <dsp:sp modelId="{230A504F-C7A4-4C0D-A8EE-712015208AD3}">
      <dsp:nvSpPr>
        <dsp:cNvPr id="0" name=""/>
        <dsp:cNvSpPr/>
      </dsp:nvSpPr>
      <dsp:spPr>
        <a:xfrm>
          <a:off x="2418795" y="2925418"/>
          <a:ext cx="635112" cy="547233"/>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D394E145-4427-4B08-A660-1DC250644975}">
      <dsp:nvSpPr>
        <dsp:cNvPr id="0" name=""/>
        <dsp:cNvSpPr/>
      </dsp:nvSpPr>
      <dsp:spPr>
        <a:xfrm>
          <a:off x="2570721" y="2911871"/>
          <a:ext cx="1379469" cy="1193403"/>
        </a:xfrm>
        <a:prstGeom prst="hexagon">
          <a:avLst>
            <a:gd name="adj" fmla="val 28570"/>
            <a:gd name="vf" fmla="val 11547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fr-FR" sz="2600" kern="1200">
              <a:latin typeface="Calibri" panose="020F0502020204030204"/>
              <a:ea typeface="+mn-ea"/>
              <a:cs typeface="+mn-cs"/>
            </a:rPr>
            <a:t>Actors</a:t>
          </a:r>
        </a:p>
      </dsp:txBody>
      <dsp:txXfrm>
        <a:off x="2799328" y="3109643"/>
        <a:ext cx="922255" cy="797859"/>
      </dsp:txXfrm>
    </dsp:sp>
    <dsp:sp modelId="{77C3E35D-F7A5-444B-BAC7-A27A4DA16479}">
      <dsp:nvSpPr>
        <dsp:cNvPr id="0" name=""/>
        <dsp:cNvSpPr/>
      </dsp:nvSpPr>
      <dsp:spPr>
        <a:xfrm>
          <a:off x="1665431" y="1902794"/>
          <a:ext cx="635112" cy="547233"/>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D2347D68-894D-4C37-9B73-FCEE6C43CEE9}">
      <dsp:nvSpPr>
        <dsp:cNvPr id="0" name=""/>
        <dsp:cNvSpPr/>
      </dsp:nvSpPr>
      <dsp:spPr>
        <a:xfrm>
          <a:off x="1299713" y="2177848"/>
          <a:ext cx="1379469" cy="1193403"/>
        </a:xfrm>
        <a:prstGeom prst="hexagon">
          <a:avLst>
            <a:gd name="adj" fmla="val 28570"/>
            <a:gd name="vf" fmla="val 11547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fr-FR" sz="2600" kern="1200">
              <a:latin typeface="Calibri" panose="020F0502020204030204"/>
              <a:ea typeface="+mn-ea"/>
              <a:cs typeface="+mn-cs"/>
            </a:rPr>
            <a:t>Actors</a:t>
          </a:r>
        </a:p>
      </dsp:txBody>
      <dsp:txXfrm>
        <a:off x="1528320" y="2375620"/>
        <a:ext cx="922255" cy="797859"/>
      </dsp:txXfrm>
    </dsp:sp>
    <dsp:sp modelId="{74F069F2-B4BB-49D0-A190-3FE6C98DBA60}">
      <dsp:nvSpPr>
        <dsp:cNvPr id="0" name=""/>
        <dsp:cNvSpPr/>
      </dsp:nvSpPr>
      <dsp:spPr>
        <a:xfrm>
          <a:off x="1299713" y="732381"/>
          <a:ext cx="1379469" cy="1193403"/>
        </a:xfrm>
        <a:prstGeom prst="hexagon">
          <a:avLst>
            <a:gd name="adj" fmla="val 28570"/>
            <a:gd name="vf" fmla="val 11547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fr-FR" sz="2600" kern="1200">
              <a:latin typeface="Calibri" panose="020F0502020204030204"/>
              <a:ea typeface="+mn-ea"/>
              <a:cs typeface="+mn-cs"/>
            </a:rPr>
            <a:t>Actors</a:t>
          </a:r>
        </a:p>
      </dsp:txBody>
      <dsp:txXfrm>
        <a:off x="1528320" y="930153"/>
        <a:ext cx="922255" cy="797859"/>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3.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8F1DB3-3E7C-44AF-B7F9-C16C5D94A5C7}" type="datetimeFigureOut">
              <a:rPr lang="en-US" smtClean="0"/>
              <a:t>7/20/2021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EBE9B1-2A80-4014-9413-689CA2746B45}" type="slidenum">
              <a:rPr lang="en-US" smtClean="0"/>
              <a:t>‹#›</a:t>
            </a:fld>
            <a:endParaRPr lang="en-US"/>
          </a:p>
        </p:txBody>
      </p:sp>
    </p:spTree>
    <p:extLst>
      <p:ext uri="{BB962C8B-B14F-4D97-AF65-F5344CB8AC3E}">
        <p14:creationId xmlns:p14="http://schemas.microsoft.com/office/powerpoint/2010/main" val="2944913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This slide </a:t>
            </a:r>
            <a:r>
              <a:rPr lang="fr-FR" dirty="0" err="1"/>
              <a:t>is</a:t>
            </a:r>
            <a:r>
              <a:rPr lang="fr-FR" dirty="0"/>
              <a:t> a </a:t>
            </a:r>
            <a:r>
              <a:rPr lang="fr-FR" dirty="0" err="1"/>
              <a:t>recap</a:t>
            </a:r>
            <a:r>
              <a:rPr lang="fr-FR" dirty="0"/>
              <a:t> of </a:t>
            </a:r>
            <a:r>
              <a:rPr lang="fr-FR" dirty="0" err="1"/>
              <a:t>activity</a:t>
            </a:r>
            <a:r>
              <a:rPr lang="fr-FR" dirty="0"/>
              <a:t> 3</a:t>
            </a:r>
          </a:p>
        </p:txBody>
      </p:sp>
      <p:sp>
        <p:nvSpPr>
          <p:cNvPr id="4" name="Slide Number Placeholder 3"/>
          <p:cNvSpPr>
            <a:spLocks noGrp="1"/>
          </p:cNvSpPr>
          <p:nvPr>
            <p:ph type="sldNum" sz="quarter" idx="5"/>
          </p:nvPr>
        </p:nvSpPr>
        <p:spPr/>
        <p:txBody>
          <a:bodyPr/>
          <a:lstStyle/>
          <a:p>
            <a:fld id="{D3EBE9B1-2A80-4014-9413-689CA2746B45}" type="slidenum">
              <a:rPr lang="en-US" smtClean="0"/>
              <a:t>1</a:t>
            </a:fld>
            <a:endParaRPr lang="en-US"/>
          </a:p>
        </p:txBody>
      </p:sp>
    </p:spTree>
    <p:extLst>
      <p:ext uri="{BB962C8B-B14F-4D97-AF65-F5344CB8AC3E}">
        <p14:creationId xmlns:p14="http://schemas.microsoft.com/office/powerpoint/2010/main" val="3206515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b467e9fe7f_0_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Google Shape;142;gb467e9fe7f_0_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 name="Google Shape;143;gb467e9fe7f_0_9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Key messages: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Multi-stakeholder, multi-sectoral approach is needed to address a variety of needs, embracing a range of social, economic and physical, humanitarian and development objectives. You can refer to the 8 IASC criteria and highlight that they cover a wide range of protection, socio and economic dimensions that can only be addressed by a multi sectoral approach. </a:t>
            </a:r>
            <a:endParaRPr lang="fr-FR"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multi-sectoral, multi-agency approach should focus on leveraging the expertise of various actors within an area and to work towards a common vision/collective outcome</a:t>
            </a:r>
            <a:endParaRPr lang="fr-FR"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key aspect on this approach is how to build synergies based on the different expertise and to ensure that the various agencies involved in an area-based planning approach do not work in silos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fr-FR"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4</a:t>
            </a:fld>
            <a:endParaRPr lang="en-US"/>
          </a:p>
        </p:txBody>
      </p:sp>
    </p:spTree>
    <p:extLst>
      <p:ext uri="{BB962C8B-B14F-4D97-AF65-F5344CB8AC3E}">
        <p14:creationId xmlns:p14="http://schemas.microsoft.com/office/powerpoint/2010/main" val="33119112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Key messages: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Multi-stakeholder, multi-sectoral approach is needed to address a variety of needs, embracing a range of social, economic and physical, humanitarian and development objectives. You can refer to the 8 IASC criteria and highlight that they cover a wide range of protection, socio and economic dimensions that can only be addressed by a multi sectoral approach. </a:t>
            </a:r>
            <a:endParaRPr lang="fr-FR"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multi-sectoral, multi-agency approach should focus on leveraging the expertise of various actors within an area and to work towards a common vision/collective outcome</a:t>
            </a:r>
            <a:endParaRPr lang="fr-FR"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key aspect on this approach is how to build synergies based on the different expertise and to ensure that the various agencies involved in an area-based planning approach do not work in silos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fr-FR"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5</a:t>
            </a:fld>
            <a:endParaRPr lang="en-US"/>
          </a:p>
        </p:txBody>
      </p:sp>
    </p:spTree>
    <p:extLst>
      <p:ext uri="{BB962C8B-B14F-4D97-AF65-F5344CB8AC3E}">
        <p14:creationId xmlns:p14="http://schemas.microsoft.com/office/powerpoint/2010/main" val="997619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are key steps to ensure a multi-sectoral approach. </a:t>
            </a:r>
          </a:p>
          <a:p>
            <a:endParaRPr lang="en-GB" dirty="0"/>
          </a:p>
          <a:p>
            <a:r>
              <a:rPr lang="en-GB" dirty="0"/>
              <a:t>Explain that: </a:t>
            </a:r>
          </a:p>
          <a:p>
            <a:pPr marL="171450" indent="-171450">
              <a:buFontTx/>
              <a:buChar char="-"/>
            </a:pPr>
            <a:r>
              <a:rPr lang="en-GB" dirty="0"/>
              <a:t>The first two steps will be covered in this session. </a:t>
            </a:r>
          </a:p>
          <a:p>
            <a:pPr marL="171450" indent="-171450">
              <a:buFontTx/>
              <a:buChar char="-"/>
            </a:pPr>
            <a:r>
              <a:rPr lang="en-GB" dirty="0"/>
              <a:t>Step 3 is covered by this workshop and other events and capacity building workshops targeting a wide range of key stakeholder with a view to ensure that all potential solutions actors have a shared understanding of what protection, solutions, area-based-approach and other displacement related concepts and policies mean. The ultimate goal is that all relevant actors speak the same language, use common tools to develop a common vision and joint outcome to support the progression of durable solutions for DAC in a selected area. </a:t>
            </a:r>
          </a:p>
          <a:p>
            <a:pPr marL="171450" indent="-171450">
              <a:buFontTx/>
              <a:buChar char="-"/>
            </a:pPr>
            <a:r>
              <a:rPr lang="en-GB" dirty="0"/>
              <a:t>Step 4 will be covered in the next session and is key in ensuring that all actors share a common vision and joint outcome. </a:t>
            </a:r>
          </a:p>
          <a:p>
            <a:r>
              <a:rPr lang="en-GB" dirty="0"/>
              <a:t>- Step 5 </a:t>
            </a:r>
            <a:r>
              <a:rPr lang="en-GB" sz="1200" b="0" i="0" u="none" strike="noStrike" kern="1200" baseline="0" dirty="0">
                <a:solidFill>
                  <a:schemeClr val="tx1"/>
                </a:solidFill>
                <a:latin typeface="+mn-lt"/>
                <a:ea typeface="+mn-ea"/>
                <a:cs typeface="+mn-cs"/>
              </a:rPr>
              <a:t>highlights the need to </a:t>
            </a:r>
            <a:r>
              <a:rPr lang="en-US" sz="1200" b="0" i="0" u="none" strike="noStrike" kern="1200" baseline="0" dirty="0">
                <a:solidFill>
                  <a:schemeClr val="tx1"/>
                </a:solidFill>
                <a:latin typeface="+mn-lt"/>
                <a:ea typeface="+mn-ea"/>
                <a:cs typeface="+mn-cs"/>
              </a:rPr>
              <a:t>invest in longer term, sustainable and locally appropriate capacity building; not only on one-off trainings or periodic secondment, but also ongoing, peer-to-peer learning. For this to happen, you have to carefully identify strategic stakeholders, assess their learning/capacity development needs and develop a long-term strategy  in accordance. </a:t>
            </a:r>
            <a:endParaRPr lang="en-GB"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It is also a paramount to ensure complementarity of capacity building efforts between different actors, with better appreciation of already existing capacity and learning opportunities for humanitarian and development alike. </a:t>
            </a:r>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6</a:t>
            </a:fld>
            <a:endParaRPr lang="en-US"/>
          </a:p>
        </p:txBody>
      </p:sp>
    </p:spTree>
    <p:extLst>
      <p:ext uri="{BB962C8B-B14F-4D97-AF65-F5344CB8AC3E}">
        <p14:creationId xmlns:p14="http://schemas.microsoft.com/office/powerpoint/2010/main" val="26973367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Source of the </a:t>
            </a:r>
            <a:r>
              <a:rPr lang="fr-FR" dirty="0" err="1"/>
              <a:t>visual</a:t>
            </a:r>
            <a:r>
              <a:rPr lang="fr-FR" dirty="0"/>
              <a:t>: </a:t>
            </a:r>
            <a:r>
              <a:rPr lang="en-US" sz="1200" kern="1200" dirty="0">
                <a:solidFill>
                  <a:schemeClr val="tx1"/>
                </a:solidFill>
                <a:effectLst/>
                <a:latin typeface="+mn-lt"/>
                <a:ea typeface="+mn-ea"/>
                <a:cs typeface="+mn-cs"/>
              </a:rPr>
              <a:t>Settlements Approach Guidance Note, where boundaries and action merge, Urban Settlements Working Group, Dec. 2020</a:t>
            </a:r>
          </a:p>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7</a:t>
            </a:fld>
            <a:endParaRPr lang="en-US"/>
          </a:p>
        </p:txBody>
      </p:sp>
    </p:spTree>
    <p:extLst>
      <p:ext uri="{BB962C8B-B14F-4D97-AF65-F5344CB8AC3E}">
        <p14:creationId xmlns:p14="http://schemas.microsoft.com/office/powerpoint/2010/main" val="2673433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Key message: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Cross sector actors mapping and capacity assessment are key steps in the process of developing an area-based planning.  </a:t>
            </a:r>
            <a:endParaRPr lang="fr-FR" sz="1200" kern="1200" dirty="0">
              <a:solidFill>
                <a:schemeClr val="tx1"/>
              </a:solidFill>
              <a:effectLst/>
              <a:latin typeface="+mn-lt"/>
              <a:ea typeface="+mn-ea"/>
              <a:cs typeface="+mn-cs"/>
            </a:endParaRPr>
          </a:p>
          <a:p>
            <a:endParaRPr lang="en-GB" b="1" dirty="0"/>
          </a:p>
          <a:p>
            <a:endParaRPr lang="en-GB" b="1" dirty="0"/>
          </a:p>
          <a:p>
            <a:pPr>
              <a:lnSpc>
                <a:spcPct val="120000"/>
              </a:lnSpc>
              <a:spcBef>
                <a:spcPts val="600"/>
              </a:spcBef>
              <a:spcAft>
                <a:spcPts val="0"/>
              </a:spcAft>
            </a:pPr>
            <a:r>
              <a:rPr lang="en-GB" b="1" dirty="0"/>
              <a:t>Activity 1</a:t>
            </a:r>
            <a:r>
              <a:rPr lang="en-GB" dirty="0"/>
              <a:t>:</a:t>
            </a:r>
          </a:p>
          <a:p>
            <a:pPr>
              <a:lnSpc>
                <a:spcPct val="120000"/>
              </a:lnSpc>
              <a:spcBef>
                <a:spcPts val="600"/>
              </a:spcBef>
              <a:spcAft>
                <a:spcPts val="0"/>
              </a:spcAft>
            </a:pPr>
            <a:endPar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Step 1: actors mapping: </a:t>
            </a: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Based on a definite selected area, ask the participants to map all the actors present in this area who should be part to the solutions planning process and its implementation.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20000"/>
              </a:lnSpc>
              <a:spcBef>
                <a:spcPts val="600"/>
              </a:spcBef>
              <a:spcAft>
                <a:spcPts val="0"/>
              </a:spcAft>
              <a:buFont typeface="Gill Sans MT Pro Book"/>
              <a:buChar char="-"/>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1. Assign each group one or two  category(</a:t>
            </a:r>
            <a:r>
              <a:rPr lang="en-GB" sz="1200" kern="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ies</a:t>
            </a: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of actor and a </a:t>
            </a:r>
            <a:r>
              <a:rPr lang="en-GB" sz="1200" kern="1200" dirty="0" err="1">
                <a:solidFill>
                  <a:srgbClr val="000000"/>
                </a:solidFill>
                <a:effectLst/>
                <a:latin typeface="Calibri" panose="020F0502020204030204" pitchFamily="34" charset="0"/>
                <a:ea typeface="Calibri" panose="020F0502020204030204" pitchFamily="34" charset="0"/>
                <a:cs typeface="Arial" panose="020B0604020202020204" pitchFamily="34" charset="0"/>
              </a:rPr>
              <a:t>color</a:t>
            </a: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 blue for humanitarian actors, green for development actors, pink for private sector (trade unions, banks, farmers etc.) , yellow for national or local authorities, orange for DAC, white for civil society and civil society organisations. </a:t>
            </a:r>
          </a:p>
          <a:p>
            <a:pPr marL="342900" lvl="0" indent="-342900">
              <a:lnSpc>
                <a:spcPct val="120000"/>
              </a:lnSpc>
              <a:spcBef>
                <a:spcPts val="600"/>
              </a:spcBef>
              <a:spcAft>
                <a:spcPts val="0"/>
              </a:spcAft>
              <a:buFont typeface="Gill Sans MT Pro Book"/>
              <a:buChar char="-"/>
            </a:pPr>
            <a:r>
              <a:rPr lang="en-GB" sz="1200" kern="1200" dirty="0">
                <a:solidFill>
                  <a:srgbClr val="000000"/>
                </a:solidFill>
                <a:effectLst/>
                <a:latin typeface="Calibri" panose="020F0502020204030204" pitchFamily="34" charset="0"/>
                <a:ea typeface="Calibri" panose="020F0502020204030204" pitchFamily="34" charset="0"/>
                <a:cs typeface="Gill Sans MT Pro Book"/>
              </a:rPr>
              <a:t>Ask them to list and write them down on the corresponding-coloured papers in about 15 minutes, one actor per paper. They will then propose their actors to the rest of the participants and stick them on the wall. Make sure that the papers form a circle with an empty centre. </a:t>
            </a:r>
            <a:endParaRPr lang="fr-FR" sz="1200" dirty="0">
              <a:effectLst/>
              <a:latin typeface="Calibri" panose="020F0502020204030204" pitchFamily="34" charset="0"/>
              <a:ea typeface="Gill Sans MT Pro Book"/>
              <a:cs typeface="Gill Sans MT Pro Book"/>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Step 2: Actors analysis</a:t>
            </a:r>
          </a:p>
          <a:p>
            <a:pPr>
              <a:lnSpc>
                <a:spcPct val="120000"/>
              </a:lnSpc>
              <a:spcBef>
                <a:spcPts val="600"/>
              </a:spcBef>
              <a:spcAft>
                <a:spcPts val="0"/>
              </a:spcAft>
            </a:pPr>
            <a:endPar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After the first debriefing make the question on comparative advantages appear on the screen (animation already inserted) and reiterate the fact that all the actors, from different sectors will be involved in the planning, implementation and monitoring based on comparative advantages.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What does it mean, and what does it mean in the context where the workshop is organised? See the following slide.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8</a:t>
            </a:fld>
            <a:endParaRPr lang="en-US"/>
          </a:p>
        </p:txBody>
      </p:sp>
    </p:spTree>
    <p:extLst>
      <p:ext uri="{BB962C8B-B14F-4D97-AF65-F5344CB8AC3E}">
        <p14:creationId xmlns:p14="http://schemas.microsoft.com/office/powerpoint/2010/main" val="3396201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Comparative advantages: an actor analysis. </a:t>
            </a:r>
          </a:p>
          <a:p>
            <a:pPr>
              <a:lnSpc>
                <a:spcPct val="120000"/>
              </a:lnSpc>
              <a:spcBef>
                <a:spcPts val="600"/>
              </a:spcBef>
              <a:spcAft>
                <a:spcPts val="0"/>
              </a:spcAft>
            </a:pPr>
            <a:endPar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Elements of answer: the relevant actors will be involved to respond to the vulnerabilities and needs and to build on capacities identified based on their: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20000"/>
              </a:lnSpc>
              <a:spcBef>
                <a:spcPts val="600"/>
              </a:spcBef>
              <a:spcAft>
                <a:spcPts val="0"/>
              </a:spcAft>
              <a:buFont typeface="Symbol" panose="05050102010706020507" pitchFamily="18" charset="2"/>
              <a:buChar char=""/>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Expertise in the sectors where needs are identified</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20000"/>
              </a:lnSpc>
              <a:spcAft>
                <a:spcPts val="0"/>
              </a:spcAft>
              <a:buFont typeface="Symbol" panose="05050102010706020507" pitchFamily="18" charset="2"/>
              <a:buChar char=""/>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Presence and experience in the area</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20000"/>
              </a:lnSpc>
              <a:spcAft>
                <a:spcPts val="0"/>
              </a:spcAft>
              <a:buFont typeface="Symbol" panose="05050102010706020507" pitchFamily="18" charset="2"/>
              <a:buChar char=""/>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Experience and proximity with DAC</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20000"/>
              </a:lnSpc>
              <a:spcAft>
                <a:spcPts val="0"/>
              </a:spcAft>
              <a:buFont typeface="Symbol" panose="05050102010706020507" pitchFamily="18" charset="2"/>
              <a:buChar char=""/>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Capacities, capacities to scale up, capacity to ensure sustainability, hence the importance to ensure that national and local NGOs, CSOs are involved.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ct val="120000"/>
              </a:lnSpc>
              <a:spcAft>
                <a:spcPts val="0"/>
              </a:spcAft>
              <a:buFont typeface="Symbol" panose="05050102010706020507" pitchFamily="18" charset="2"/>
              <a:buChar char=""/>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Flexibility to adapt to changes…</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a:p>
            <a:r>
              <a:rPr lang="en-US" dirty="0"/>
              <a:t>Activity 1 step 2 (optional) : Ask the participants to pick three actors from their initial list and start doing an actor's analysis to assess their comparative advantages. </a:t>
            </a:r>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9</a:t>
            </a:fld>
            <a:endParaRPr lang="en-US"/>
          </a:p>
        </p:txBody>
      </p:sp>
    </p:spTree>
    <p:extLst>
      <p:ext uri="{BB962C8B-B14F-4D97-AF65-F5344CB8AC3E}">
        <p14:creationId xmlns:p14="http://schemas.microsoft.com/office/powerpoint/2010/main" val="1715352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1"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1"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i="0" u="none" strike="noStrike" kern="1200" baseline="0" dirty="0">
                <a:solidFill>
                  <a:schemeClr val="tx1"/>
                </a:solidFill>
                <a:latin typeface="+mn-lt"/>
                <a:ea typeface="+mn-ea"/>
                <a:cs typeface="+mn-cs"/>
              </a:rPr>
              <a:t>Key messages: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Area-based approach programming requires the creation or support of institutional mechanisms for more effective information flows and coordination between the many different actors and sectors</a:t>
            </a:r>
            <a:endParaRPr lang="fr-FR"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An effective area-based approach is dependent on ensuring complementarity with other actors and programs within the defined geographical area; </a:t>
            </a:r>
            <a:endParaRPr lang="fr-FR"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Collaboration between sectors is essential to deliver a more coherent and unified response and to contribute to a common vision on durable solutions.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Existing community structures, capacities and power dynamics should be mapped at the start of a solutions-</a:t>
            </a:r>
            <a:r>
              <a:rPr lang="en-US" sz="1200" kern="1200" dirty="0" err="1">
                <a:solidFill>
                  <a:schemeClr val="tx1"/>
                </a:solidFill>
                <a:effectLst/>
                <a:latin typeface="+mn-lt"/>
                <a:ea typeface="+mn-ea"/>
                <a:cs typeface="+mn-cs"/>
              </a:rPr>
              <a:t>focussed</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programme</a:t>
            </a:r>
            <a:r>
              <a:rPr lang="en-US" sz="1200" kern="1200" dirty="0">
                <a:solidFill>
                  <a:schemeClr val="tx1"/>
                </a:solidFill>
                <a:effectLst/>
                <a:latin typeface="+mn-lt"/>
                <a:ea typeface="+mn-ea"/>
                <a:cs typeface="+mn-cs"/>
              </a:rPr>
              <a:t> and new groups mechanisms should not be formed unless they fill gaps and bring significant added-value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key learning from various area-based programs has been the </a:t>
            </a:r>
            <a:r>
              <a:rPr lang="en-US" sz="1200" i="1" kern="1200" dirty="0">
                <a:solidFill>
                  <a:schemeClr val="tx1"/>
                </a:solidFill>
                <a:effectLst/>
                <a:latin typeface="+mn-lt"/>
                <a:ea typeface="+mn-ea"/>
                <a:cs typeface="+mn-cs"/>
              </a:rPr>
              <a:t>need to develop, implement and support institutional mechanisms for more effective information flows and coordination</a:t>
            </a:r>
            <a:r>
              <a:rPr lang="en-US" sz="1200" kern="1200" dirty="0">
                <a:solidFill>
                  <a:schemeClr val="tx1"/>
                </a:solidFill>
                <a:effectLst/>
                <a:latin typeface="+mn-lt"/>
                <a:ea typeface="+mn-ea"/>
                <a:cs typeface="+mn-cs"/>
              </a:rPr>
              <a:t> between the many different actors and sectors. </a:t>
            </a: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12</a:t>
            </a:fld>
            <a:endParaRPr lang="en-US"/>
          </a:p>
        </p:txBody>
      </p:sp>
    </p:spTree>
    <p:extLst>
      <p:ext uri="{BB962C8B-B14F-4D97-AF65-F5344CB8AC3E}">
        <p14:creationId xmlns:p14="http://schemas.microsoft.com/office/powerpoint/2010/main" val="38123553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7" name="Google Shape;687;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lvl="0"/>
            <a:r>
              <a:rPr lang="en-US" sz="1200" b="1" kern="1200" dirty="0">
                <a:solidFill>
                  <a:schemeClr val="tx1"/>
                </a:solidFill>
                <a:effectLst/>
                <a:latin typeface="+mn-lt"/>
                <a:ea typeface="+mn-ea"/>
                <a:cs typeface="+mn-cs"/>
              </a:rPr>
              <a:t>Key messages: </a:t>
            </a:r>
            <a:endParaRPr lang="fr-FR"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National authorities have the primary responsibility to find durable solutions to displacement situations on their territory; </a:t>
            </a:r>
            <a:endParaRPr lang="fr-FR"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wide range of actors across sectors are involved in area-based planning under the leadership of national and local authorities;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GB" sz="1200" kern="1200" noProof="0" dirty="0">
                <a:solidFill>
                  <a:schemeClr val="tx1"/>
                </a:solidFill>
                <a:effectLst/>
                <a:latin typeface="+mn-lt"/>
                <a:ea typeface="+mn-ea"/>
                <a:cs typeface="+mn-cs"/>
              </a:rPr>
              <a:t>Show the visuals first (the animation is already inserted) and ask the participant what or who should be at the </a:t>
            </a:r>
            <a:r>
              <a:rPr lang="en-GB" sz="1200" kern="1200" noProof="0" dirty="0" err="1">
                <a:solidFill>
                  <a:schemeClr val="tx1"/>
                </a:solidFill>
                <a:effectLst/>
                <a:latin typeface="+mn-lt"/>
                <a:ea typeface="+mn-ea"/>
                <a:cs typeface="+mn-cs"/>
              </a:rPr>
              <a:t>center</a:t>
            </a:r>
            <a:r>
              <a:rPr lang="en-GB" sz="1200" kern="1200" noProof="0" dirty="0">
                <a:solidFill>
                  <a:schemeClr val="tx1"/>
                </a:solidFill>
                <a:effectLst/>
                <a:latin typeface="+mn-lt"/>
                <a:ea typeface="+mn-ea"/>
                <a:cs typeface="+mn-cs"/>
              </a:rPr>
              <a:t> of the circle, in a leadership role, and why. </a:t>
            </a:r>
          </a:p>
          <a:p>
            <a:pPr marL="0" lvl="0" indent="0">
              <a:buFont typeface="Arial" panose="020B0604020202020204" pitchFamily="34" charset="0"/>
              <a:buNone/>
            </a:pPr>
            <a:endParaRPr lang="fr-FR" sz="1200" kern="1200" dirty="0">
              <a:solidFill>
                <a:schemeClr val="tx1"/>
              </a:solidFill>
              <a:effectLst/>
              <a:latin typeface="+mn-lt"/>
              <a:ea typeface="+mn-ea"/>
              <a:cs typeface="+mn-cs"/>
            </a:endParaRPr>
          </a:p>
          <a:p>
            <a:r>
              <a:rPr lang="en-GB" dirty="0"/>
              <a:t>Interactivity: You can continue the discussions about the national and local context: </a:t>
            </a:r>
          </a:p>
          <a:p>
            <a:pPr marL="228600" indent="-228600">
              <a:buAutoNum type="arabicPeriod"/>
            </a:pPr>
            <a:r>
              <a:rPr lang="en-GB" dirty="0"/>
              <a:t>Who leads durable solutions planning at the national and local level?</a:t>
            </a:r>
          </a:p>
          <a:p>
            <a:pPr marL="228600" indent="-228600">
              <a:buAutoNum type="arabicPeriod"/>
            </a:pPr>
            <a:r>
              <a:rPr lang="en-GB" dirty="0"/>
              <a:t> Who are the key national actors in a leading and coordinating position at the local level? </a:t>
            </a:r>
          </a:p>
          <a:p>
            <a:pPr marL="228600" indent="-228600">
              <a:buAutoNum type="arabicPeriod"/>
            </a:pPr>
            <a:r>
              <a:rPr lang="en-GB" dirty="0"/>
              <a:t>Who are or could be our solutions champions </a:t>
            </a:r>
            <a:r>
              <a:rPr lang="en-GB" dirty="0" err="1"/>
              <a:t>ie</a:t>
            </a:r>
            <a:r>
              <a:rPr lang="en-GB" dirty="0"/>
              <a:t>. Supporter and key allies for area-based planning: from previous experiences, district mayors have been key supporters/champion or area-bases solutions initiatives. </a:t>
            </a:r>
          </a:p>
          <a:p>
            <a:pPr marL="0" lvl="0" indent="0" algn="l" rtl="0">
              <a:lnSpc>
                <a:spcPct val="100000"/>
              </a:lnSpc>
              <a:spcBef>
                <a:spcPts val="0"/>
              </a:spcBef>
              <a:spcAft>
                <a:spcPts val="0"/>
              </a:spcAft>
              <a:buSzPts val="1100"/>
              <a:buNone/>
            </a:pPr>
            <a:endParaRPr dirty="0"/>
          </a:p>
        </p:txBody>
      </p:sp>
      <p:sp>
        <p:nvSpPr>
          <p:cNvPr id="688" name="Google Shape;688;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14</a:t>
            </a:fld>
            <a:endParaRPr lang="en-US"/>
          </a:p>
        </p:txBody>
      </p:sp>
    </p:spTree>
    <p:extLst>
      <p:ext uri="{BB962C8B-B14F-4D97-AF65-F5344CB8AC3E}">
        <p14:creationId xmlns:p14="http://schemas.microsoft.com/office/powerpoint/2010/main" val="18786204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15</a:t>
            </a:fld>
            <a:endParaRPr lang="en-US"/>
          </a:p>
        </p:txBody>
      </p:sp>
    </p:spTree>
    <p:extLst>
      <p:ext uri="{BB962C8B-B14F-4D97-AF65-F5344CB8AC3E}">
        <p14:creationId xmlns:p14="http://schemas.microsoft.com/office/powerpoint/2010/main" val="15377028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sz="1200" b="1" kern="1200" dirty="0">
              <a:solidFill>
                <a:schemeClr val="tx1"/>
              </a:solidFill>
              <a:effectLst/>
              <a:latin typeface="+mn-lt"/>
              <a:ea typeface="+mn-ea"/>
              <a:cs typeface="+mn-cs"/>
            </a:endParaRPr>
          </a:p>
          <a:p>
            <a:pPr>
              <a:spcAft>
                <a:spcPts val="0"/>
              </a:spcAft>
            </a:pPr>
            <a:r>
              <a:rPr lang="en-US" sz="1200" b="1" kern="1200" dirty="0">
                <a:solidFill>
                  <a:schemeClr val="tx1"/>
                </a:solidFill>
                <a:effectLst/>
                <a:latin typeface="+mn-lt"/>
                <a:ea typeface="+mn-ea"/>
                <a:cs typeface="+mn-cs"/>
              </a:rPr>
              <a:t>Activity 2 (optional, depending on the objectives of the workshop and on the target audience): </a:t>
            </a:r>
            <a:r>
              <a:rPr lang="en-US" sz="1200" kern="1200" dirty="0">
                <a:solidFill>
                  <a:srgbClr val="000000"/>
                </a:solidFill>
                <a:effectLst/>
                <a:latin typeface="Calibri" panose="020F0502020204030204" pitchFamily="34" charset="0"/>
                <a:ea typeface="+mn-ea"/>
                <a:cs typeface="+mn-cs"/>
              </a:rPr>
              <a:t>What are the existing coordination mechanisms or </a:t>
            </a:r>
            <a:r>
              <a:rPr lang="en-US" sz="1200" kern="1200" dirty="0" err="1">
                <a:solidFill>
                  <a:srgbClr val="000000"/>
                </a:solidFill>
                <a:effectLst/>
                <a:latin typeface="Calibri" panose="020F0502020204030204" pitchFamily="34" charset="0"/>
                <a:ea typeface="+mn-ea"/>
                <a:cs typeface="+mn-cs"/>
              </a:rPr>
              <a:t>programmes</a:t>
            </a:r>
            <a:r>
              <a:rPr lang="en-US" sz="1200" kern="1200" dirty="0">
                <a:solidFill>
                  <a:srgbClr val="000000"/>
                </a:solidFill>
                <a:effectLst/>
                <a:latin typeface="Calibri" panose="020F0502020204030204" pitchFamily="34" charset="0"/>
                <a:ea typeface="+mn-ea"/>
                <a:cs typeface="+mn-cs"/>
              </a:rPr>
              <a:t> involving the actors previously listed in the defined geographical area?</a:t>
            </a:r>
            <a:endParaRPr lang="fr-FR" sz="1200" dirty="0">
              <a:effectLst/>
              <a:latin typeface="Times New Roman" panose="02020603050405020304" pitchFamily="18" charset="0"/>
              <a:ea typeface="Times New Roman" panose="02020603050405020304" pitchFamily="18" charset="0"/>
            </a:endParaRPr>
          </a:p>
          <a:p>
            <a:pPr>
              <a:spcAft>
                <a:spcPts val="0"/>
              </a:spcAft>
            </a:pPr>
            <a:r>
              <a:rPr lang="en-US" sz="1200" kern="1200" dirty="0">
                <a:solidFill>
                  <a:srgbClr val="000000"/>
                </a:solidFill>
                <a:effectLst/>
                <a:latin typeface="Calibri" panose="020F0502020204030204" pitchFamily="34" charset="0"/>
                <a:ea typeface="+mn-ea"/>
                <a:cs typeface="+mn-cs"/>
              </a:rPr>
              <a:t> </a:t>
            </a:r>
            <a:endParaRPr lang="fr-FR" sz="1200" dirty="0">
              <a:effectLst/>
              <a:latin typeface="Times New Roman" panose="02020603050405020304" pitchFamily="18" charset="0"/>
              <a:ea typeface="Times New Roman" panose="02020603050405020304" pitchFamily="18" charset="0"/>
            </a:endParaRPr>
          </a:p>
          <a:p>
            <a:pPr marL="457200">
              <a:spcAft>
                <a:spcPts val="0"/>
              </a:spcAft>
            </a:pPr>
            <a:r>
              <a:rPr lang="en-US" sz="1200" b="1" kern="1200" dirty="0">
                <a:solidFill>
                  <a:srgbClr val="000000"/>
                </a:solidFill>
                <a:effectLst/>
                <a:latin typeface="Calibri" panose="020F0502020204030204" pitchFamily="34" charset="0"/>
                <a:ea typeface="+mn-ea"/>
                <a:cs typeface="+mn-cs"/>
              </a:rPr>
              <a:t>First step: mapping: </a:t>
            </a:r>
            <a:r>
              <a:rPr lang="en-US" sz="1200" kern="1200" dirty="0">
                <a:solidFill>
                  <a:srgbClr val="000000"/>
                </a:solidFill>
                <a:effectLst/>
                <a:latin typeface="Calibri" panose="020F0502020204030204" pitchFamily="34" charset="0"/>
                <a:ea typeface="+mn-ea"/>
                <a:cs typeface="+mn-cs"/>
              </a:rPr>
              <a:t>Ask each group to list the relevant and existing coordination mechanisms or </a:t>
            </a:r>
            <a:r>
              <a:rPr lang="en-US" sz="1200" kern="1200" dirty="0" err="1">
                <a:solidFill>
                  <a:srgbClr val="000000"/>
                </a:solidFill>
                <a:effectLst/>
                <a:latin typeface="Calibri" panose="020F0502020204030204" pitchFamily="34" charset="0"/>
                <a:ea typeface="+mn-ea"/>
                <a:cs typeface="+mn-cs"/>
              </a:rPr>
              <a:t>programmes</a:t>
            </a:r>
            <a:r>
              <a:rPr lang="en-US" sz="1200" kern="1200" dirty="0">
                <a:solidFill>
                  <a:srgbClr val="000000"/>
                </a:solidFill>
                <a:effectLst/>
                <a:latin typeface="Calibri" panose="020F0502020204030204" pitchFamily="34" charset="0"/>
                <a:ea typeface="+mn-ea"/>
                <a:cs typeface="+mn-cs"/>
              </a:rPr>
              <a:t> involving the actors previously listed and to write their names and their chairs and co-chairs on white papers, one </a:t>
            </a:r>
            <a:r>
              <a:rPr lang="en-US" sz="1200" kern="1200" dirty="0" err="1">
                <a:solidFill>
                  <a:srgbClr val="000000"/>
                </a:solidFill>
                <a:effectLst/>
                <a:latin typeface="Calibri" panose="020F0502020204030204" pitchFamily="34" charset="0"/>
                <a:ea typeface="+mn-ea"/>
                <a:cs typeface="+mn-cs"/>
              </a:rPr>
              <a:t>programme</a:t>
            </a:r>
            <a:r>
              <a:rPr lang="en-US" sz="1200" kern="1200" dirty="0">
                <a:solidFill>
                  <a:srgbClr val="000000"/>
                </a:solidFill>
                <a:effectLst/>
                <a:latin typeface="Calibri" panose="020F0502020204030204" pitchFamily="34" charset="0"/>
                <a:ea typeface="+mn-ea"/>
                <a:cs typeface="+mn-cs"/>
              </a:rPr>
              <a:t>/mechanism per paper. Then, ask them to list their members on </a:t>
            </a:r>
            <a:r>
              <a:rPr lang="en-US" sz="1200" kern="1200" dirty="0" err="1">
                <a:solidFill>
                  <a:srgbClr val="000000"/>
                </a:solidFill>
                <a:effectLst/>
                <a:latin typeface="Calibri" panose="020F0502020204030204" pitchFamily="34" charset="0"/>
                <a:ea typeface="+mn-ea"/>
                <a:cs typeface="+mn-cs"/>
              </a:rPr>
              <a:t>coloured</a:t>
            </a:r>
            <a:r>
              <a:rPr lang="en-US" sz="1200" kern="1200" dirty="0">
                <a:solidFill>
                  <a:srgbClr val="000000"/>
                </a:solidFill>
                <a:effectLst/>
                <a:latin typeface="Calibri" panose="020F0502020204030204" pitchFamily="34" charset="0"/>
                <a:ea typeface="+mn-ea"/>
                <a:cs typeface="+mn-cs"/>
              </a:rPr>
              <a:t> papers using the </a:t>
            </a:r>
            <a:r>
              <a:rPr lang="en-US" sz="1200" kern="1200" dirty="0" err="1">
                <a:solidFill>
                  <a:srgbClr val="000000"/>
                </a:solidFill>
                <a:effectLst/>
                <a:latin typeface="Calibri" panose="020F0502020204030204" pitchFamily="34" charset="0"/>
                <a:ea typeface="+mn-ea"/>
                <a:cs typeface="+mn-cs"/>
              </a:rPr>
              <a:t>colour</a:t>
            </a:r>
            <a:r>
              <a:rPr lang="en-US" sz="1200" kern="1200" dirty="0">
                <a:solidFill>
                  <a:srgbClr val="000000"/>
                </a:solidFill>
                <a:effectLst/>
                <a:latin typeface="Calibri" panose="020F0502020204030204" pitchFamily="34" charset="0"/>
                <a:ea typeface="+mn-ea"/>
                <a:cs typeface="+mn-cs"/>
              </a:rPr>
              <a:t> code of the previous exercise. </a:t>
            </a:r>
            <a:endParaRPr lang="fr-FR" sz="1200" dirty="0">
              <a:effectLst/>
              <a:latin typeface="Times New Roman" panose="02020603050405020304" pitchFamily="18" charset="0"/>
              <a:ea typeface="Times New Roman" panose="02020603050405020304" pitchFamily="18" charset="0"/>
            </a:endParaRPr>
          </a:p>
          <a:p>
            <a:pPr marL="457200">
              <a:spcAft>
                <a:spcPts val="0"/>
              </a:spcAft>
            </a:pPr>
            <a:r>
              <a:rPr lang="en-US" sz="1200" kern="1200" dirty="0">
                <a:solidFill>
                  <a:srgbClr val="000000"/>
                </a:solidFill>
                <a:effectLst/>
                <a:latin typeface="Calibri" panose="020F0502020204030204" pitchFamily="34" charset="0"/>
                <a:ea typeface="+mn-ea"/>
                <a:cs typeface="+mn-cs"/>
              </a:rPr>
              <a:t>Debriefing: ask a group to present their results and to stick the coordination systems/</a:t>
            </a:r>
            <a:r>
              <a:rPr lang="en-US" sz="1200" kern="1200" dirty="0" err="1">
                <a:solidFill>
                  <a:srgbClr val="000000"/>
                </a:solidFill>
                <a:effectLst/>
                <a:latin typeface="Calibri" panose="020F0502020204030204" pitchFamily="34" charset="0"/>
                <a:ea typeface="+mn-ea"/>
                <a:cs typeface="+mn-cs"/>
              </a:rPr>
              <a:t>programmes</a:t>
            </a:r>
            <a:r>
              <a:rPr lang="en-US" sz="1200" kern="1200" dirty="0">
                <a:solidFill>
                  <a:srgbClr val="000000"/>
                </a:solidFill>
                <a:effectLst/>
                <a:latin typeface="Calibri" panose="020F0502020204030204" pitchFamily="34" charset="0"/>
                <a:ea typeface="+mn-ea"/>
                <a:cs typeface="+mn-cs"/>
              </a:rPr>
              <a:t> names and their members in columns on the wall. Ask the other groups to complete, amend the table. </a:t>
            </a:r>
            <a:endParaRPr lang="fr-FR" sz="1200" dirty="0">
              <a:effectLst/>
              <a:latin typeface="Times New Roman" panose="02020603050405020304" pitchFamily="18" charset="0"/>
              <a:ea typeface="Times New Roman" panose="02020603050405020304" pitchFamily="18" charset="0"/>
            </a:endParaRPr>
          </a:p>
          <a:p>
            <a:pPr marL="457200">
              <a:spcAft>
                <a:spcPts val="0"/>
              </a:spcAft>
            </a:pPr>
            <a:r>
              <a:rPr lang="en-US" sz="1200" b="1" kern="1200" dirty="0">
                <a:solidFill>
                  <a:srgbClr val="000000"/>
                </a:solidFill>
                <a:effectLst/>
                <a:latin typeface="Calibri" panose="020F0502020204030204" pitchFamily="34" charset="0"/>
                <a:ea typeface="+mn-ea"/>
                <a:cs typeface="+mn-cs"/>
              </a:rPr>
              <a:t>Second step: analysis: </a:t>
            </a:r>
            <a:endParaRPr lang="fr-FR" sz="1200" dirty="0">
              <a:effectLst/>
              <a:latin typeface="Times New Roman" panose="02020603050405020304" pitchFamily="18" charset="0"/>
              <a:ea typeface="Times New Roman" panose="02020603050405020304" pitchFamily="18" charset="0"/>
            </a:endParaRPr>
          </a:p>
          <a:p>
            <a:pPr marL="457200">
              <a:spcAft>
                <a:spcPts val="0"/>
              </a:spcAft>
            </a:pPr>
            <a:r>
              <a:rPr lang="en-US" sz="1200" b="1" kern="1200" dirty="0">
                <a:solidFill>
                  <a:srgbClr val="000000"/>
                </a:solidFill>
                <a:effectLst/>
                <a:latin typeface="Calibri" panose="020F0502020204030204" pitchFamily="34" charset="0"/>
                <a:ea typeface="+mn-ea"/>
                <a:cs typeface="+mn-cs"/>
              </a:rPr>
              <a:t>- </a:t>
            </a:r>
            <a:r>
              <a:rPr lang="en-US" sz="1200" kern="1200" dirty="0">
                <a:solidFill>
                  <a:srgbClr val="000000"/>
                </a:solidFill>
                <a:effectLst/>
                <a:latin typeface="Calibri" panose="020F0502020204030204" pitchFamily="34" charset="0"/>
                <a:ea typeface="+mn-ea"/>
                <a:cs typeface="+mn-cs"/>
              </a:rPr>
              <a:t>Ask the participants what color is missing and what color is overrepresented in the table. This can be the first gap identified. </a:t>
            </a:r>
            <a:endParaRPr lang="fr-FR" sz="1200" dirty="0">
              <a:effectLst/>
              <a:latin typeface="Times New Roman" panose="02020603050405020304" pitchFamily="18" charset="0"/>
              <a:ea typeface="Times New Roman" panose="02020603050405020304" pitchFamily="18" charset="0"/>
            </a:endParaRPr>
          </a:p>
          <a:p>
            <a:pPr marL="457200">
              <a:spcAft>
                <a:spcPts val="0"/>
              </a:spcAft>
            </a:pPr>
            <a:r>
              <a:rPr lang="en-US" sz="1200" kern="1200" dirty="0">
                <a:solidFill>
                  <a:srgbClr val="000000"/>
                </a:solidFill>
                <a:effectLst/>
                <a:latin typeface="Calibri" panose="020F0502020204030204" pitchFamily="34" charset="0"/>
                <a:ea typeface="+mn-ea"/>
                <a:cs typeface="+mn-cs"/>
              </a:rPr>
              <a:t>- Ask the participants if they see other potential gaps. For instance, none of the coordination mechanisms include all the actors previously listed or if they do, they are not really functioning, the leadership is not effective or some of its members are not active, involved or effectively participating. </a:t>
            </a:r>
            <a:endParaRPr lang="fr-FR" sz="1200" dirty="0">
              <a:effectLst/>
              <a:latin typeface="Times New Roman" panose="02020603050405020304" pitchFamily="18" charset="0"/>
              <a:ea typeface="Times New Roman" panose="02020603050405020304" pitchFamily="18" charset="0"/>
            </a:endParaRPr>
          </a:p>
          <a:p>
            <a:pPr marL="457200">
              <a:spcAft>
                <a:spcPts val="0"/>
              </a:spcAft>
            </a:pPr>
            <a:r>
              <a:rPr lang="en-US" sz="1200" b="1" kern="1200" dirty="0">
                <a:solidFill>
                  <a:srgbClr val="000000"/>
                </a:solidFill>
                <a:effectLst/>
                <a:latin typeface="Calibri" panose="020F0502020204030204" pitchFamily="34" charset="0"/>
                <a:ea typeface="+mn-ea"/>
                <a:cs typeface="+mn-cs"/>
              </a:rPr>
              <a:t>Third step</a:t>
            </a:r>
            <a:r>
              <a:rPr lang="en-US" sz="1200" kern="1200" dirty="0">
                <a:solidFill>
                  <a:srgbClr val="000000"/>
                </a:solidFill>
                <a:effectLst/>
                <a:latin typeface="Calibri" panose="020F0502020204030204" pitchFamily="34" charset="0"/>
                <a:ea typeface="+mn-ea"/>
                <a:cs typeface="+mn-cs"/>
              </a:rPr>
              <a:t>: </a:t>
            </a:r>
            <a:r>
              <a:rPr lang="en-US" sz="1200" b="1" kern="1200" dirty="0">
                <a:solidFill>
                  <a:srgbClr val="000000"/>
                </a:solidFill>
                <a:effectLst/>
                <a:latin typeface="Calibri" panose="020F0502020204030204" pitchFamily="34" charset="0"/>
                <a:ea typeface="+mn-ea"/>
                <a:cs typeface="+mn-cs"/>
              </a:rPr>
              <a:t>what are the opportunities?</a:t>
            </a:r>
            <a:r>
              <a:rPr lang="en-US" sz="1200" kern="1200" dirty="0">
                <a:solidFill>
                  <a:srgbClr val="000000"/>
                </a:solidFill>
                <a:effectLst/>
                <a:latin typeface="Calibri" panose="020F0502020204030204" pitchFamily="34" charset="0"/>
                <a:ea typeface="+mn-ea"/>
                <a:cs typeface="+mn-cs"/>
              </a:rPr>
              <a:t> </a:t>
            </a:r>
            <a:endParaRPr lang="fr-FR" sz="1200" dirty="0">
              <a:effectLst/>
              <a:latin typeface="Times New Roman" panose="02020603050405020304" pitchFamily="18" charset="0"/>
              <a:ea typeface="Times New Roman" panose="02020603050405020304" pitchFamily="18" charset="0"/>
            </a:endParaRPr>
          </a:p>
          <a:p>
            <a:pPr marL="457200">
              <a:spcAft>
                <a:spcPts val="0"/>
              </a:spcAft>
            </a:pPr>
            <a:r>
              <a:rPr lang="en-US" sz="1200" kern="1200" dirty="0">
                <a:solidFill>
                  <a:srgbClr val="000000"/>
                </a:solidFill>
                <a:effectLst/>
                <a:latin typeface="Calibri" panose="020F0502020204030204" pitchFamily="34" charset="0"/>
                <a:ea typeface="+mn-ea"/>
                <a:cs typeface="+mn-cs"/>
              </a:rPr>
              <a:t>1. What are the existing coordination mechanisms or </a:t>
            </a:r>
            <a:r>
              <a:rPr lang="en-US" sz="1200" kern="1200" dirty="0" err="1">
                <a:solidFill>
                  <a:srgbClr val="000000"/>
                </a:solidFill>
                <a:effectLst/>
                <a:latin typeface="Calibri" panose="020F0502020204030204" pitchFamily="34" charset="0"/>
                <a:ea typeface="+mn-ea"/>
                <a:cs typeface="+mn-cs"/>
              </a:rPr>
              <a:t>programmes</a:t>
            </a:r>
            <a:r>
              <a:rPr lang="en-US" sz="1200" kern="1200" dirty="0">
                <a:solidFill>
                  <a:srgbClr val="000000"/>
                </a:solidFill>
                <a:effectLst/>
                <a:latin typeface="Calibri" panose="020F0502020204030204" pitchFamily="34" charset="0"/>
                <a:ea typeface="+mn-ea"/>
                <a:cs typeface="+mn-cs"/>
              </a:rPr>
              <a:t> that could be used/strengthened/tapped into to support the development of our area-based solutions plan? </a:t>
            </a:r>
            <a:endParaRPr lang="fr-FR" sz="1200" dirty="0">
              <a:effectLst/>
              <a:latin typeface="Times New Roman" panose="02020603050405020304" pitchFamily="18" charset="0"/>
              <a:ea typeface="Times New Roman" panose="02020603050405020304" pitchFamily="18" charset="0"/>
            </a:endParaRPr>
          </a:p>
          <a:p>
            <a:pPr marL="457200">
              <a:spcAft>
                <a:spcPts val="0"/>
              </a:spcAft>
            </a:pPr>
            <a:r>
              <a:rPr lang="en-US" sz="1200" kern="1200" dirty="0">
                <a:solidFill>
                  <a:srgbClr val="000000"/>
                </a:solidFill>
                <a:effectLst/>
                <a:latin typeface="Calibri" panose="020F0502020204030204" pitchFamily="34" charset="0"/>
                <a:ea typeface="+mn-ea"/>
                <a:cs typeface="+mn-cs"/>
              </a:rPr>
              <a:t>2. What could be their role? What opportunities do this group offer? </a:t>
            </a:r>
            <a:endParaRPr lang="fr-FR" sz="1200" dirty="0">
              <a:effectLst/>
              <a:latin typeface="Times New Roman" panose="02020603050405020304" pitchFamily="18" charset="0"/>
              <a:ea typeface="Times New Roman" panose="02020603050405020304" pitchFamily="18" charset="0"/>
            </a:endParaRPr>
          </a:p>
          <a:p>
            <a:pPr marL="457200">
              <a:spcAft>
                <a:spcPts val="0"/>
              </a:spcAft>
            </a:pPr>
            <a:r>
              <a:rPr lang="en-US" sz="1200" kern="1200" dirty="0">
                <a:solidFill>
                  <a:srgbClr val="000000"/>
                </a:solidFill>
                <a:effectLst/>
                <a:latin typeface="Calibri" panose="020F0502020204030204" pitchFamily="34" charset="0"/>
                <a:ea typeface="+mn-ea"/>
                <a:cs typeface="+mn-cs"/>
              </a:rPr>
              <a:t>3. Do we need to create a new platform/group? </a:t>
            </a:r>
            <a:endParaRPr lang="fr-FR" sz="1200" dirty="0">
              <a:effectLst/>
              <a:latin typeface="Times New Roman" panose="02020603050405020304" pitchFamily="18" charset="0"/>
              <a:ea typeface="Times New Roman" panose="02020603050405020304" pitchFamily="18" charset="0"/>
            </a:endParaRPr>
          </a:p>
          <a:p>
            <a:pPr marL="457200">
              <a:spcAft>
                <a:spcPts val="0"/>
              </a:spcAft>
            </a:pPr>
            <a:r>
              <a:rPr lang="en-US" sz="1200" kern="1200" dirty="0">
                <a:solidFill>
                  <a:srgbClr val="000000"/>
                </a:solidFill>
                <a:effectLst/>
                <a:latin typeface="Calibri" panose="020F0502020204030204" pitchFamily="34" charset="0"/>
                <a:ea typeface="+mn-ea"/>
                <a:cs typeface="+mn-cs"/>
              </a:rPr>
              <a:t>4. What actors are absent from these groups and should be brought to our area-based solutions coordination platform/group? </a:t>
            </a:r>
            <a:endParaRPr lang="fr-FR" sz="1200" dirty="0">
              <a:effectLst/>
              <a:latin typeface="Times New Roman" panose="02020603050405020304" pitchFamily="18" charset="0"/>
              <a:ea typeface="Times New Roman" panose="02020603050405020304" pitchFamily="18" charset="0"/>
            </a:endParaRPr>
          </a:p>
          <a:p>
            <a:pPr marL="0" lvl="0" indent="0">
              <a:buFont typeface="Arial" panose="020B0604020202020204" pitchFamily="34" charset="0"/>
              <a:buNone/>
            </a:pPr>
            <a:endParaRPr lang="en-GB"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D3EBE9B1-2A80-4014-9413-689CA2746B45}" type="slidenum">
              <a:rPr lang="en-US" smtClean="0"/>
              <a:t>16</a:t>
            </a:fld>
            <a:endParaRPr lang="en-US"/>
          </a:p>
        </p:txBody>
      </p:sp>
    </p:spTree>
    <p:extLst>
      <p:ext uri="{BB962C8B-B14F-4D97-AF65-F5344CB8AC3E}">
        <p14:creationId xmlns:p14="http://schemas.microsoft.com/office/powerpoint/2010/main" val="20445442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7" name="Google Shape;687;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GB" sz="1200" b="0" i="0" u="none" strike="noStrike" kern="1200" baseline="0" dirty="0">
                <a:solidFill>
                  <a:schemeClr val="tx1"/>
                </a:solidFill>
                <a:latin typeface="+mn-lt"/>
                <a:ea typeface="+mn-ea"/>
                <a:cs typeface="+mn-cs"/>
              </a:rPr>
              <a:t>This is one of the</a:t>
            </a:r>
            <a:r>
              <a:rPr lang="en-GB" sz="1200" b="1" i="0" u="none" strike="noStrike" kern="1200" baseline="0" dirty="0">
                <a:solidFill>
                  <a:schemeClr val="tx1"/>
                </a:solidFill>
                <a:latin typeface="+mn-lt"/>
                <a:ea typeface="+mn-ea"/>
                <a:cs typeface="+mn-cs"/>
              </a:rPr>
              <a:t> principles for Durable Solutions </a:t>
            </a:r>
            <a:r>
              <a:rPr lang="en-GB" sz="1200" b="0" i="0" u="none" strike="noStrike" kern="1200" baseline="0" dirty="0">
                <a:solidFill>
                  <a:schemeClr val="tx1"/>
                </a:solidFill>
                <a:latin typeface="+mn-lt"/>
                <a:ea typeface="+mn-ea"/>
                <a:cs typeface="+mn-cs"/>
              </a:rPr>
              <a:t>programming as presented in module 1:  </a:t>
            </a:r>
            <a:r>
              <a:rPr lang="en-GB" sz="1200" b="1" i="0" u="none" strike="noStrike" kern="1200" baseline="0" dirty="0">
                <a:solidFill>
                  <a:schemeClr val="tx1"/>
                </a:solidFill>
                <a:latin typeface="+mn-lt"/>
                <a:ea typeface="+mn-ea"/>
                <a:cs typeface="+mn-cs"/>
              </a:rPr>
              <a:t>Government-led: </a:t>
            </a:r>
            <a:r>
              <a:rPr lang="en-GB" sz="1200" b="0" i="0" u="none" strike="noStrike" kern="1200" baseline="0" dirty="0">
                <a:solidFill>
                  <a:schemeClr val="tx1"/>
                </a:solidFill>
                <a:latin typeface="+mn-lt"/>
                <a:ea typeface="+mn-ea"/>
                <a:cs typeface="+mn-cs"/>
              </a:rPr>
              <a:t>interventions support all tiers of government to play their key leadership and</a:t>
            </a:r>
          </a:p>
          <a:p>
            <a:r>
              <a:rPr lang="en-GB" sz="1200" b="0" i="0" u="none" strike="noStrike" kern="1200" baseline="0" dirty="0">
                <a:solidFill>
                  <a:schemeClr val="tx1"/>
                </a:solidFill>
                <a:latin typeface="+mn-lt"/>
                <a:ea typeface="+mn-ea"/>
                <a:cs typeface="+mn-cs"/>
              </a:rPr>
              <a:t>coordination role based on the National Development Plan and other relevant government frameworks.</a:t>
            </a:r>
            <a:endParaRPr lang="en-US" sz="1200" b="1" kern="1200" dirty="0">
              <a:solidFill>
                <a:schemeClr val="tx1"/>
              </a:solidFill>
              <a:effectLst/>
              <a:latin typeface="+mn-lt"/>
              <a:ea typeface="+mn-ea"/>
              <a:cs typeface="+mn-cs"/>
            </a:endParaRPr>
          </a:p>
          <a:p>
            <a:pPr lvl="0"/>
            <a:endParaRPr lang="en-US"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Key messages: </a:t>
            </a:r>
            <a:endParaRPr lang="fr-FR"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National authorities have the primary responsibility to find durable solutions to displacement situations on their territory; </a:t>
            </a:r>
            <a:endParaRPr lang="fr-FR"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wide range of actors across sectors are involved in area-based planning under the leadership of national and local authorities;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GB" sz="1200" kern="1200" noProof="0" dirty="0">
                <a:solidFill>
                  <a:schemeClr val="tx1"/>
                </a:solidFill>
                <a:effectLst/>
                <a:latin typeface="+mn-lt"/>
                <a:ea typeface="+mn-ea"/>
                <a:cs typeface="+mn-cs"/>
              </a:rPr>
              <a:t>Show the visuals first (the animation is already inserted) and ask the participant what or who should be at the </a:t>
            </a:r>
            <a:r>
              <a:rPr lang="en-GB" sz="1200" kern="1200" noProof="0" dirty="0" err="1">
                <a:solidFill>
                  <a:schemeClr val="tx1"/>
                </a:solidFill>
                <a:effectLst/>
                <a:latin typeface="+mn-lt"/>
                <a:ea typeface="+mn-ea"/>
                <a:cs typeface="+mn-cs"/>
              </a:rPr>
              <a:t>center</a:t>
            </a:r>
            <a:r>
              <a:rPr lang="en-GB" sz="1200" kern="1200" noProof="0" dirty="0">
                <a:solidFill>
                  <a:schemeClr val="tx1"/>
                </a:solidFill>
                <a:effectLst/>
                <a:latin typeface="+mn-lt"/>
                <a:ea typeface="+mn-ea"/>
                <a:cs typeface="+mn-cs"/>
              </a:rPr>
              <a:t> of the circle, in a leadership role, and why. </a:t>
            </a:r>
          </a:p>
          <a:p>
            <a:pPr marL="0" lvl="0" indent="0">
              <a:buFont typeface="Arial" panose="020B0604020202020204" pitchFamily="34" charset="0"/>
              <a:buNone/>
            </a:pPr>
            <a:endParaRPr lang="fr-FR" sz="1200" kern="1200" dirty="0">
              <a:solidFill>
                <a:schemeClr val="tx1"/>
              </a:solidFill>
              <a:effectLst/>
              <a:latin typeface="+mn-lt"/>
              <a:ea typeface="+mn-ea"/>
              <a:cs typeface="+mn-cs"/>
            </a:endParaRPr>
          </a:p>
          <a:p>
            <a:r>
              <a:rPr lang="en-GB" dirty="0"/>
              <a:t>Interactivity: You can continue the discussions about the national and local context: </a:t>
            </a:r>
          </a:p>
          <a:p>
            <a:pPr marL="228600" indent="-228600">
              <a:buAutoNum type="arabicPeriod"/>
            </a:pPr>
            <a:r>
              <a:rPr lang="en-GB" dirty="0"/>
              <a:t>Who leads durable solutions planning at the national and local level?</a:t>
            </a:r>
          </a:p>
          <a:p>
            <a:pPr marL="228600" indent="-228600">
              <a:buAutoNum type="arabicPeriod"/>
            </a:pPr>
            <a:r>
              <a:rPr lang="en-GB" dirty="0"/>
              <a:t> Who are the key national actors in a leading and coordinating position at the local level? </a:t>
            </a:r>
          </a:p>
          <a:p>
            <a:pPr marL="228600" indent="-228600">
              <a:buAutoNum type="arabicPeriod"/>
            </a:pPr>
            <a:r>
              <a:rPr lang="en-GB" dirty="0"/>
              <a:t>Who are or could be our solutions champions </a:t>
            </a:r>
            <a:r>
              <a:rPr lang="en-GB" dirty="0" err="1"/>
              <a:t>ie</a:t>
            </a:r>
            <a:r>
              <a:rPr lang="en-GB" dirty="0"/>
              <a:t>. Supporter and key allies for area-based planning: from previous experiences, district mayors have been key supporters/champion or area-bases solutions initiatives. </a:t>
            </a:r>
          </a:p>
          <a:p>
            <a:pPr marL="0" lvl="0" indent="0" algn="l" rtl="0">
              <a:lnSpc>
                <a:spcPct val="100000"/>
              </a:lnSpc>
              <a:spcBef>
                <a:spcPts val="0"/>
              </a:spcBef>
              <a:spcAft>
                <a:spcPts val="0"/>
              </a:spcAft>
              <a:buSzPts val="1100"/>
              <a:buNone/>
            </a:pPr>
            <a:endParaRPr dirty="0"/>
          </a:p>
        </p:txBody>
      </p:sp>
      <p:sp>
        <p:nvSpPr>
          <p:cNvPr id="688" name="Google Shape;688;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17</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521020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Activity 3 : Who does what in the end? </a:t>
            </a:r>
            <a:r>
              <a:rPr lang="en-GB" sz="1200" kern="1200" dirty="0">
                <a:solidFill>
                  <a:srgbClr val="000000"/>
                </a:solidFill>
                <a:effectLst/>
                <a:latin typeface="Calibri" panose="020F0502020204030204" pitchFamily="34" charset="0"/>
                <a:ea typeface="+mn-ea"/>
                <a:cs typeface="+mn-cs"/>
              </a:rPr>
              <a:t>Prepare a four-column table with the four headings (leading; coordinating; supporting; participating and informing) on the wall. In plenary, ask participants what is or would be the roles of the actors previously listed (activity 1) in the area-based planning process and place them accordingly.</a:t>
            </a:r>
          </a:p>
          <a:p>
            <a:endParaRPr lang="en-GB" b="0" dirty="0"/>
          </a:p>
        </p:txBody>
      </p:sp>
      <p:sp>
        <p:nvSpPr>
          <p:cNvPr id="4" name="Slide Number Placeholder 3"/>
          <p:cNvSpPr>
            <a:spLocks noGrp="1"/>
          </p:cNvSpPr>
          <p:nvPr>
            <p:ph type="sldNum" sz="quarter" idx="5"/>
          </p:nvPr>
        </p:nvSpPr>
        <p:spPr/>
        <p:txBody>
          <a:bodyPr/>
          <a:lstStyle/>
          <a:p>
            <a:fld id="{D3EBE9B1-2A80-4014-9413-689CA2746B45}" type="slidenum">
              <a:rPr lang="en-US" smtClean="0"/>
              <a:t>18</a:t>
            </a:fld>
            <a:endParaRPr lang="en-US"/>
          </a:p>
        </p:txBody>
      </p:sp>
    </p:spTree>
    <p:extLst>
      <p:ext uri="{BB962C8B-B14F-4D97-AF65-F5344CB8AC3E}">
        <p14:creationId xmlns:p14="http://schemas.microsoft.com/office/powerpoint/2010/main" val="1801951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7/20/2021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94600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7/20/2021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298073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240199-561F-43CE-8AC3-941502583ED6}" type="datetimeFigureOut">
              <a:rPr lang="en-US" smtClean="0"/>
              <a:t>7/20/2021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956712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240199-561F-43CE-8AC3-941502583ED6}" type="datetimeFigureOut">
              <a:rPr lang="en-US" smtClean="0"/>
              <a:t>7/20/2021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4183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240199-561F-43CE-8AC3-941502583ED6}" type="datetimeFigureOut">
              <a:rPr lang="en-US" smtClean="0"/>
              <a:t>7/20/2021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25164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240199-561F-43CE-8AC3-941502583ED6}" type="datetimeFigureOut">
              <a:rPr lang="en-US" smtClean="0"/>
              <a:t>7/20/2021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438987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40199-561F-43CE-8AC3-941502583ED6}" type="datetimeFigureOut">
              <a:rPr lang="en-US" smtClean="0"/>
              <a:t>7/20/2021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350629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7/20/2021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23310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7/20/2021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88062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7/20/2021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66880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7/20/2021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687308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ED81030E-6D8B-419B-B252-E89523355255}"/>
              </a:ext>
            </a:extLst>
          </p:cNvPr>
          <p:cNvCxnSpPr/>
          <p:nvPr userDrawn="1"/>
        </p:nvCxnSpPr>
        <p:spPr>
          <a:xfrm>
            <a:off x="2373313" y="5962650"/>
            <a:ext cx="9818687"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2"/>
          <a:stretch>
            <a:fillRect/>
          </a:stretch>
        </p:blipFill>
        <p:spPr>
          <a:xfrm>
            <a:off x="487770" y="6116617"/>
            <a:ext cx="10742482" cy="615398"/>
          </a:xfrm>
          <a:prstGeom prst="rect">
            <a:avLst/>
          </a:prstGeom>
        </p:spPr>
      </p:pic>
    </p:spTree>
    <p:extLst>
      <p:ext uri="{BB962C8B-B14F-4D97-AF65-F5344CB8AC3E}">
        <p14:creationId xmlns:p14="http://schemas.microsoft.com/office/powerpoint/2010/main" val="1968109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DC068-2EE7-4ABD-A542-E5DC8FADECF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BEA706E-BC9C-4410-9B37-5DC1AC130D3D}"/>
              </a:ext>
            </a:extLst>
          </p:cNvPr>
          <p:cNvSpPr>
            <a:spLocks noGrp="1"/>
          </p:cNvSpPr>
          <p:nvPr>
            <p:ph type="dt" sz="half" idx="10"/>
          </p:nvPr>
        </p:nvSpPr>
        <p:spPr/>
        <p:txBody>
          <a:bodyPr/>
          <a:lstStyle/>
          <a:p>
            <a:fld id="{C1240199-561F-43CE-8AC3-941502583ED6}" type="datetimeFigureOut">
              <a:rPr lang="en-US" smtClean="0"/>
              <a:t>7/20/2021</a:t>
            </a:fld>
            <a:endParaRPr lang="en-US"/>
          </a:p>
        </p:txBody>
      </p:sp>
      <p:sp>
        <p:nvSpPr>
          <p:cNvPr id="4" name="Footer Placeholder 3">
            <a:extLst>
              <a:ext uri="{FF2B5EF4-FFF2-40B4-BE49-F238E27FC236}">
                <a16:creationId xmlns:a16="http://schemas.microsoft.com/office/drawing/2014/main" id="{BA8264AE-D228-4AC8-BF4D-E1EFB5F8B6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31C7B9-33A5-421A-8349-801364A40DA0}"/>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887786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D786D-A0E3-419D-902A-EE467ADF9D5E}"/>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BEC1D207-3D6D-4334-842A-872A7E5ED96C}"/>
              </a:ext>
            </a:extLst>
          </p:cNvPr>
          <p:cNvSpPr>
            <a:spLocks noGrp="1"/>
          </p:cNvSpPr>
          <p:nvPr>
            <p:ph type="dt" sz="half" idx="10"/>
          </p:nvPr>
        </p:nvSpPr>
        <p:spPr/>
        <p:txBody>
          <a:bodyPr/>
          <a:lstStyle/>
          <a:p>
            <a:fld id="{C1240199-561F-43CE-8AC3-941502583ED6}" type="datetimeFigureOut">
              <a:rPr lang="en-US" smtClean="0"/>
              <a:t>7/20/2021</a:t>
            </a:fld>
            <a:endParaRPr lang="en-US"/>
          </a:p>
        </p:txBody>
      </p:sp>
      <p:sp>
        <p:nvSpPr>
          <p:cNvPr id="4" name="Footer Placeholder 3">
            <a:extLst>
              <a:ext uri="{FF2B5EF4-FFF2-40B4-BE49-F238E27FC236}">
                <a16:creationId xmlns:a16="http://schemas.microsoft.com/office/drawing/2014/main" id="{9322EA3A-CFE6-4486-A30C-23822F160C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BF25CC-033F-425C-8794-A1F86D3E0C48}"/>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40577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2815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240199-561F-43CE-8AC3-941502583ED6}" type="datetimeFigureOut">
              <a:rPr lang="en-US" smtClean="0"/>
              <a:t>7/20/2021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486B4C-300D-41A2-907A-8ACFA2007976}" type="slidenum">
              <a:rPr lang="en-US" smtClean="0"/>
              <a:t>‹#›</a:t>
            </a:fld>
            <a:endParaRPr lang="en-US"/>
          </a:p>
        </p:txBody>
      </p:sp>
      <p:pic>
        <p:nvPicPr>
          <p:cNvPr id="7" name="Image 6">
            <a:extLst>
              <a:ext uri="{FF2B5EF4-FFF2-40B4-BE49-F238E27FC236}">
                <a16:creationId xmlns:a16="http://schemas.microsoft.com/office/drawing/2014/main" id="{8C422EF9-8312-44AC-8475-FF609E214ACB}"/>
              </a:ext>
            </a:extLst>
          </p:cNvPr>
          <p:cNvPicPr>
            <a:picLocks noChangeAspect="1"/>
          </p:cNvPicPr>
          <p:nvPr userDrawn="1"/>
        </p:nvPicPr>
        <p:blipFill>
          <a:blip r:embed="rId17"/>
          <a:stretch>
            <a:fillRect/>
          </a:stretch>
        </p:blipFill>
        <p:spPr>
          <a:xfrm>
            <a:off x="14713" y="149067"/>
            <a:ext cx="12162574" cy="6559865"/>
          </a:xfrm>
          <a:prstGeom prst="rect">
            <a:avLst/>
          </a:prstGeom>
        </p:spPr>
      </p:pic>
    </p:spTree>
    <p:extLst>
      <p:ext uri="{BB962C8B-B14F-4D97-AF65-F5344CB8AC3E}">
        <p14:creationId xmlns:p14="http://schemas.microsoft.com/office/powerpoint/2010/main" val="104006583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662" r:id="rId14"/>
    <p:sldLayoutId id="2147483661"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7.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6.svg"/><Relationship Id="rId2" Type="http://schemas.openxmlformats.org/officeDocument/2006/relationships/notesSlide" Target="../notesSlides/notesSlide1.xml"/><Relationship Id="rId16" Type="http://schemas.openxmlformats.org/officeDocument/2006/relationships/image" Target="../media/image10.svg"/><Relationship Id="rId1" Type="http://schemas.openxmlformats.org/officeDocument/2006/relationships/slideLayout" Target="../slideLayouts/slideLayout12.xml"/><Relationship Id="rId6" Type="http://schemas.openxmlformats.org/officeDocument/2006/relationships/diagramColors" Target="../diagrams/colors1.xml"/><Relationship Id="rId11" Type="http://schemas.openxmlformats.org/officeDocument/2006/relationships/image" Target="../media/image5.png"/><Relationship Id="rId5" Type="http://schemas.openxmlformats.org/officeDocument/2006/relationships/diagramQuickStyle" Target="../diagrams/quickStyle1.xml"/><Relationship Id="rId15" Type="http://schemas.openxmlformats.org/officeDocument/2006/relationships/image" Target="../media/image9.png"/><Relationship Id="rId10" Type="http://schemas.microsoft.com/office/2007/relationships/hdphoto" Target="../media/hdphoto1.wdp"/><Relationship Id="rId4" Type="http://schemas.openxmlformats.org/officeDocument/2006/relationships/diagramLayout" Target="../diagrams/layout1.xml"/><Relationship Id="rId9" Type="http://schemas.openxmlformats.org/officeDocument/2006/relationships/image" Target="../media/image4.png"/><Relationship Id="rId14"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16.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6.svg"/></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21.png"/><Relationship Id="rId7" Type="http://schemas.openxmlformats.org/officeDocument/2006/relationships/diagramQuickStyle" Target="../diagrams/quickStyle5.xml"/><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22.svg"/><Relationship Id="rId9" Type="http://schemas.microsoft.com/office/2007/relationships/diagramDrawing" Target="../diagrams/drawing5.xml"/></Relationships>
</file>

<file path=ppt/slides/_rels/slide18.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26.sv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24.svg"/><Relationship Id="rId9" Type="http://schemas.openxmlformats.org/officeDocument/2006/relationships/image" Target="../media/image2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9AC278C-DAEA-4784-8033-1E3EAAB2BBB4}"/>
              </a:ext>
            </a:extLst>
          </p:cNvPr>
          <p:cNvSpPr/>
          <p:nvPr/>
        </p:nvSpPr>
        <p:spPr>
          <a:xfrm>
            <a:off x="0" y="416689"/>
            <a:ext cx="2720051" cy="56371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r>
              <a:rPr lang="fr-FR" sz="3200" b="1" dirty="0">
                <a:solidFill>
                  <a:schemeClr val="bg1"/>
                </a:solidFill>
                <a:latin typeface="+mj-lt"/>
                <a:ea typeface="+mj-ea"/>
                <a:cs typeface="+mj-cs"/>
              </a:rPr>
              <a:t>Durable Solutions. How do </a:t>
            </a:r>
            <a:r>
              <a:rPr lang="fr-FR" sz="3200" b="1" dirty="0" err="1">
                <a:solidFill>
                  <a:schemeClr val="bg1"/>
                </a:solidFill>
                <a:latin typeface="+mj-lt"/>
                <a:ea typeface="+mj-ea"/>
                <a:cs typeface="+mj-cs"/>
              </a:rPr>
              <a:t>we</a:t>
            </a:r>
            <a:r>
              <a:rPr lang="fr-FR" sz="3200" b="1" dirty="0">
                <a:solidFill>
                  <a:schemeClr val="bg1"/>
                </a:solidFill>
                <a:latin typeface="+mj-lt"/>
                <a:ea typeface="+mj-ea"/>
                <a:cs typeface="+mj-cs"/>
              </a:rPr>
              <a:t> do </a:t>
            </a:r>
            <a:r>
              <a:rPr lang="fr-FR" sz="3200" b="1" dirty="0" err="1">
                <a:solidFill>
                  <a:schemeClr val="bg1"/>
                </a:solidFill>
                <a:latin typeface="+mj-lt"/>
                <a:ea typeface="+mj-ea"/>
                <a:cs typeface="+mj-cs"/>
              </a:rPr>
              <a:t>it</a:t>
            </a:r>
            <a:r>
              <a:rPr lang="fr-FR" sz="3200" b="1" dirty="0">
                <a:solidFill>
                  <a:schemeClr val="bg1"/>
                </a:solidFill>
                <a:latin typeface="+mj-lt"/>
                <a:ea typeface="+mj-ea"/>
                <a:cs typeface="+mj-cs"/>
              </a:rPr>
              <a:t>? </a:t>
            </a:r>
            <a:endParaRPr lang="en-US" sz="3200" b="1" dirty="0">
              <a:solidFill>
                <a:schemeClr val="bg1"/>
              </a:solidFill>
              <a:latin typeface="+mj-lt"/>
              <a:ea typeface="+mj-ea"/>
              <a:cs typeface="+mj-cs"/>
            </a:endParaRPr>
          </a:p>
        </p:txBody>
      </p:sp>
      <p:graphicFrame>
        <p:nvGraphicFramePr>
          <p:cNvPr id="4" name="Diagramme 3">
            <a:extLst>
              <a:ext uri="{FF2B5EF4-FFF2-40B4-BE49-F238E27FC236}">
                <a16:creationId xmlns:a16="http://schemas.microsoft.com/office/drawing/2014/main" id="{9F61C078-6288-4452-BBFF-757F14ADBE8D}"/>
              </a:ext>
            </a:extLst>
          </p:cNvPr>
          <p:cNvGraphicFramePr/>
          <p:nvPr>
            <p:extLst>
              <p:ext uri="{D42A27DB-BD31-4B8C-83A1-F6EECF244321}">
                <p14:modId xmlns:p14="http://schemas.microsoft.com/office/powerpoint/2010/main" val="2415765784"/>
              </p:ext>
            </p:extLst>
          </p:nvPr>
        </p:nvGraphicFramePr>
        <p:xfrm>
          <a:off x="1707703" y="608290"/>
          <a:ext cx="10107100" cy="51000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a:extLst>
              <a:ext uri="{FF2B5EF4-FFF2-40B4-BE49-F238E27FC236}">
                <a16:creationId xmlns:a16="http://schemas.microsoft.com/office/drawing/2014/main" id="{05923287-6B4A-46D1-B4B2-0592E73DC704}"/>
              </a:ext>
            </a:extLst>
          </p:cNvPr>
          <p:cNvPicPr>
            <a:picLocks noChangeAspect="1"/>
          </p:cNvPicPr>
          <p:nvPr/>
        </p:nvPicPr>
        <p:blipFill>
          <a:blip r:embed="rId8"/>
          <a:stretch>
            <a:fillRect/>
          </a:stretch>
        </p:blipFill>
        <p:spPr>
          <a:xfrm>
            <a:off x="7719900" y="565159"/>
            <a:ext cx="752550" cy="904724"/>
          </a:xfrm>
          <a:prstGeom prst="rect">
            <a:avLst/>
          </a:prstGeom>
        </p:spPr>
      </p:pic>
      <p:pic>
        <p:nvPicPr>
          <p:cNvPr id="6" name="Graphique 5">
            <a:extLst>
              <a:ext uri="{FF2B5EF4-FFF2-40B4-BE49-F238E27FC236}">
                <a16:creationId xmlns:a16="http://schemas.microsoft.com/office/drawing/2014/main" id="{B8772C33-693F-48CF-A96C-CA699423EB3F}"/>
              </a:ext>
            </a:extLst>
          </p:cNvPr>
          <p:cNvPicPr>
            <a:picLocks noChangeAspect="1"/>
          </p:cNvPicPr>
          <p:nvPr/>
        </p:nvPicPr>
        <p:blipFill rotWithShape="1">
          <a:blip r:embed="rId9">
            <a:duotone>
              <a:schemeClr val="bg2">
                <a:shade val="45000"/>
                <a:satMod val="135000"/>
              </a:schemeClr>
              <a:prstClr val="white"/>
            </a:duotone>
            <a:extLst>
              <a:ext uri="{BEBA8EAE-BF5A-486C-A8C5-ECC9F3942E4B}">
                <a14:imgProps xmlns:a14="http://schemas.microsoft.com/office/drawing/2010/main">
                  <a14:imgLayer r:embed="rId10">
                    <a14:imgEffect>
                      <a14:colorTemperature colorTemp="5300"/>
                    </a14:imgEffect>
                  </a14:imgLayer>
                </a14:imgProps>
              </a:ext>
              <a:ext uri="{28A0092B-C50C-407E-A947-70E740481C1C}">
                <a14:useLocalDpi xmlns:a14="http://schemas.microsoft.com/office/drawing/2010/main" val="0"/>
              </a:ext>
            </a:extLst>
          </a:blip>
          <a:srcRect l="16741" t="7772" r="11108"/>
          <a:stretch/>
        </p:blipFill>
        <p:spPr>
          <a:xfrm>
            <a:off x="9287593" y="1332147"/>
            <a:ext cx="1062941" cy="704288"/>
          </a:xfrm>
          <a:prstGeom prst="rect">
            <a:avLst/>
          </a:prstGeom>
        </p:spPr>
      </p:pic>
      <p:pic>
        <p:nvPicPr>
          <p:cNvPr id="7" name="Graphique 6" descr="Connexions">
            <a:extLst>
              <a:ext uri="{FF2B5EF4-FFF2-40B4-BE49-F238E27FC236}">
                <a16:creationId xmlns:a16="http://schemas.microsoft.com/office/drawing/2014/main" id="{583AF2B7-48F0-441A-9092-DAAEA9F55E2D}"/>
              </a:ext>
            </a:extLst>
          </p:cNvPr>
          <p:cNvPicPr>
            <a:picLocks noChangeAspect="1"/>
          </p:cNvPicPr>
          <p:nvPr/>
        </p:nvPicPr>
        <p:blipFill>
          <a:blip r:embed="rId11">
            <a:duotone>
              <a:schemeClr val="accent3">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9096829" y="4363289"/>
            <a:ext cx="914400" cy="914400"/>
          </a:xfrm>
          <a:prstGeom prst="rect">
            <a:avLst/>
          </a:prstGeom>
        </p:spPr>
      </p:pic>
      <p:pic>
        <p:nvPicPr>
          <p:cNvPr id="8" name="Graphique 7" descr="Liste de vérification">
            <a:extLst>
              <a:ext uri="{FF2B5EF4-FFF2-40B4-BE49-F238E27FC236}">
                <a16:creationId xmlns:a16="http://schemas.microsoft.com/office/drawing/2014/main" id="{F6EFC832-E00B-48AE-87BF-4BD131B17B9C}"/>
              </a:ext>
            </a:extLst>
          </p:cNvPr>
          <p:cNvPicPr>
            <a:picLocks noChangeAspect="1"/>
          </p:cNvPicPr>
          <p:nvPr/>
        </p:nvPicPr>
        <p:blipFill>
          <a:blip r:embed="rId13">
            <a:duotone>
              <a:schemeClr val="accent3">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820228" y="4363289"/>
            <a:ext cx="914400" cy="914400"/>
          </a:xfrm>
          <a:prstGeom prst="rect">
            <a:avLst/>
          </a:prstGeom>
        </p:spPr>
      </p:pic>
      <p:pic>
        <p:nvPicPr>
          <p:cNvPr id="9" name="Graphique 8" descr="Réunion">
            <a:extLst>
              <a:ext uri="{FF2B5EF4-FFF2-40B4-BE49-F238E27FC236}">
                <a16:creationId xmlns:a16="http://schemas.microsoft.com/office/drawing/2014/main" id="{C924ACAF-DAAC-40B0-AE88-A1183037CCA9}"/>
              </a:ext>
            </a:extLst>
          </p:cNvPr>
          <p:cNvPicPr>
            <a:picLocks noChangeAspect="1"/>
          </p:cNvPicPr>
          <p:nvPr/>
        </p:nvPicPr>
        <p:blipFill>
          <a:blip r:embed="rId15">
            <a:duotone>
              <a:schemeClr val="accent3">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3706447" y="1222677"/>
            <a:ext cx="914400" cy="914400"/>
          </a:xfrm>
          <a:prstGeom prst="rect">
            <a:avLst/>
          </a:prstGeom>
        </p:spPr>
      </p:pic>
    </p:spTree>
    <p:extLst>
      <p:ext uri="{BB962C8B-B14F-4D97-AF65-F5344CB8AC3E}">
        <p14:creationId xmlns:p14="http://schemas.microsoft.com/office/powerpoint/2010/main" val="2177932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9"/>
          <p:cNvSpPr txBox="1">
            <a:spLocks noChangeArrowheads="1"/>
          </p:cNvSpPr>
          <p:nvPr/>
        </p:nvSpPr>
        <p:spPr bwMode="auto">
          <a:xfrm>
            <a:off x="1905439" y="1436151"/>
            <a:ext cx="4897119" cy="353821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lnSpcReduction="10000"/>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defTabSz="914400">
              <a:lnSpc>
                <a:spcPct val="90000"/>
              </a:lnSpc>
              <a:spcBef>
                <a:spcPct val="0"/>
              </a:spcBef>
              <a:spcAft>
                <a:spcPts val="600"/>
              </a:spcAft>
            </a:pPr>
            <a:r>
              <a:rPr lang="en-US" altLang="en-US" sz="5100" dirty="0">
                <a:latin typeface="+mj-lt"/>
                <a:ea typeface="+mj-ea"/>
                <a:cs typeface="+mj-cs"/>
              </a:rPr>
              <a:t>A multi stakeholder and multisectoral approach and coordination 	</a:t>
            </a:r>
          </a:p>
        </p:txBody>
      </p:sp>
      <p:sp>
        <p:nvSpPr>
          <p:cNvPr id="2" name="Organigramme : Connecteur 1">
            <a:extLst>
              <a:ext uri="{FF2B5EF4-FFF2-40B4-BE49-F238E27FC236}">
                <a16:creationId xmlns:a16="http://schemas.microsoft.com/office/drawing/2014/main" id="{48229BC9-B8DD-4AEA-853B-FD59A78A6615}"/>
              </a:ext>
            </a:extLst>
          </p:cNvPr>
          <p:cNvSpPr/>
          <p:nvPr/>
        </p:nvSpPr>
        <p:spPr>
          <a:xfrm>
            <a:off x="185195" y="-19676"/>
            <a:ext cx="1608881" cy="1759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dirty="0"/>
              <a:t>2</a:t>
            </a:r>
            <a:endParaRPr lang="en-US" sz="3600" dirty="0"/>
          </a:p>
        </p:txBody>
      </p:sp>
      <p:pic>
        <p:nvPicPr>
          <p:cNvPr id="4" name="Image 3">
            <a:extLst>
              <a:ext uri="{FF2B5EF4-FFF2-40B4-BE49-F238E27FC236}">
                <a16:creationId xmlns:a16="http://schemas.microsoft.com/office/drawing/2014/main" id="{D5586179-5C4A-49F1-AC64-0339DA008CB6}"/>
              </a:ext>
            </a:extLst>
          </p:cNvPr>
          <p:cNvPicPr>
            <a:picLocks noChangeAspect="1"/>
          </p:cNvPicPr>
          <p:nvPr/>
        </p:nvPicPr>
        <p:blipFill>
          <a:blip r:embed="rId2"/>
          <a:stretch>
            <a:fillRect/>
          </a:stretch>
        </p:blipFill>
        <p:spPr>
          <a:xfrm>
            <a:off x="7164225" y="2087469"/>
            <a:ext cx="3372640" cy="2235579"/>
          </a:xfrm>
          <a:prstGeom prst="rect">
            <a:avLst/>
          </a:prstGeom>
          <a:noFill/>
          <a:ln w="53975">
            <a:noFill/>
          </a:ln>
        </p:spPr>
      </p:pic>
      <p:sp>
        <p:nvSpPr>
          <p:cNvPr id="6" name="Trapèze 5">
            <a:extLst>
              <a:ext uri="{FF2B5EF4-FFF2-40B4-BE49-F238E27FC236}">
                <a16:creationId xmlns:a16="http://schemas.microsoft.com/office/drawing/2014/main" id="{C9EBFE1B-1D8A-4EC0-86B5-7D47A77DFB32}"/>
              </a:ext>
            </a:extLst>
          </p:cNvPr>
          <p:cNvSpPr/>
          <p:nvPr/>
        </p:nvSpPr>
        <p:spPr>
          <a:xfrm>
            <a:off x="7928658" y="2976411"/>
            <a:ext cx="1585732" cy="905177"/>
          </a:xfrm>
          <a:prstGeom prst="trapezoid">
            <a:avLst>
              <a:gd name="adj" fmla="val 3155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a:extLst>
              <a:ext uri="{FF2B5EF4-FFF2-40B4-BE49-F238E27FC236}">
                <a16:creationId xmlns:a16="http://schemas.microsoft.com/office/drawing/2014/main" id="{0CFD5F3B-A449-485A-9493-19BCC4A7B266}"/>
              </a:ext>
            </a:extLst>
          </p:cNvPr>
          <p:cNvPicPr>
            <a:picLocks noChangeAspect="1"/>
          </p:cNvPicPr>
          <p:nvPr/>
        </p:nvPicPr>
        <p:blipFill>
          <a:blip r:embed="rId3"/>
          <a:stretch>
            <a:fillRect/>
          </a:stretch>
        </p:blipFill>
        <p:spPr>
          <a:xfrm>
            <a:off x="0" y="4954112"/>
            <a:ext cx="12192000" cy="1005840"/>
          </a:xfrm>
          <a:prstGeom prst="rect">
            <a:avLst/>
          </a:prstGeom>
        </p:spPr>
      </p:pic>
    </p:spTree>
    <p:extLst>
      <p:ext uri="{BB962C8B-B14F-4D97-AF65-F5344CB8AC3E}">
        <p14:creationId xmlns:p14="http://schemas.microsoft.com/office/powerpoint/2010/main" val="3148006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8"/>
          <p:cNvSpPr/>
          <p:nvPr/>
        </p:nvSpPr>
        <p:spPr>
          <a:xfrm>
            <a:off x="-1" y="201545"/>
            <a:ext cx="4530800" cy="549200"/>
          </a:xfrm>
          <a:prstGeom prst="rect">
            <a:avLst/>
          </a:prstGeom>
          <a:solidFill>
            <a:srgbClr val="BA122B"/>
          </a:solidFill>
          <a:ln w="127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buClr>
                <a:srgbClr val="FFFFFF"/>
              </a:buClr>
              <a:buSzPts val="2100"/>
            </a:pPr>
            <a:r>
              <a:rPr lang="en" sz="2800" dirty="0">
                <a:solidFill>
                  <a:srgbClr val="FFFFFF"/>
                </a:solidFill>
                <a:latin typeface="Arial Black"/>
                <a:ea typeface="Arial Black"/>
                <a:cs typeface="Arial Black"/>
                <a:sym typeface="Arial Black"/>
              </a:rPr>
              <a:t>O</a:t>
            </a:r>
            <a:r>
              <a:rPr lang="en-US" sz="2800" dirty="0" err="1">
                <a:solidFill>
                  <a:srgbClr val="FFFFFF"/>
                </a:solidFill>
                <a:latin typeface="Arial Black"/>
                <a:ea typeface="Arial Black"/>
                <a:cs typeface="Arial Black"/>
                <a:sym typeface="Arial Black"/>
              </a:rPr>
              <a:t>bjectives</a:t>
            </a:r>
            <a:r>
              <a:rPr lang="en-US" sz="2800" dirty="0">
                <a:solidFill>
                  <a:srgbClr val="FFFFFF"/>
                </a:solidFill>
                <a:latin typeface="Arial Black"/>
                <a:ea typeface="Arial Black"/>
                <a:cs typeface="Arial Black"/>
                <a:sym typeface="Arial Black"/>
              </a:rPr>
              <a:t> of Session </a:t>
            </a:r>
            <a:r>
              <a:rPr lang="en" sz="2800" dirty="0">
                <a:solidFill>
                  <a:srgbClr val="FFFFFF"/>
                </a:solidFill>
                <a:latin typeface="Arial Black"/>
                <a:ea typeface="Arial Black"/>
                <a:cs typeface="Arial Black"/>
                <a:sym typeface="Arial Black"/>
              </a:rPr>
              <a:t> </a:t>
            </a:r>
            <a:endParaRPr sz="2800" dirty="0">
              <a:solidFill>
                <a:srgbClr val="FFFFFF"/>
              </a:solidFill>
              <a:latin typeface="Arial Black"/>
              <a:ea typeface="Arial Black"/>
              <a:cs typeface="Arial Black"/>
              <a:sym typeface="Arial Black"/>
            </a:endParaRPr>
          </a:p>
        </p:txBody>
      </p:sp>
      <p:cxnSp>
        <p:nvCxnSpPr>
          <p:cNvPr id="146" name="Google Shape;146;p28"/>
          <p:cNvCxnSpPr>
            <a:cxnSpLocks/>
            <a:stCxn id="147" idx="0"/>
            <a:endCxn id="151" idx="4"/>
          </p:cNvCxnSpPr>
          <p:nvPr/>
        </p:nvCxnSpPr>
        <p:spPr>
          <a:xfrm>
            <a:off x="1543798" y="1155940"/>
            <a:ext cx="33601" cy="3657309"/>
          </a:xfrm>
          <a:prstGeom prst="straightConnector1">
            <a:avLst/>
          </a:prstGeom>
          <a:noFill/>
          <a:ln w="19050" cap="flat" cmpd="sng">
            <a:solidFill>
              <a:srgbClr val="C00000"/>
            </a:solidFill>
            <a:prstDash val="solid"/>
            <a:miter lim="800000"/>
            <a:headEnd type="none" w="sm" len="sm"/>
            <a:tailEnd type="none" w="sm" len="sm"/>
          </a:ln>
        </p:spPr>
      </p:cxnSp>
      <p:grpSp>
        <p:nvGrpSpPr>
          <p:cNvPr id="149" name="Google Shape;149;p28"/>
          <p:cNvGrpSpPr/>
          <p:nvPr/>
        </p:nvGrpSpPr>
        <p:grpSpPr>
          <a:xfrm>
            <a:off x="1204671" y="1155940"/>
            <a:ext cx="711855" cy="3657309"/>
            <a:chOff x="1963947" y="928321"/>
            <a:chExt cx="503150" cy="2830716"/>
          </a:xfrm>
        </p:grpSpPr>
        <p:sp>
          <p:nvSpPr>
            <p:cNvPr id="150" name="Google Shape;150;p28"/>
            <p:cNvSpPr/>
            <p:nvPr/>
          </p:nvSpPr>
          <p:spPr>
            <a:xfrm>
              <a:off x="1975821" y="2107879"/>
              <a:ext cx="479400" cy="4716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sp>
          <p:nvSpPr>
            <p:cNvPr id="151" name="Google Shape;151;p28"/>
            <p:cNvSpPr/>
            <p:nvPr/>
          </p:nvSpPr>
          <p:spPr>
            <a:xfrm>
              <a:off x="1987697" y="3279637"/>
              <a:ext cx="479400" cy="4794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sp>
          <p:nvSpPr>
            <p:cNvPr id="147" name="Google Shape;147;p28"/>
            <p:cNvSpPr/>
            <p:nvPr/>
          </p:nvSpPr>
          <p:spPr>
            <a:xfrm>
              <a:off x="1963947" y="928321"/>
              <a:ext cx="479400" cy="4794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grpSp>
      <p:grpSp>
        <p:nvGrpSpPr>
          <p:cNvPr id="152" name="Google Shape;152;p28"/>
          <p:cNvGrpSpPr/>
          <p:nvPr/>
        </p:nvGrpSpPr>
        <p:grpSpPr>
          <a:xfrm>
            <a:off x="2005996" y="1173148"/>
            <a:ext cx="9580644" cy="3640100"/>
            <a:chOff x="2541345" y="1663963"/>
            <a:chExt cx="7908301" cy="2471744"/>
          </a:xfrm>
        </p:grpSpPr>
        <p:sp>
          <p:nvSpPr>
            <p:cNvPr id="153" name="Google Shape;153;p28"/>
            <p:cNvSpPr txBox="1"/>
            <p:nvPr/>
          </p:nvSpPr>
          <p:spPr>
            <a:xfrm>
              <a:off x="2541345" y="2690905"/>
              <a:ext cx="7653900" cy="408900"/>
            </a:xfrm>
            <a:prstGeom prst="rect">
              <a:avLst/>
            </a:prstGeom>
            <a:noFill/>
            <a:ln>
              <a:noFill/>
            </a:ln>
          </p:spPr>
          <p:txBody>
            <a:bodyPr spcFirstLastPara="1" wrap="square" lIns="91433" tIns="45700" rIns="91433" bIns="45700" anchor="t" anchorCtr="0">
              <a:noAutofit/>
            </a:bodyPr>
            <a:lstStyle/>
            <a:p>
              <a:pPr>
                <a:buClr>
                  <a:srgbClr val="C00000"/>
                </a:buClr>
              </a:pPr>
              <a:r>
                <a:rPr lang="en-US" sz="2800" dirty="0">
                  <a:solidFill>
                    <a:srgbClr val="333333"/>
                  </a:solidFill>
                </a:rPr>
                <a:t>Map the actors that should be involved in durable solutions processes and determined their roles. </a:t>
              </a:r>
            </a:p>
          </p:txBody>
        </p:sp>
        <p:sp>
          <p:nvSpPr>
            <p:cNvPr id="154" name="Google Shape;154;p28"/>
            <p:cNvSpPr txBox="1"/>
            <p:nvPr/>
          </p:nvSpPr>
          <p:spPr>
            <a:xfrm>
              <a:off x="2541345" y="3726807"/>
              <a:ext cx="7850400" cy="408900"/>
            </a:xfrm>
            <a:prstGeom prst="rect">
              <a:avLst/>
            </a:prstGeom>
            <a:noFill/>
            <a:ln>
              <a:noFill/>
            </a:ln>
          </p:spPr>
          <p:txBody>
            <a:bodyPr spcFirstLastPara="1" wrap="square" lIns="91433" tIns="45700" rIns="91433" bIns="45700" anchor="t" anchorCtr="0">
              <a:noAutofit/>
            </a:bodyPr>
            <a:lstStyle/>
            <a:p>
              <a:pPr>
                <a:buClr>
                  <a:srgbClr val="C00000"/>
                </a:buClr>
              </a:pPr>
              <a:r>
                <a:rPr lang="en-US" sz="2800" dirty="0">
                  <a:latin typeface="Calibri" panose="020F0502020204030204" pitchFamily="34" charset="0"/>
                  <a:ea typeface="Calibri" panose="020F0502020204030204" pitchFamily="34" charset="0"/>
                  <a:cs typeface="Times New Roman" panose="02020603050405020304" pitchFamily="18" charset="0"/>
                </a:rPr>
                <a:t>Examine coordination and coordination mechanisms to ensure coherent multisectoral and multi stakeholder durable solutions </a:t>
              </a:r>
              <a:r>
                <a:rPr lang="en-US" sz="2800" dirty="0" err="1">
                  <a:latin typeface="Calibri" panose="020F0502020204030204" pitchFamily="34" charset="0"/>
                  <a:ea typeface="Calibri" panose="020F0502020204030204" pitchFamily="34" charset="0"/>
                  <a:cs typeface="Times New Roman" panose="02020603050405020304" pitchFamily="18" charset="0"/>
                </a:rPr>
                <a:t>programmes</a:t>
              </a:r>
              <a:r>
                <a:rPr lang="en-US" sz="2800" dirty="0">
                  <a:latin typeface="Calibri" panose="020F0502020204030204" pitchFamily="34" charset="0"/>
                  <a:ea typeface="Calibri" panose="020F0502020204030204" pitchFamily="34" charset="0"/>
                  <a:cs typeface="Times New Roman" panose="02020603050405020304" pitchFamily="18" charset="0"/>
                </a:rPr>
                <a:t> in Somalia</a:t>
              </a:r>
              <a:r>
                <a:rPr lang="en-US" sz="2800" dirty="0">
                  <a:solidFill>
                    <a:srgbClr val="333333"/>
                  </a:solidFill>
                </a:rPr>
                <a:t>. </a:t>
              </a:r>
            </a:p>
            <a:p>
              <a:endParaRPr sz="2800" dirty="0">
                <a:latin typeface="Calibri"/>
                <a:ea typeface="Calibri"/>
                <a:cs typeface="Calibri"/>
                <a:sym typeface="Calibri"/>
              </a:endParaRPr>
            </a:p>
          </p:txBody>
        </p:sp>
        <p:sp>
          <p:nvSpPr>
            <p:cNvPr id="155" name="Google Shape;155;p28"/>
            <p:cNvSpPr txBox="1"/>
            <p:nvPr/>
          </p:nvSpPr>
          <p:spPr>
            <a:xfrm>
              <a:off x="2643946" y="3658007"/>
              <a:ext cx="7805700" cy="408900"/>
            </a:xfrm>
            <a:prstGeom prst="rect">
              <a:avLst/>
            </a:prstGeom>
            <a:noFill/>
            <a:ln>
              <a:noFill/>
            </a:ln>
          </p:spPr>
          <p:txBody>
            <a:bodyPr spcFirstLastPara="1" wrap="square" lIns="91433" tIns="45700" rIns="91433" bIns="45700" anchor="t" anchorCtr="0">
              <a:noAutofit/>
            </a:bodyPr>
            <a:lstStyle/>
            <a:p>
              <a:pPr>
                <a:buClr>
                  <a:srgbClr val="000000"/>
                </a:buClr>
              </a:pPr>
              <a:endParaRPr sz="1600" dirty="0">
                <a:solidFill>
                  <a:schemeClr val="dk1"/>
                </a:solidFill>
                <a:highlight>
                  <a:srgbClr val="D0CECE"/>
                </a:highlight>
              </a:endParaRPr>
            </a:p>
            <a:p>
              <a:endParaRPr sz="2800" b="1" dirty="0">
                <a:latin typeface="Calibri"/>
                <a:ea typeface="Calibri"/>
                <a:cs typeface="Calibri"/>
                <a:sym typeface="Calibri"/>
              </a:endParaRPr>
            </a:p>
          </p:txBody>
        </p:sp>
        <p:sp>
          <p:nvSpPr>
            <p:cNvPr id="156" name="Google Shape;156;p28"/>
            <p:cNvSpPr txBox="1"/>
            <p:nvPr/>
          </p:nvSpPr>
          <p:spPr>
            <a:xfrm>
              <a:off x="2541345" y="1663963"/>
              <a:ext cx="7805754" cy="408900"/>
            </a:xfrm>
            <a:prstGeom prst="rect">
              <a:avLst/>
            </a:prstGeom>
            <a:noFill/>
            <a:ln>
              <a:noFill/>
            </a:ln>
          </p:spPr>
          <p:txBody>
            <a:bodyPr spcFirstLastPara="1" wrap="square" lIns="91433" tIns="45700" rIns="91433" bIns="45700" anchor="t" anchorCtr="0">
              <a:noAutofit/>
            </a:bodyPr>
            <a:lstStyle/>
            <a:p>
              <a:pPr>
                <a:buClr>
                  <a:srgbClr val="C00000"/>
                </a:buClr>
              </a:pPr>
              <a:r>
                <a:rPr lang="en-US" sz="2800" dirty="0">
                  <a:solidFill>
                    <a:srgbClr val="333333"/>
                  </a:solidFill>
                </a:rPr>
                <a:t>Explain the importance of involving a wide range of sectors and actors for DS planning, programming and implementation. </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C8354F-6AFD-4867-AAFA-4405CC41A048}"/>
              </a:ext>
            </a:extLst>
          </p:cNvPr>
          <p:cNvSpPr/>
          <p:nvPr/>
        </p:nvSpPr>
        <p:spPr>
          <a:xfrm>
            <a:off x="1" y="0"/>
            <a:ext cx="2422965" cy="5956300"/>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GB" sz="3200" dirty="0"/>
              <a:t>Multisectoral engagement </a:t>
            </a:r>
          </a:p>
        </p:txBody>
      </p:sp>
      <p:pic>
        <p:nvPicPr>
          <p:cNvPr id="2" name="Image 1">
            <a:extLst>
              <a:ext uri="{FF2B5EF4-FFF2-40B4-BE49-F238E27FC236}">
                <a16:creationId xmlns:a16="http://schemas.microsoft.com/office/drawing/2014/main" id="{053D6311-0EA4-498E-96DA-C3E07A7645AB}"/>
              </a:ext>
            </a:extLst>
          </p:cNvPr>
          <p:cNvPicPr>
            <a:picLocks noChangeAspect="1"/>
          </p:cNvPicPr>
          <p:nvPr/>
        </p:nvPicPr>
        <p:blipFill>
          <a:blip r:embed="rId3"/>
          <a:stretch>
            <a:fillRect/>
          </a:stretch>
        </p:blipFill>
        <p:spPr>
          <a:xfrm>
            <a:off x="3041447" y="4619"/>
            <a:ext cx="6808610" cy="5951681"/>
          </a:xfrm>
          <a:prstGeom prst="rect">
            <a:avLst/>
          </a:prstGeom>
        </p:spPr>
      </p:pic>
    </p:spTree>
    <p:extLst>
      <p:ext uri="{BB962C8B-B14F-4D97-AF65-F5344CB8AC3E}">
        <p14:creationId xmlns:p14="http://schemas.microsoft.com/office/powerpoint/2010/main" val="1330402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C8354F-6AFD-4867-AAFA-4405CC41A048}"/>
              </a:ext>
            </a:extLst>
          </p:cNvPr>
          <p:cNvSpPr/>
          <p:nvPr/>
        </p:nvSpPr>
        <p:spPr>
          <a:xfrm>
            <a:off x="0" y="119172"/>
            <a:ext cx="8693063" cy="549275"/>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US" sz="3200" dirty="0">
                <a:latin typeface="Calibri" panose="020F0502020204030204" pitchFamily="34" charset="0"/>
                <a:ea typeface="Calibri" panose="020F0502020204030204" pitchFamily="34" charset="0"/>
                <a:cs typeface="Times New Roman" panose="02020603050405020304" pitchFamily="18" charset="0"/>
              </a:rPr>
              <a:t>Multi sectoral approach </a:t>
            </a:r>
            <a:endParaRPr lang="en-GB" sz="3200" dirty="0"/>
          </a:p>
        </p:txBody>
      </p:sp>
      <p:sp>
        <p:nvSpPr>
          <p:cNvPr id="4" name="Rectangle 3">
            <a:extLst>
              <a:ext uri="{FF2B5EF4-FFF2-40B4-BE49-F238E27FC236}">
                <a16:creationId xmlns:a16="http://schemas.microsoft.com/office/drawing/2014/main" id="{920484AA-786D-40A4-9978-8B5109D07DD3}"/>
              </a:ext>
            </a:extLst>
          </p:cNvPr>
          <p:cNvSpPr/>
          <p:nvPr/>
        </p:nvSpPr>
        <p:spPr>
          <a:xfrm>
            <a:off x="379956" y="2164336"/>
            <a:ext cx="4906028" cy="2954655"/>
          </a:xfrm>
          <a:prstGeom prst="rect">
            <a:avLst/>
          </a:prstGeom>
          <a:solidFill>
            <a:srgbClr val="A6A6A6"/>
          </a:solidFill>
        </p:spPr>
        <p:txBody>
          <a:bodyPr wrap="square">
            <a:spAutoFit/>
          </a:bodyPr>
          <a:lstStyle/>
          <a:p>
            <a:pPr marL="342900" lvl="0" indent="-342900">
              <a:spcAft>
                <a:spcPts val="0"/>
              </a:spcAft>
              <a:buFont typeface="Gill Sans MT Pro Book"/>
              <a:buChar char="-"/>
            </a:pPr>
            <a:r>
              <a:rPr lang="en-US" sz="2800" dirty="0">
                <a:latin typeface="Calibri" panose="020F0502020204030204" pitchFamily="34" charset="0"/>
                <a:ea typeface="Gill Sans MT Pro Book"/>
                <a:cs typeface="Gill Sans MT Pro Book"/>
              </a:rPr>
              <a:t>To address a variety of needs identified in a specific area. </a:t>
            </a:r>
          </a:p>
          <a:p>
            <a:pPr marL="342900" lvl="0" indent="-342900">
              <a:spcAft>
                <a:spcPts val="0"/>
              </a:spcAft>
              <a:buFont typeface="Gill Sans MT Pro Book"/>
              <a:buChar char="-"/>
            </a:pPr>
            <a:r>
              <a:rPr lang="en-US" sz="2800" dirty="0">
                <a:latin typeface="Calibri" panose="020F0502020204030204" pitchFamily="34" charset="0"/>
                <a:ea typeface="Gill Sans MT Pro Book"/>
                <a:cs typeface="Gill Sans MT Pro Book"/>
              </a:rPr>
              <a:t>Meet a wide range of protection, social, economic, humanitarian and development objectives</a:t>
            </a:r>
          </a:p>
          <a:p>
            <a:pPr marL="342900" lvl="0" indent="-342900">
              <a:spcAft>
                <a:spcPts val="0"/>
              </a:spcAft>
              <a:buFont typeface="Gill Sans MT Pro Book"/>
              <a:buChar char="-"/>
            </a:pPr>
            <a:endParaRPr lang="fr-FR" dirty="0">
              <a:latin typeface="Calibri" panose="020F0502020204030204" pitchFamily="34" charset="0"/>
              <a:ea typeface="Gill Sans MT Pro Book"/>
              <a:cs typeface="Gill Sans MT Pro Book"/>
            </a:endParaRPr>
          </a:p>
        </p:txBody>
      </p:sp>
      <p:sp>
        <p:nvSpPr>
          <p:cNvPr id="5" name="Rectangle 4">
            <a:extLst>
              <a:ext uri="{FF2B5EF4-FFF2-40B4-BE49-F238E27FC236}">
                <a16:creationId xmlns:a16="http://schemas.microsoft.com/office/drawing/2014/main" id="{AC2C5EC5-A775-410A-A1BB-F97BD1DD9B73}"/>
              </a:ext>
            </a:extLst>
          </p:cNvPr>
          <p:cNvSpPr/>
          <p:nvPr/>
        </p:nvSpPr>
        <p:spPr>
          <a:xfrm>
            <a:off x="5912285" y="2164336"/>
            <a:ext cx="5386192" cy="1815882"/>
          </a:xfrm>
          <a:prstGeom prst="rect">
            <a:avLst/>
          </a:prstGeom>
          <a:solidFill>
            <a:srgbClr val="E7E6E6"/>
          </a:solidFill>
        </p:spPr>
        <p:txBody>
          <a:bodyPr wrap="square">
            <a:spAutoFit/>
          </a:bodyPr>
          <a:lstStyle/>
          <a:p>
            <a:pPr lvl="0">
              <a:spcAft>
                <a:spcPts val="0"/>
              </a:spcAft>
            </a:pPr>
            <a:r>
              <a:rPr lang="en-US" sz="2800" dirty="0">
                <a:latin typeface="Calibri" panose="020F0502020204030204" pitchFamily="34" charset="0"/>
                <a:ea typeface="Gill Sans MT Pro Book"/>
                <a:cs typeface="Gill Sans MT Pro Book"/>
              </a:rPr>
              <a:t>Leverage the expertise of various actors within an area to work towards a common goal and joint objectives. </a:t>
            </a:r>
          </a:p>
        </p:txBody>
      </p:sp>
      <p:sp>
        <p:nvSpPr>
          <p:cNvPr id="6" name="Rectangle 5">
            <a:extLst>
              <a:ext uri="{FF2B5EF4-FFF2-40B4-BE49-F238E27FC236}">
                <a16:creationId xmlns:a16="http://schemas.microsoft.com/office/drawing/2014/main" id="{ED18376A-632E-4D77-BD92-73F963FA23AE}"/>
              </a:ext>
            </a:extLst>
          </p:cNvPr>
          <p:cNvSpPr/>
          <p:nvPr/>
        </p:nvSpPr>
        <p:spPr>
          <a:xfrm>
            <a:off x="379956" y="1525509"/>
            <a:ext cx="1753643" cy="6388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Why? </a:t>
            </a:r>
          </a:p>
        </p:txBody>
      </p:sp>
      <p:sp>
        <p:nvSpPr>
          <p:cNvPr id="7" name="Rectangle 6">
            <a:extLst>
              <a:ext uri="{FF2B5EF4-FFF2-40B4-BE49-F238E27FC236}">
                <a16:creationId xmlns:a16="http://schemas.microsoft.com/office/drawing/2014/main" id="{1A799179-8753-4348-A822-FE8E358172AA}"/>
              </a:ext>
            </a:extLst>
          </p:cNvPr>
          <p:cNvSpPr/>
          <p:nvPr/>
        </p:nvSpPr>
        <p:spPr>
          <a:xfrm>
            <a:off x="5912285" y="1525509"/>
            <a:ext cx="1753643" cy="6388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How? </a:t>
            </a:r>
          </a:p>
        </p:txBody>
      </p:sp>
    </p:spTree>
    <p:extLst>
      <p:ext uri="{BB962C8B-B14F-4D97-AF65-F5344CB8AC3E}">
        <p14:creationId xmlns:p14="http://schemas.microsoft.com/office/powerpoint/2010/main" val="1677102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0F1A0D-A63B-43CC-8B3D-022FFECF9429}"/>
              </a:ext>
            </a:extLst>
          </p:cNvPr>
          <p:cNvSpPr/>
          <p:nvPr/>
        </p:nvSpPr>
        <p:spPr>
          <a:xfrm>
            <a:off x="136742" y="164709"/>
            <a:ext cx="9320408" cy="624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77500" lnSpcReduction="20000"/>
          </a:bodyPr>
          <a:lstStyle/>
          <a:p>
            <a:pPr defTabSz="914400">
              <a:lnSpc>
                <a:spcPct val="90000"/>
              </a:lnSpc>
              <a:spcBef>
                <a:spcPct val="0"/>
              </a:spcBef>
              <a:spcAft>
                <a:spcPts val="600"/>
              </a:spcAft>
            </a:pPr>
            <a:r>
              <a:rPr lang="en-US" sz="4400" kern="1200" dirty="0">
                <a:solidFill>
                  <a:schemeClr val="bg1"/>
                </a:solidFill>
                <a:latin typeface="+mj-lt"/>
                <a:ea typeface="+mj-ea"/>
                <a:cs typeface="+mj-cs"/>
              </a:rPr>
              <a:t>Multi stakeholder approach: key steps to success</a:t>
            </a:r>
          </a:p>
        </p:txBody>
      </p:sp>
      <p:graphicFrame>
        <p:nvGraphicFramePr>
          <p:cNvPr id="7" name="Diagram 6">
            <a:extLst>
              <a:ext uri="{FF2B5EF4-FFF2-40B4-BE49-F238E27FC236}">
                <a16:creationId xmlns:a16="http://schemas.microsoft.com/office/drawing/2014/main" id="{F2899211-4F99-4DEC-A169-F1E59F3B53E9}"/>
              </a:ext>
            </a:extLst>
          </p:cNvPr>
          <p:cNvGraphicFramePr/>
          <p:nvPr>
            <p:extLst>
              <p:ext uri="{D42A27DB-BD31-4B8C-83A1-F6EECF244321}">
                <p14:modId xmlns:p14="http://schemas.microsoft.com/office/powerpoint/2010/main" val="1603941262"/>
              </p:ext>
            </p:extLst>
          </p:nvPr>
        </p:nvGraphicFramePr>
        <p:xfrm>
          <a:off x="375781" y="951978"/>
          <a:ext cx="11311003" cy="57413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Left Brace 4">
            <a:extLst>
              <a:ext uri="{FF2B5EF4-FFF2-40B4-BE49-F238E27FC236}">
                <a16:creationId xmlns:a16="http://schemas.microsoft.com/office/drawing/2014/main" id="{CF2A4120-275C-426B-8BD7-1163B77E64B0}"/>
              </a:ext>
            </a:extLst>
          </p:cNvPr>
          <p:cNvSpPr/>
          <p:nvPr/>
        </p:nvSpPr>
        <p:spPr>
          <a:xfrm rot="5400000">
            <a:off x="2022432" y="-363253"/>
            <a:ext cx="1102290" cy="4446739"/>
          </a:xfrm>
          <a:prstGeom prst="leftBrace">
            <a:avLst/>
          </a:prstGeom>
          <a:ln w="381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 name="Flèche : bas 1">
            <a:extLst>
              <a:ext uri="{FF2B5EF4-FFF2-40B4-BE49-F238E27FC236}">
                <a16:creationId xmlns:a16="http://schemas.microsoft.com/office/drawing/2014/main" id="{DF26E67E-BC7E-4165-87BE-81556C9C0ADF}"/>
              </a:ext>
            </a:extLst>
          </p:cNvPr>
          <p:cNvSpPr/>
          <p:nvPr/>
        </p:nvSpPr>
        <p:spPr>
          <a:xfrm>
            <a:off x="5585656" y="1145893"/>
            <a:ext cx="891251" cy="11022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èche : droite 3">
            <a:extLst>
              <a:ext uri="{FF2B5EF4-FFF2-40B4-BE49-F238E27FC236}">
                <a16:creationId xmlns:a16="http://schemas.microsoft.com/office/drawing/2014/main" id="{59B271AC-3CD9-47B9-82DB-51205930661E}"/>
              </a:ext>
            </a:extLst>
          </p:cNvPr>
          <p:cNvSpPr/>
          <p:nvPr/>
        </p:nvSpPr>
        <p:spPr>
          <a:xfrm>
            <a:off x="7523544" y="1400537"/>
            <a:ext cx="1493134" cy="8476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624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6942D32-5345-45BF-B237-47589CFE00CC}"/>
              </a:ext>
            </a:extLst>
          </p:cNvPr>
          <p:cNvPicPr>
            <a:picLocks noChangeAspect="1"/>
          </p:cNvPicPr>
          <p:nvPr/>
        </p:nvPicPr>
        <p:blipFill rotWithShape="1">
          <a:blip r:embed="rId3"/>
          <a:srcRect b="11364"/>
          <a:stretch/>
        </p:blipFill>
        <p:spPr>
          <a:xfrm>
            <a:off x="3551513" y="733245"/>
            <a:ext cx="8158511" cy="5218982"/>
          </a:xfrm>
          <a:prstGeom prst="rect">
            <a:avLst/>
          </a:prstGeom>
        </p:spPr>
      </p:pic>
      <p:sp>
        <p:nvSpPr>
          <p:cNvPr id="3" name="Rectangle 2">
            <a:extLst>
              <a:ext uri="{FF2B5EF4-FFF2-40B4-BE49-F238E27FC236}">
                <a16:creationId xmlns:a16="http://schemas.microsoft.com/office/drawing/2014/main" id="{DF35683A-E000-4A96-9B41-C40693B58ADF}"/>
              </a:ext>
            </a:extLst>
          </p:cNvPr>
          <p:cNvSpPr/>
          <p:nvPr/>
        </p:nvSpPr>
        <p:spPr>
          <a:xfrm>
            <a:off x="1" y="431800"/>
            <a:ext cx="3459062" cy="5524500"/>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r>
              <a:rPr lang="en-GB" sz="3200" dirty="0"/>
              <a:t>What actors should be involved to cover all the sectors and address the variety of needs of DAC? </a:t>
            </a:r>
          </a:p>
        </p:txBody>
      </p:sp>
    </p:spTree>
    <p:extLst>
      <p:ext uri="{BB962C8B-B14F-4D97-AF65-F5344CB8AC3E}">
        <p14:creationId xmlns:p14="http://schemas.microsoft.com/office/powerpoint/2010/main" val="2727269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B92F7EA-14C3-4809-B150-E74BCFF23687}"/>
              </a:ext>
            </a:extLst>
          </p:cNvPr>
          <p:cNvSpPr/>
          <p:nvPr/>
        </p:nvSpPr>
        <p:spPr>
          <a:xfrm>
            <a:off x="0" y="170575"/>
            <a:ext cx="7071986" cy="624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70000" lnSpcReduction="20000"/>
          </a:bodyPr>
          <a:lstStyle/>
          <a:p>
            <a:pPr defTabSz="914400">
              <a:lnSpc>
                <a:spcPct val="90000"/>
              </a:lnSpc>
              <a:spcBef>
                <a:spcPct val="0"/>
              </a:spcBef>
              <a:spcAft>
                <a:spcPts val="600"/>
              </a:spcAft>
            </a:pPr>
            <a:r>
              <a:rPr lang="en-US" sz="4400" dirty="0">
                <a:solidFill>
                  <a:schemeClr val="bg1"/>
                </a:solidFill>
                <a:latin typeface="+mj-lt"/>
                <a:ea typeface="+mj-ea"/>
                <a:cs typeface="+mj-cs"/>
              </a:rPr>
              <a:t>Activity 1 </a:t>
            </a:r>
            <a:r>
              <a:rPr lang="en-US" sz="4400" kern="1200" dirty="0">
                <a:solidFill>
                  <a:schemeClr val="bg1"/>
                </a:solidFill>
                <a:latin typeface="+mj-lt"/>
                <a:ea typeface="+mj-ea"/>
                <a:cs typeface="+mj-cs"/>
              </a:rPr>
              <a:t>: identify actors in your context </a:t>
            </a:r>
          </a:p>
        </p:txBody>
      </p:sp>
      <p:sp>
        <p:nvSpPr>
          <p:cNvPr id="3" name="TextBox 2">
            <a:extLst>
              <a:ext uri="{FF2B5EF4-FFF2-40B4-BE49-F238E27FC236}">
                <a16:creationId xmlns:a16="http://schemas.microsoft.com/office/drawing/2014/main" id="{E4008C85-BF63-413C-A81C-9651A475584D}"/>
              </a:ext>
            </a:extLst>
          </p:cNvPr>
          <p:cNvSpPr txBox="1"/>
          <p:nvPr/>
        </p:nvSpPr>
        <p:spPr>
          <a:xfrm>
            <a:off x="732251" y="1721553"/>
            <a:ext cx="2430048" cy="1569660"/>
          </a:xfrm>
          <a:prstGeom prst="rect">
            <a:avLst/>
          </a:prstGeom>
          <a:solidFill>
            <a:srgbClr val="E7E6E6"/>
          </a:solidFill>
        </p:spPr>
        <p:txBody>
          <a:bodyPr wrap="square" rtlCol="0" anchor="ctr">
            <a:spAutoFit/>
          </a:bodyPr>
          <a:lstStyle/>
          <a:p>
            <a:pPr algn="ctr"/>
            <a:r>
              <a:rPr lang="en-GB" sz="3200" dirty="0"/>
              <a:t>Actors mapping: who is in? </a:t>
            </a:r>
          </a:p>
        </p:txBody>
      </p:sp>
      <p:graphicFrame>
        <p:nvGraphicFramePr>
          <p:cNvPr id="4" name="Diagram 3">
            <a:extLst>
              <a:ext uri="{FF2B5EF4-FFF2-40B4-BE49-F238E27FC236}">
                <a16:creationId xmlns:a16="http://schemas.microsoft.com/office/drawing/2014/main" id="{891F13AF-CCEE-4E11-969F-28D3EAAE9B41}"/>
              </a:ext>
            </a:extLst>
          </p:cNvPr>
          <p:cNvGraphicFramePr/>
          <p:nvPr>
            <p:extLst>
              <p:ext uri="{D42A27DB-BD31-4B8C-83A1-F6EECF244321}">
                <p14:modId xmlns:p14="http://schemas.microsoft.com/office/powerpoint/2010/main" val="3230378718"/>
              </p:ext>
            </p:extLst>
          </p:nvPr>
        </p:nvGraphicFramePr>
        <p:xfrm>
          <a:off x="4384110" y="989556"/>
          <a:ext cx="6563637" cy="4872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Graphic 5" descr="Marker">
            <a:extLst>
              <a:ext uri="{FF2B5EF4-FFF2-40B4-BE49-F238E27FC236}">
                <a16:creationId xmlns:a16="http://schemas.microsoft.com/office/drawing/2014/main" id="{0E0D7ED1-FB7D-47F7-A493-A43D77ACAED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208728" y="2834013"/>
            <a:ext cx="914400" cy="914400"/>
          </a:xfrm>
          <a:prstGeom prst="rect">
            <a:avLst/>
          </a:prstGeom>
        </p:spPr>
      </p:pic>
      <p:sp>
        <p:nvSpPr>
          <p:cNvPr id="5" name="TextBox 4">
            <a:extLst>
              <a:ext uri="{FF2B5EF4-FFF2-40B4-BE49-F238E27FC236}">
                <a16:creationId xmlns:a16="http://schemas.microsoft.com/office/drawing/2014/main" id="{284FB2B4-15DE-4EF9-83C3-A41D66C8BBAF}"/>
              </a:ext>
            </a:extLst>
          </p:cNvPr>
          <p:cNvSpPr txBox="1"/>
          <p:nvPr/>
        </p:nvSpPr>
        <p:spPr>
          <a:xfrm>
            <a:off x="732251" y="3920647"/>
            <a:ext cx="2430049" cy="1077218"/>
          </a:xfrm>
          <a:prstGeom prst="rect">
            <a:avLst/>
          </a:prstGeom>
          <a:solidFill>
            <a:srgbClr val="E7E6E6"/>
          </a:solidFill>
        </p:spPr>
        <p:txBody>
          <a:bodyPr wrap="square" rtlCol="0">
            <a:spAutoFit/>
          </a:bodyPr>
          <a:lstStyle/>
          <a:p>
            <a:pPr algn="ctr"/>
            <a:r>
              <a:rPr lang="en-GB" sz="3200" dirty="0"/>
              <a:t>Comparative advantages? </a:t>
            </a:r>
          </a:p>
        </p:txBody>
      </p:sp>
    </p:spTree>
    <p:extLst>
      <p:ext uri="{BB962C8B-B14F-4D97-AF65-F5344CB8AC3E}">
        <p14:creationId xmlns:p14="http://schemas.microsoft.com/office/powerpoint/2010/main" val="3305623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2">
            <a:extLst>
              <a:ext uri="{FF2B5EF4-FFF2-40B4-BE49-F238E27FC236}">
                <a16:creationId xmlns:a16="http://schemas.microsoft.com/office/drawing/2014/main" id="{8F56DBA3-4740-4322-9789-96603561D0B7}"/>
              </a:ext>
            </a:extLst>
          </p:cNvPr>
          <p:cNvGraphicFramePr>
            <a:graphicFrameLocks noGrp="1"/>
          </p:cNvGraphicFramePr>
          <p:nvPr>
            <p:extLst>
              <p:ext uri="{D42A27DB-BD31-4B8C-83A1-F6EECF244321}">
                <p14:modId xmlns:p14="http://schemas.microsoft.com/office/powerpoint/2010/main" val="2872035313"/>
              </p:ext>
            </p:extLst>
          </p:nvPr>
        </p:nvGraphicFramePr>
        <p:xfrm>
          <a:off x="661686" y="1206831"/>
          <a:ext cx="10868627" cy="4170018"/>
        </p:xfrm>
        <a:graphic>
          <a:graphicData uri="http://schemas.openxmlformats.org/drawingml/2006/table">
            <a:tbl>
              <a:tblPr firstRow="1" bandRow="1">
                <a:tableStyleId>{616DA210-FB5B-4158-B5E0-FEB733F419BA}</a:tableStyleId>
              </a:tblPr>
              <a:tblGrid>
                <a:gridCol w="1552661">
                  <a:extLst>
                    <a:ext uri="{9D8B030D-6E8A-4147-A177-3AD203B41FA5}">
                      <a16:colId xmlns:a16="http://schemas.microsoft.com/office/drawing/2014/main" val="2208672901"/>
                    </a:ext>
                  </a:extLst>
                </a:gridCol>
                <a:gridCol w="1552661">
                  <a:extLst>
                    <a:ext uri="{9D8B030D-6E8A-4147-A177-3AD203B41FA5}">
                      <a16:colId xmlns:a16="http://schemas.microsoft.com/office/drawing/2014/main" val="1261072738"/>
                    </a:ext>
                  </a:extLst>
                </a:gridCol>
                <a:gridCol w="1552661">
                  <a:extLst>
                    <a:ext uri="{9D8B030D-6E8A-4147-A177-3AD203B41FA5}">
                      <a16:colId xmlns:a16="http://schemas.microsoft.com/office/drawing/2014/main" val="1376508331"/>
                    </a:ext>
                  </a:extLst>
                </a:gridCol>
                <a:gridCol w="1552661">
                  <a:extLst>
                    <a:ext uri="{9D8B030D-6E8A-4147-A177-3AD203B41FA5}">
                      <a16:colId xmlns:a16="http://schemas.microsoft.com/office/drawing/2014/main" val="2342294753"/>
                    </a:ext>
                  </a:extLst>
                </a:gridCol>
                <a:gridCol w="1552661">
                  <a:extLst>
                    <a:ext uri="{9D8B030D-6E8A-4147-A177-3AD203B41FA5}">
                      <a16:colId xmlns:a16="http://schemas.microsoft.com/office/drawing/2014/main" val="1116058941"/>
                    </a:ext>
                  </a:extLst>
                </a:gridCol>
                <a:gridCol w="1552661">
                  <a:extLst>
                    <a:ext uri="{9D8B030D-6E8A-4147-A177-3AD203B41FA5}">
                      <a16:colId xmlns:a16="http://schemas.microsoft.com/office/drawing/2014/main" val="3870421436"/>
                    </a:ext>
                  </a:extLst>
                </a:gridCol>
                <a:gridCol w="1552661">
                  <a:extLst>
                    <a:ext uri="{9D8B030D-6E8A-4147-A177-3AD203B41FA5}">
                      <a16:colId xmlns:a16="http://schemas.microsoft.com/office/drawing/2014/main" val="2941078398"/>
                    </a:ext>
                  </a:extLst>
                </a:gridCol>
              </a:tblGrid>
              <a:tr h="942009">
                <a:tc>
                  <a:txBody>
                    <a:bodyPr/>
                    <a:lstStyle/>
                    <a:p>
                      <a:pPr algn="ctr"/>
                      <a:r>
                        <a:rPr lang="fr-FR" dirty="0"/>
                        <a:t>Actors</a:t>
                      </a:r>
                      <a:endParaRPr lang="en-US" dirty="0"/>
                    </a:p>
                  </a:txBody>
                  <a:tcPr/>
                </a:tc>
                <a:tc>
                  <a:txBody>
                    <a:bodyPr/>
                    <a:lstStyle/>
                    <a:p>
                      <a:pPr algn="ctr"/>
                      <a:r>
                        <a:rPr lang="fr-FR" dirty="0" err="1"/>
                        <a:t>Category</a:t>
                      </a:r>
                      <a:r>
                        <a:rPr lang="fr-FR" dirty="0"/>
                        <a:t> (</a:t>
                      </a:r>
                      <a:r>
                        <a:rPr lang="fr-FR" dirty="0" err="1"/>
                        <a:t>humanitarian</a:t>
                      </a:r>
                      <a:r>
                        <a:rPr lang="fr-FR" dirty="0"/>
                        <a:t> </a:t>
                      </a:r>
                      <a:r>
                        <a:rPr lang="fr-FR" dirty="0" err="1"/>
                        <a:t>development</a:t>
                      </a:r>
                      <a:r>
                        <a:rPr lang="fr-FR" dirty="0"/>
                        <a:t>, national, local </a:t>
                      </a:r>
                      <a:r>
                        <a:rPr lang="fr-FR" dirty="0" err="1"/>
                        <a:t>authorities</a:t>
                      </a:r>
                      <a:r>
                        <a:rPr lang="fr-FR" dirty="0"/>
                        <a:t>, </a:t>
                      </a:r>
                      <a:r>
                        <a:rPr lang="fr-FR" dirty="0" err="1"/>
                        <a:t>CSOs</a:t>
                      </a:r>
                      <a:r>
                        <a:rPr lang="fr-FR" dirty="0"/>
                        <a:t>, </a:t>
                      </a:r>
                      <a:r>
                        <a:rPr lang="fr-FR" dirty="0" err="1"/>
                        <a:t>private</a:t>
                      </a:r>
                      <a:r>
                        <a:rPr lang="fr-FR" dirty="0"/>
                        <a:t> </a:t>
                      </a:r>
                      <a:r>
                        <a:rPr lang="fr-FR" dirty="0" err="1"/>
                        <a:t>sector</a:t>
                      </a:r>
                      <a:r>
                        <a:rPr lang="fr-FR" dirty="0"/>
                        <a:t>, DAC, etc.) </a:t>
                      </a:r>
                      <a:endParaRPr lang="en-US" dirty="0"/>
                    </a:p>
                  </a:txBody>
                  <a:tcPr/>
                </a:tc>
                <a:tc>
                  <a:txBody>
                    <a:bodyPr/>
                    <a:lstStyle/>
                    <a:p>
                      <a:pPr algn="ctr"/>
                      <a:r>
                        <a:rPr lang="fr-FR" dirty="0" err="1"/>
                        <a:t>Sector</a:t>
                      </a:r>
                      <a:r>
                        <a:rPr lang="fr-FR" dirty="0"/>
                        <a:t> and </a:t>
                      </a:r>
                      <a:r>
                        <a:rPr lang="fr-FR" dirty="0" err="1"/>
                        <a:t>experitise</a:t>
                      </a:r>
                      <a:r>
                        <a:rPr lang="fr-FR" dirty="0"/>
                        <a:t> in the </a:t>
                      </a:r>
                      <a:r>
                        <a:rPr lang="fr-FR" dirty="0" err="1"/>
                        <a:t>sector</a:t>
                      </a:r>
                      <a:endParaRPr lang="en-US" dirty="0"/>
                    </a:p>
                  </a:txBody>
                  <a:tcPr/>
                </a:tc>
                <a:tc>
                  <a:txBody>
                    <a:bodyPr/>
                    <a:lstStyle/>
                    <a:p>
                      <a:pPr algn="ctr"/>
                      <a:r>
                        <a:rPr lang="fr-FR" dirty="0" err="1"/>
                        <a:t>Presence</a:t>
                      </a:r>
                      <a:r>
                        <a:rPr lang="fr-FR" dirty="0"/>
                        <a:t> and </a:t>
                      </a:r>
                      <a:r>
                        <a:rPr lang="fr-FR" dirty="0" err="1"/>
                        <a:t>experience</a:t>
                      </a:r>
                      <a:r>
                        <a:rPr lang="fr-FR" dirty="0"/>
                        <a:t> in the area</a:t>
                      </a:r>
                      <a:endParaRPr lang="en-US" dirty="0"/>
                    </a:p>
                  </a:txBody>
                  <a:tcPr/>
                </a:tc>
                <a:tc>
                  <a:txBody>
                    <a:bodyPr/>
                    <a:lstStyle/>
                    <a:p>
                      <a:pPr algn="ctr"/>
                      <a:r>
                        <a:rPr lang="fr-FR" dirty="0" err="1"/>
                        <a:t>Proximity</a:t>
                      </a:r>
                      <a:r>
                        <a:rPr lang="fr-FR" dirty="0"/>
                        <a:t> </a:t>
                      </a:r>
                      <a:r>
                        <a:rPr lang="fr-FR" dirty="0" err="1"/>
                        <a:t>with</a:t>
                      </a:r>
                      <a:r>
                        <a:rPr lang="fr-FR" dirty="0"/>
                        <a:t> DAC</a:t>
                      </a:r>
                      <a:endParaRPr lang="en-US" dirty="0"/>
                    </a:p>
                  </a:txBody>
                  <a:tcPr/>
                </a:tc>
                <a:tc>
                  <a:txBody>
                    <a:bodyPr/>
                    <a:lstStyle/>
                    <a:p>
                      <a:pPr algn="ctr"/>
                      <a:r>
                        <a:rPr lang="fr-FR" dirty="0" err="1"/>
                        <a:t>Capacities</a:t>
                      </a:r>
                      <a:r>
                        <a:rPr lang="fr-FR" dirty="0"/>
                        <a:t> to </a:t>
                      </a:r>
                      <a:r>
                        <a:rPr lang="fr-FR" dirty="0" err="1"/>
                        <a:t>scale</a:t>
                      </a:r>
                      <a:r>
                        <a:rPr lang="fr-FR" dirty="0"/>
                        <a:t> up, </a:t>
                      </a:r>
                      <a:r>
                        <a:rPr lang="fr-FR" dirty="0" err="1"/>
                        <a:t>ensure</a:t>
                      </a:r>
                      <a:r>
                        <a:rPr lang="fr-FR" dirty="0"/>
                        <a:t> </a:t>
                      </a:r>
                      <a:r>
                        <a:rPr lang="fr-FR" dirty="0" err="1"/>
                        <a:t>sustainability</a:t>
                      </a:r>
                      <a:r>
                        <a:rPr lang="fr-FR" dirty="0"/>
                        <a:t> and </a:t>
                      </a:r>
                      <a:r>
                        <a:rPr lang="fr-FR" dirty="0" err="1"/>
                        <a:t>flexibility</a:t>
                      </a:r>
                      <a:r>
                        <a:rPr lang="fr-FR" dirty="0"/>
                        <a:t> to </a:t>
                      </a:r>
                      <a:r>
                        <a:rPr lang="fr-FR" dirty="0" err="1"/>
                        <a:t>adapt</a:t>
                      </a:r>
                      <a:r>
                        <a:rPr lang="fr-FR" dirty="0"/>
                        <a:t> to changes</a:t>
                      </a:r>
                      <a:endParaRPr lang="en-US" dirty="0"/>
                    </a:p>
                  </a:txBody>
                  <a:tcPr/>
                </a:tc>
                <a:tc>
                  <a:txBody>
                    <a:bodyPr/>
                    <a:lstStyle/>
                    <a:p>
                      <a:pPr algn="ctr"/>
                      <a:r>
                        <a:rPr lang="fr-FR" dirty="0"/>
                        <a:t>Will and </a:t>
                      </a:r>
                      <a:r>
                        <a:rPr lang="fr-FR" dirty="0" err="1"/>
                        <a:t>interest</a:t>
                      </a:r>
                      <a:r>
                        <a:rPr lang="fr-FR" dirty="0"/>
                        <a:t> </a:t>
                      </a:r>
                      <a:endParaRPr lang="en-US" dirty="0"/>
                    </a:p>
                  </a:txBody>
                  <a:tcPr/>
                </a:tc>
                <a:extLst>
                  <a:ext uri="{0D108BD9-81ED-4DB2-BD59-A6C34878D82A}">
                    <a16:rowId xmlns:a16="http://schemas.microsoft.com/office/drawing/2014/main" val="2669690365"/>
                  </a:ext>
                </a:extLst>
              </a:tr>
              <a:tr h="942009">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308245429"/>
                  </a:ext>
                </a:extLst>
              </a:tr>
              <a:tr h="942009">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2169525442"/>
                  </a:ext>
                </a:extLst>
              </a:tr>
            </a:tbl>
          </a:graphicData>
        </a:graphic>
      </p:graphicFrame>
      <p:sp>
        <p:nvSpPr>
          <p:cNvPr id="3" name="Rectangle 2">
            <a:extLst>
              <a:ext uri="{FF2B5EF4-FFF2-40B4-BE49-F238E27FC236}">
                <a16:creationId xmlns:a16="http://schemas.microsoft.com/office/drawing/2014/main" id="{93967938-AFA9-4201-BC04-D7A580D4A666}"/>
              </a:ext>
            </a:extLst>
          </p:cNvPr>
          <p:cNvSpPr/>
          <p:nvPr/>
        </p:nvSpPr>
        <p:spPr>
          <a:xfrm>
            <a:off x="0" y="170575"/>
            <a:ext cx="7071986" cy="624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70000" lnSpcReduction="20000"/>
          </a:bodyPr>
          <a:lstStyle/>
          <a:p>
            <a:pPr defTabSz="914400">
              <a:lnSpc>
                <a:spcPct val="90000"/>
              </a:lnSpc>
              <a:spcBef>
                <a:spcPct val="0"/>
              </a:spcBef>
              <a:spcAft>
                <a:spcPts val="600"/>
              </a:spcAft>
            </a:pPr>
            <a:r>
              <a:rPr lang="fr-FR" sz="4400" kern="1200" dirty="0">
                <a:solidFill>
                  <a:schemeClr val="bg1"/>
                </a:solidFill>
                <a:latin typeface="+mj-lt"/>
                <a:ea typeface="+mj-ea"/>
                <a:cs typeface="+mj-cs"/>
              </a:rPr>
              <a:t>Comparative </a:t>
            </a:r>
            <a:r>
              <a:rPr lang="fr-FR" sz="4400" kern="1200" dirty="0" err="1">
                <a:solidFill>
                  <a:schemeClr val="bg1"/>
                </a:solidFill>
                <a:latin typeface="+mj-lt"/>
                <a:ea typeface="+mj-ea"/>
                <a:cs typeface="+mj-cs"/>
              </a:rPr>
              <a:t>advantages</a:t>
            </a:r>
            <a:r>
              <a:rPr lang="fr-FR" sz="4400" kern="1200" dirty="0">
                <a:solidFill>
                  <a:schemeClr val="bg1"/>
                </a:solidFill>
                <a:latin typeface="+mj-lt"/>
                <a:ea typeface="+mj-ea"/>
                <a:cs typeface="+mj-cs"/>
              </a:rPr>
              <a:t>: Actors' </a:t>
            </a:r>
            <a:r>
              <a:rPr lang="fr-FR" sz="4400" kern="1200" dirty="0" err="1">
                <a:solidFill>
                  <a:schemeClr val="bg1"/>
                </a:solidFill>
                <a:latin typeface="+mj-lt"/>
                <a:ea typeface="+mj-ea"/>
                <a:cs typeface="+mj-cs"/>
              </a:rPr>
              <a:t>analysis</a:t>
            </a:r>
            <a:r>
              <a:rPr lang="fr-FR" sz="4400" kern="1200" dirty="0">
                <a:solidFill>
                  <a:schemeClr val="bg1"/>
                </a:solidFill>
                <a:latin typeface="+mj-lt"/>
                <a:ea typeface="+mj-ea"/>
                <a:cs typeface="+mj-cs"/>
              </a:rPr>
              <a:t> </a:t>
            </a:r>
            <a:endParaRPr lang="en-US" sz="4400" kern="1200" dirty="0">
              <a:solidFill>
                <a:schemeClr val="bg1"/>
              </a:solidFill>
              <a:latin typeface="+mj-lt"/>
              <a:ea typeface="+mj-ea"/>
              <a:cs typeface="+mj-cs"/>
            </a:endParaRPr>
          </a:p>
        </p:txBody>
      </p:sp>
    </p:spTree>
    <p:extLst>
      <p:ext uri="{BB962C8B-B14F-4D97-AF65-F5344CB8AC3E}">
        <p14:creationId xmlns:p14="http://schemas.microsoft.com/office/powerpoint/2010/main" val="2089202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051793A-F87B-48CA-9640-9AE1068E3022}"/>
              </a:ext>
            </a:extLst>
          </p:cNvPr>
          <p:cNvPicPr>
            <a:picLocks noChangeAspect="1"/>
          </p:cNvPicPr>
          <p:nvPr/>
        </p:nvPicPr>
        <p:blipFill>
          <a:blip r:embed="rId2"/>
          <a:stretch>
            <a:fillRect/>
          </a:stretch>
        </p:blipFill>
        <p:spPr>
          <a:xfrm>
            <a:off x="643467" y="1480705"/>
            <a:ext cx="5291666" cy="3896589"/>
          </a:xfrm>
          <a:prstGeom prst="rect">
            <a:avLst/>
          </a:prstGeom>
        </p:spPr>
      </p:pic>
      <p:pic>
        <p:nvPicPr>
          <p:cNvPr id="4" name="Image 3">
            <a:extLst>
              <a:ext uri="{FF2B5EF4-FFF2-40B4-BE49-F238E27FC236}">
                <a16:creationId xmlns:a16="http://schemas.microsoft.com/office/drawing/2014/main" id="{30CEEE4F-B605-4DDC-B5D5-5DF87341FB86}"/>
              </a:ext>
            </a:extLst>
          </p:cNvPr>
          <p:cNvPicPr>
            <a:picLocks noChangeAspect="1"/>
          </p:cNvPicPr>
          <p:nvPr/>
        </p:nvPicPr>
        <p:blipFill>
          <a:blip r:embed="rId3"/>
          <a:stretch>
            <a:fillRect/>
          </a:stretch>
        </p:blipFill>
        <p:spPr>
          <a:xfrm>
            <a:off x="6256865" y="1666364"/>
            <a:ext cx="5291667" cy="3525271"/>
          </a:xfrm>
          <a:prstGeom prst="rect">
            <a:avLst/>
          </a:prstGeom>
        </p:spPr>
      </p:pic>
      <p:sp>
        <p:nvSpPr>
          <p:cNvPr id="6" name="Rectangle 5">
            <a:extLst>
              <a:ext uri="{FF2B5EF4-FFF2-40B4-BE49-F238E27FC236}">
                <a16:creationId xmlns:a16="http://schemas.microsoft.com/office/drawing/2014/main" id="{33B24DDE-7CA1-4455-9D88-7C0580E174FA}"/>
              </a:ext>
            </a:extLst>
          </p:cNvPr>
          <p:cNvSpPr/>
          <p:nvPr/>
        </p:nvSpPr>
        <p:spPr>
          <a:xfrm>
            <a:off x="0" y="57875"/>
            <a:ext cx="9479666" cy="752354"/>
          </a:xfrm>
          <a:prstGeom prst="rect">
            <a:avLst/>
          </a:prstGeom>
          <a:solidFill>
            <a:srgbClr val="BA002C"/>
          </a:solidFill>
          <a:ln w="12700" cap="flat" cmpd="sng" algn="ctr">
            <a:solidFill>
              <a:srgbClr val="BA002C">
                <a:shade val="50000"/>
              </a:srgbClr>
            </a:solidFill>
            <a:prstDash val="solid"/>
            <a:miter lim="800000"/>
          </a:ln>
          <a:effectLst/>
        </p:spPr>
        <p:txBody>
          <a:bodyPr vert="horz" lIns="91440" tIns="45720" rIns="91440" bIns="45720" rtlCol="0" anchor="ctr">
            <a:noAutofit/>
          </a:bodyPr>
          <a:lstStyle/>
          <a:p>
            <a:pPr marL="0" marR="0" lvl="0" indent="0" defTabSz="914400" eaLnBrk="1" fontAlgn="auto" latinLnBrk="0" hangingPunct="1">
              <a:lnSpc>
                <a:spcPct val="90000"/>
              </a:lnSpc>
              <a:spcBef>
                <a:spcPct val="0"/>
              </a:spcBef>
              <a:spcAft>
                <a:spcPts val="600"/>
              </a:spcAft>
              <a:buClrTx/>
              <a:buSzTx/>
              <a:buFontTx/>
              <a:buNone/>
              <a:tabLst/>
              <a:defRPr/>
            </a:pPr>
            <a:r>
              <a:rPr kumimoji="0" lang="fr-FR" sz="3600" b="0" i="0" u="none" strike="noStrike" kern="0" cap="none" spc="0" normalizeH="0" baseline="0" noProof="0" dirty="0">
                <a:ln>
                  <a:noFill/>
                </a:ln>
                <a:solidFill>
                  <a:prstClr val="white"/>
                </a:solidFill>
                <a:effectLst/>
                <a:uLnTx/>
                <a:uFillTx/>
                <a:latin typeface="Calibri Light" panose="020F0302020204030204"/>
                <a:ea typeface="+mn-ea"/>
                <a:cs typeface="+mn-cs"/>
              </a:rPr>
              <a:t>Durable</a:t>
            </a:r>
            <a:r>
              <a:rPr kumimoji="0" lang="fr-FR" sz="3600" b="0" i="0" u="none" strike="noStrike" kern="0" cap="none" spc="0" normalizeH="0" noProof="0" dirty="0">
                <a:ln>
                  <a:noFill/>
                </a:ln>
                <a:solidFill>
                  <a:prstClr val="white"/>
                </a:solidFill>
                <a:effectLst/>
                <a:uLnTx/>
                <a:uFillTx/>
                <a:latin typeface="Calibri Light" panose="020F0302020204030204"/>
                <a:ea typeface="+mn-ea"/>
                <a:cs typeface="+mn-cs"/>
              </a:rPr>
              <a:t> solutions initiatives and </a:t>
            </a:r>
            <a:r>
              <a:rPr kumimoji="0" lang="fr-FR" sz="3600" b="0" i="0" u="none" strike="noStrike" kern="0" cap="none" spc="0" normalizeH="0" noProof="0" dirty="0" err="1">
                <a:ln>
                  <a:noFill/>
                </a:ln>
                <a:solidFill>
                  <a:prstClr val="white"/>
                </a:solidFill>
                <a:effectLst/>
                <a:uLnTx/>
                <a:uFillTx/>
                <a:latin typeface="Calibri Light" panose="020F0302020204030204"/>
                <a:ea typeface="+mn-ea"/>
                <a:cs typeface="+mn-cs"/>
              </a:rPr>
              <a:t>actors</a:t>
            </a:r>
            <a:r>
              <a:rPr kumimoji="0" lang="fr-FR" sz="3600" b="0" i="0" u="none" strike="noStrike" kern="0" cap="none" spc="0" normalizeH="0" noProof="0" dirty="0">
                <a:ln>
                  <a:noFill/>
                </a:ln>
                <a:solidFill>
                  <a:prstClr val="white"/>
                </a:solidFill>
                <a:effectLst/>
                <a:uLnTx/>
                <a:uFillTx/>
                <a:latin typeface="Calibri Light" panose="020F0302020204030204"/>
                <a:ea typeface="+mn-ea"/>
                <a:cs typeface="+mn-cs"/>
              </a:rPr>
              <a:t> in </a:t>
            </a:r>
            <a:r>
              <a:rPr kumimoji="0" lang="fr-FR" sz="3600" b="0" i="0" u="none" strike="noStrike" kern="0" cap="none" spc="0" normalizeH="0" noProof="0" dirty="0" err="1">
                <a:ln>
                  <a:noFill/>
                </a:ln>
                <a:solidFill>
                  <a:prstClr val="white"/>
                </a:solidFill>
                <a:effectLst/>
                <a:uLnTx/>
                <a:uFillTx/>
                <a:latin typeface="Calibri Light" panose="020F0302020204030204"/>
                <a:ea typeface="+mn-ea"/>
                <a:cs typeface="+mn-cs"/>
              </a:rPr>
              <a:t>Somalia</a:t>
            </a:r>
            <a:r>
              <a:rPr kumimoji="0" lang="fr-FR" sz="3600" b="0" i="0" u="none" strike="noStrike" kern="0" cap="none" spc="0" normalizeH="0" noProof="0" dirty="0">
                <a:ln>
                  <a:noFill/>
                </a:ln>
                <a:solidFill>
                  <a:prstClr val="white"/>
                </a:solidFill>
                <a:effectLst/>
                <a:uLnTx/>
                <a:uFillTx/>
                <a:latin typeface="Calibri Light" panose="020F0302020204030204"/>
                <a:ea typeface="+mn-ea"/>
                <a:cs typeface="+mn-cs"/>
              </a:rPr>
              <a:t> </a:t>
            </a:r>
            <a:endParaRPr kumimoji="0" lang="en-US" sz="3600" b="0" i="0" u="none" strike="noStrike" kern="0" cap="none" spc="0" normalizeH="0" baseline="0" noProof="0" dirty="0">
              <a:ln>
                <a:noFill/>
              </a:ln>
              <a:solidFill>
                <a:prstClr val="white"/>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278587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9C4F324-9005-4964-A82B-B14B65DA9BA6}"/>
              </a:ext>
            </a:extLst>
          </p:cNvPr>
          <p:cNvSpPr/>
          <p:nvPr/>
        </p:nvSpPr>
        <p:spPr>
          <a:xfrm>
            <a:off x="1458409" y="439838"/>
            <a:ext cx="3565003" cy="5509550"/>
          </a:xfrm>
          <a:prstGeom prst="rect">
            <a:avLst/>
          </a:prstGeom>
          <a:solidFill>
            <a:srgbClr val="BA002C"/>
          </a:solidFill>
          <a:ln w="12700" cap="flat" cmpd="sng" algn="ctr">
            <a:solidFill>
              <a:srgbClr val="BA002C">
                <a:shade val="50000"/>
              </a:srgbClr>
            </a:solidFill>
            <a:prstDash val="solid"/>
            <a:miter lim="800000"/>
          </a:ln>
          <a:effectLst/>
        </p:spPr>
        <p:txBody>
          <a:bodyPr vert="horz" lIns="91440" tIns="45720" rIns="91440" bIns="45720" rtlCol="0" anchor="ctr">
            <a:noAutofit/>
          </a:bodyPr>
          <a:lstStyle/>
          <a:p>
            <a:pPr marL="0" marR="0" lvl="0" indent="0" algn="ctr" defTabSz="914400" eaLnBrk="1" fontAlgn="auto" latinLnBrk="0" hangingPunct="1">
              <a:lnSpc>
                <a:spcPct val="90000"/>
              </a:lnSpc>
              <a:spcBef>
                <a:spcPct val="0"/>
              </a:spcBef>
              <a:spcAft>
                <a:spcPts val="600"/>
              </a:spcAft>
              <a:buClrTx/>
              <a:buSzTx/>
              <a:buFontTx/>
              <a:buNone/>
              <a:tabLst/>
              <a:defRPr/>
            </a:pPr>
            <a:r>
              <a:rPr kumimoji="0" lang="en-US" sz="3600" b="0" i="0" u="none" strike="noStrike" kern="0" cap="none" spc="0" normalizeH="0" baseline="0" noProof="0" dirty="0">
                <a:ln>
                  <a:noFill/>
                </a:ln>
                <a:solidFill>
                  <a:prstClr val="white"/>
                </a:solidFill>
                <a:effectLst/>
                <a:uLnTx/>
                <a:uFillTx/>
                <a:latin typeface="Calibri Light" panose="020F0302020204030204"/>
                <a:ea typeface="+mn-ea"/>
                <a:cs typeface="+mn-cs"/>
              </a:rPr>
              <a:t>What are the main challenges of a </a:t>
            </a:r>
            <a:r>
              <a:rPr kumimoji="0" lang="en-US" sz="3600" b="0" i="0" u="none" strike="noStrike" kern="0" cap="none" spc="0" normalizeH="0" baseline="0" noProof="0" dirty="0" err="1">
                <a:ln>
                  <a:noFill/>
                </a:ln>
                <a:solidFill>
                  <a:prstClr val="white"/>
                </a:solidFill>
                <a:effectLst/>
                <a:uLnTx/>
                <a:uFillTx/>
                <a:latin typeface="Calibri Light" panose="020F0302020204030204"/>
                <a:ea typeface="+mn-ea"/>
                <a:cs typeface="+mn-cs"/>
              </a:rPr>
              <a:t>multistakeholder</a:t>
            </a:r>
            <a:endParaRPr kumimoji="0" lang="en-US" sz="3600" b="0" i="0" u="none" strike="noStrike" kern="0" cap="none" spc="0" normalizeH="0" baseline="0" noProof="0" dirty="0">
              <a:ln>
                <a:noFill/>
              </a:ln>
              <a:solidFill>
                <a:prstClr val="white"/>
              </a:solidFill>
              <a:effectLst/>
              <a:uLnTx/>
              <a:uFillTx/>
              <a:latin typeface="Calibri Light" panose="020F0302020204030204"/>
              <a:ea typeface="+mn-ea"/>
              <a:cs typeface="+mn-cs"/>
            </a:endParaRPr>
          </a:p>
          <a:p>
            <a:pPr marL="0" marR="0" lvl="0" indent="0" algn="ctr" defTabSz="914400" eaLnBrk="1" fontAlgn="auto" latinLnBrk="0" hangingPunct="1">
              <a:lnSpc>
                <a:spcPct val="90000"/>
              </a:lnSpc>
              <a:spcBef>
                <a:spcPct val="0"/>
              </a:spcBef>
              <a:spcAft>
                <a:spcPts val="600"/>
              </a:spcAft>
              <a:buClrTx/>
              <a:buSzTx/>
              <a:buFontTx/>
              <a:buNone/>
              <a:tabLst/>
              <a:defRPr/>
            </a:pPr>
            <a:r>
              <a:rPr lang="en-US" sz="3600" kern="0" dirty="0">
                <a:solidFill>
                  <a:prstClr val="white"/>
                </a:solidFill>
                <a:latin typeface="Calibri Light" panose="020F0302020204030204"/>
              </a:rPr>
              <a:t>Approach? </a:t>
            </a:r>
            <a:r>
              <a:rPr kumimoji="0" lang="en-US" sz="3600" b="0" i="0" u="none" strike="noStrike" kern="0" cap="none" spc="0" normalizeH="0" baseline="0" noProof="0" dirty="0">
                <a:ln>
                  <a:noFill/>
                </a:ln>
                <a:solidFill>
                  <a:prstClr val="white"/>
                </a:solidFill>
                <a:effectLst/>
                <a:uLnTx/>
                <a:uFillTx/>
                <a:latin typeface="Calibri Light" panose="020F0302020204030204"/>
                <a:ea typeface="+mn-ea"/>
                <a:cs typeface="+mn-cs"/>
              </a:rPr>
              <a:t> </a:t>
            </a:r>
          </a:p>
        </p:txBody>
      </p:sp>
      <p:sp>
        <p:nvSpPr>
          <p:cNvPr id="3" name="Rectangle 2">
            <a:extLst>
              <a:ext uri="{FF2B5EF4-FFF2-40B4-BE49-F238E27FC236}">
                <a16:creationId xmlns:a16="http://schemas.microsoft.com/office/drawing/2014/main" id="{F61C7AA8-6404-483A-A363-D4AE96FEBD3F}"/>
              </a:ext>
            </a:extLst>
          </p:cNvPr>
          <p:cNvSpPr/>
          <p:nvPr/>
        </p:nvSpPr>
        <p:spPr>
          <a:xfrm>
            <a:off x="6344854" y="439838"/>
            <a:ext cx="3565003" cy="5509550"/>
          </a:xfrm>
          <a:prstGeom prst="rect">
            <a:avLst/>
          </a:prstGeom>
          <a:solidFill>
            <a:schemeClr val="bg1">
              <a:lumMod val="65000"/>
            </a:schemeClr>
          </a:solidFill>
          <a:ln w="12700" cap="flat" cmpd="sng" algn="ctr">
            <a:solidFill>
              <a:srgbClr val="BA002C">
                <a:shade val="50000"/>
              </a:srgbClr>
            </a:solidFill>
            <a:prstDash val="solid"/>
            <a:miter lim="800000"/>
          </a:ln>
          <a:effectLst/>
        </p:spPr>
        <p:txBody>
          <a:bodyPr vert="horz" lIns="91440" tIns="45720" rIns="91440" bIns="45720" rtlCol="0" anchor="ctr">
            <a:noAutofit/>
          </a:bodyPr>
          <a:lstStyle/>
          <a:p>
            <a:pPr marL="0" marR="0" lvl="0" indent="0" algn="ctr" defTabSz="914400" eaLnBrk="1" fontAlgn="auto" latinLnBrk="0" hangingPunct="1">
              <a:lnSpc>
                <a:spcPct val="90000"/>
              </a:lnSpc>
              <a:spcBef>
                <a:spcPct val="0"/>
              </a:spcBef>
              <a:spcAft>
                <a:spcPts val="600"/>
              </a:spcAft>
              <a:buClrTx/>
              <a:buSzTx/>
              <a:buFontTx/>
              <a:buNone/>
              <a:tabLst/>
              <a:defRPr/>
            </a:pPr>
            <a:r>
              <a:rPr kumimoji="0" lang="en-US" sz="3600" b="0" i="0" u="none" strike="noStrike" kern="0" cap="none" spc="0" normalizeH="0" baseline="0" noProof="0" dirty="0">
                <a:ln>
                  <a:noFill/>
                </a:ln>
                <a:effectLst/>
                <a:uLnTx/>
                <a:uFillTx/>
                <a:latin typeface="Calibri Light" panose="020F0302020204030204"/>
                <a:ea typeface="+mn-ea"/>
                <a:cs typeface="+mn-cs"/>
              </a:rPr>
              <a:t>How to address them? </a:t>
            </a:r>
          </a:p>
        </p:txBody>
      </p:sp>
    </p:spTree>
    <p:extLst>
      <p:ext uri="{BB962C8B-B14F-4D97-AF65-F5344CB8AC3E}">
        <p14:creationId xmlns:p14="http://schemas.microsoft.com/office/powerpoint/2010/main" val="611126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B92F7EA-14C3-4809-B150-E74BCFF23687}"/>
              </a:ext>
            </a:extLst>
          </p:cNvPr>
          <p:cNvSpPr/>
          <p:nvPr/>
        </p:nvSpPr>
        <p:spPr>
          <a:xfrm>
            <a:off x="0" y="124276"/>
            <a:ext cx="9236597" cy="7785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defTabSz="914400">
              <a:lnSpc>
                <a:spcPct val="90000"/>
              </a:lnSpc>
              <a:spcBef>
                <a:spcPct val="0"/>
              </a:spcBef>
              <a:spcAft>
                <a:spcPts val="600"/>
              </a:spcAft>
            </a:pPr>
            <a:r>
              <a:rPr lang="en-US" sz="3200" dirty="0"/>
              <a:t>Coordination between the different actors and sectors</a:t>
            </a:r>
            <a:endParaRPr lang="fr-FR" sz="3200" dirty="0"/>
          </a:p>
        </p:txBody>
      </p:sp>
      <p:pic>
        <p:nvPicPr>
          <p:cNvPr id="7" name="Image 6">
            <a:extLst>
              <a:ext uri="{FF2B5EF4-FFF2-40B4-BE49-F238E27FC236}">
                <a16:creationId xmlns:a16="http://schemas.microsoft.com/office/drawing/2014/main" id="{FDB2D29A-1962-4811-B757-59466F3D8BB8}"/>
              </a:ext>
            </a:extLst>
          </p:cNvPr>
          <p:cNvPicPr>
            <a:picLocks noChangeAspect="1"/>
          </p:cNvPicPr>
          <p:nvPr/>
        </p:nvPicPr>
        <p:blipFill>
          <a:blip r:embed="rId3">
            <a:duotone>
              <a:prstClr val="black"/>
              <a:schemeClr val="tx2">
                <a:tint val="45000"/>
                <a:satMod val="400000"/>
              </a:schemeClr>
            </a:duotone>
          </a:blip>
          <a:stretch>
            <a:fillRect/>
          </a:stretch>
        </p:blipFill>
        <p:spPr>
          <a:xfrm>
            <a:off x="8576840" y="1820119"/>
            <a:ext cx="3217762" cy="3217762"/>
          </a:xfrm>
          <a:prstGeom prst="rect">
            <a:avLst/>
          </a:prstGeom>
        </p:spPr>
      </p:pic>
      <p:sp>
        <p:nvSpPr>
          <p:cNvPr id="9" name="ZoneTexte 8">
            <a:extLst>
              <a:ext uri="{FF2B5EF4-FFF2-40B4-BE49-F238E27FC236}">
                <a16:creationId xmlns:a16="http://schemas.microsoft.com/office/drawing/2014/main" id="{E515E031-CEBC-4056-AE28-47EE1C6061EE}"/>
              </a:ext>
            </a:extLst>
          </p:cNvPr>
          <p:cNvSpPr txBox="1"/>
          <p:nvPr/>
        </p:nvSpPr>
        <p:spPr>
          <a:xfrm>
            <a:off x="532434" y="1263783"/>
            <a:ext cx="7917083" cy="4493538"/>
          </a:xfrm>
          <a:prstGeom prst="rect">
            <a:avLst/>
          </a:prstGeom>
          <a:noFill/>
        </p:spPr>
        <p:txBody>
          <a:bodyPr wrap="square" rtlCol="0">
            <a:spAutoFit/>
          </a:bodyPr>
          <a:lstStyle/>
          <a:p>
            <a:r>
              <a:rPr lang="en-US" sz="2800" dirty="0"/>
              <a:t>Why is coordination important? </a:t>
            </a:r>
          </a:p>
          <a:p>
            <a:endParaRPr lang="en-US" dirty="0"/>
          </a:p>
          <a:p>
            <a:pPr marL="285750" indent="-285750">
              <a:buClr>
                <a:srgbClr val="BA122B"/>
              </a:buClr>
              <a:buFont typeface="Wingdings" panose="05000000000000000000" pitchFamily="2" charset="2"/>
              <a:buChar char="ü"/>
            </a:pPr>
            <a:r>
              <a:rPr lang="en-US" sz="2400" dirty="0"/>
              <a:t>Durable solutions </a:t>
            </a:r>
            <a:r>
              <a:rPr lang="en-US" sz="2400" dirty="0" err="1"/>
              <a:t>programmes</a:t>
            </a:r>
            <a:r>
              <a:rPr lang="en-US" sz="2400" dirty="0"/>
              <a:t> depend on many actors and sectors </a:t>
            </a:r>
          </a:p>
          <a:p>
            <a:pPr marL="285750" indent="-285750">
              <a:buClr>
                <a:srgbClr val="BA122B"/>
              </a:buClr>
              <a:buFont typeface="Wingdings" panose="05000000000000000000" pitchFamily="2" charset="2"/>
              <a:buChar char="ü"/>
            </a:pPr>
            <a:r>
              <a:rPr lang="en-GB" sz="2400" dirty="0"/>
              <a:t>It is key to develop mechanisms to coordinate the action of these stakeholders </a:t>
            </a:r>
          </a:p>
          <a:p>
            <a:pPr marL="285750" indent="-285750">
              <a:buClr>
                <a:srgbClr val="BA122B"/>
              </a:buClr>
              <a:buFont typeface="Wingdings" panose="05000000000000000000" pitchFamily="2" charset="2"/>
              <a:buChar char="ü"/>
            </a:pPr>
            <a:r>
              <a:rPr lang="en-US" sz="2400" dirty="0"/>
              <a:t>More effective information flows</a:t>
            </a:r>
          </a:p>
          <a:p>
            <a:pPr marL="285750" indent="-285750">
              <a:buClr>
                <a:srgbClr val="BA122B"/>
              </a:buClr>
              <a:buFont typeface="Wingdings" panose="05000000000000000000" pitchFamily="2" charset="2"/>
              <a:buChar char="ü"/>
            </a:pPr>
            <a:r>
              <a:rPr lang="en-US" sz="2400" dirty="0"/>
              <a:t> Ensure  effective complementarity of the different sectors and actors in the area </a:t>
            </a:r>
          </a:p>
          <a:p>
            <a:pPr marL="285750" indent="-285750">
              <a:buClr>
                <a:srgbClr val="BA122B"/>
              </a:buClr>
              <a:buFont typeface="Wingdings" panose="05000000000000000000" pitchFamily="2" charset="2"/>
              <a:buChar char="ü"/>
            </a:pPr>
            <a:r>
              <a:rPr lang="en-US" sz="2400" dirty="0"/>
              <a:t>Ensuring a </a:t>
            </a:r>
            <a:r>
              <a:rPr lang="en-US" sz="2400"/>
              <a:t>more coherent </a:t>
            </a:r>
            <a:r>
              <a:rPr lang="en-US" sz="2400" dirty="0"/>
              <a:t>and unified response  to the needs and aspirations of DAC</a:t>
            </a:r>
          </a:p>
          <a:p>
            <a:pPr marL="285750" indent="-285750">
              <a:buClr>
                <a:srgbClr val="BA122B"/>
              </a:buClr>
              <a:buFont typeface="Wingdings" panose="05000000000000000000" pitchFamily="2" charset="2"/>
              <a:buChar char="ü"/>
            </a:pPr>
            <a:r>
              <a:rPr lang="en-US" sz="2400" dirty="0"/>
              <a:t> To meet a common goal and joint objectives  </a:t>
            </a:r>
          </a:p>
        </p:txBody>
      </p:sp>
    </p:spTree>
    <p:extLst>
      <p:ext uri="{BB962C8B-B14F-4D97-AF65-F5344CB8AC3E}">
        <p14:creationId xmlns:p14="http://schemas.microsoft.com/office/powerpoint/2010/main" val="346809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15" name="Rectangle 14">
            <a:extLst>
              <a:ext uri="{FF2B5EF4-FFF2-40B4-BE49-F238E27FC236}">
                <a16:creationId xmlns:a16="http://schemas.microsoft.com/office/drawing/2014/main" id="{F2A94D1A-FBA7-4538-BE6C-9A23741B7E11}"/>
              </a:ext>
            </a:extLst>
          </p:cNvPr>
          <p:cNvSpPr/>
          <p:nvPr/>
        </p:nvSpPr>
        <p:spPr>
          <a:xfrm>
            <a:off x="-1" y="0"/>
            <a:ext cx="9595414" cy="7089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defTabSz="914400">
              <a:lnSpc>
                <a:spcPct val="90000"/>
              </a:lnSpc>
              <a:spcBef>
                <a:spcPct val="0"/>
              </a:spcBef>
              <a:spcAft>
                <a:spcPts val="600"/>
              </a:spcAft>
            </a:pPr>
            <a:r>
              <a:rPr lang="fr-FR" sz="3600" kern="1200" dirty="0">
                <a:solidFill>
                  <a:schemeClr val="bg1"/>
                </a:solidFill>
                <a:latin typeface="+mj-lt"/>
                <a:ea typeface="+mj-ea"/>
                <a:cs typeface="+mj-cs"/>
              </a:rPr>
              <a:t>Durable solutions National and local coordination </a:t>
            </a:r>
            <a:endParaRPr lang="en-US" sz="3600" kern="1200" dirty="0">
              <a:solidFill>
                <a:schemeClr val="bg1"/>
              </a:solidFill>
              <a:latin typeface="+mj-lt"/>
              <a:ea typeface="+mj-ea"/>
              <a:cs typeface="+mj-cs"/>
            </a:endParaRPr>
          </a:p>
        </p:txBody>
      </p:sp>
      <p:pic>
        <p:nvPicPr>
          <p:cNvPr id="16" name="Picture 2" descr="Image">
            <a:extLst>
              <a:ext uri="{FF2B5EF4-FFF2-40B4-BE49-F238E27FC236}">
                <a16:creationId xmlns:a16="http://schemas.microsoft.com/office/drawing/2014/main" id="{3F5A0781-5C37-43BB-8809-6BBEFB87B1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0008" y="793299"/>
            <a:ext cx="2001598" cy="2001598"/>
          </a:xfrm>
          <a:prstGeom prst="rect">
            <a:avLst/>
          </a:prstGeom>
          <a:noFill/>
          <a:extLst>
            <a:ext uri="{909E8E84-426E-40DD-AFC4-6F175D3DCCD1}">
              <a14:hiddenFill xmlns:a14="http://schemas.microsoft.com/office/drawing/2010/main">
                <a:solidFill>
                  <a:srgbClr val="FFFFFF"/>
                </a:solidFill>
              </a14:hiddenFill>
            </a:ext>
          </a:extLst>
        </p:spPr>
      </p:pic>
      <p:sp>
        <p:nvSpPr>
          <p:cNvPr id="18" name="Organigramme : Connecteur 3">
            <a:extLst>
              <a:ext uri="{FF2B5EF4-FFF2-40B4-BE49-F238E27FC236}">
                <a16:creationId xmlns:a16="http://schemas.microsoft.com/office/drawing/2014/main" id="{28A5A328-940B-4A24-B836-DFA4A093C728}"/>
              </a:ext>
            </a:extLst>
          </p:cNvPr>
          <p:cNvSpPr/>
          <p:nvPr/>
        </p:nvSpPr>
        <p:spPr>
          <a:xfrm>
            <a:off x="509285" y="2215817"/>
            <a:ext cx="1713053" cy="1669049"/>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National Durable Solutions </a:t>
            </a:r>
            <a:r>
              <a:rPr lang="fr-FR" dirty="0" err="1"/>
              <a:t>Secretariat</a:t>
            </a:r>
            <a:r>
              <a:rPr lang="fr-FR" dirty="0"/>
              <a:t> </a:t>
            </a:r>
            <a:endParaRPr lang="en-US" dirty="0"/>
          </a:p>
        </p:txBody>
      </p:sp>
      <p:sp>
        <p:nvSpPr>
          <p:cNvPr id="19" name="Organigramme : Connecteur 9">
            <a:extLst>
              <a:ext uri="{FF2B5EF4-FFF2-40B4-BE49-F238E27FC236}">
                <a16:creationId xmlns:a16="http://schemas.microsoft.com/office/drawing/2014/main" id="{1F85360C-981D-4A90-AC8C-CA822EAD926B}"/>
              </a:ext>
            </a:extLst>
          </p:cNvPr>
          <p:cNvSpPr/>
          <p:nvPr/>
        </p:nvSpPr>
        <p:spPr>
          <a:xfrm>
            <a:off x="2764171" y="2246620"/>
            <a:ext cx="1713052" cy="1669049"/>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err="1"/>
              <a:t>Regional</a:t>
            </a:r>
            <a:r>
              <a:rPr lang="fr-FR" dirty="0"/>
              <a:t> durable solutions platforms </a:t>
            </a:r>
            <a:endParaRPr lang="en-US" dirty="0"/>
          </a:p>
        </p:txBody>
      </p:sp>
      <p:sp>
        <p:nvSpPr>
          <p:cNvPr id="20" name="Accolade fermante 4">
            <a:extLst>
              <a:ext uri="{FF2B5EF4-FFF2-40B4-BE49-F238E27FC236}">
                <a16:creationId xmlns:a16="http://schemas.microsoft.com/office/drawing/2014/main" id="{06DCEFD3-E4F6-489F-8A97-91F3A57AD124}"/>
              </a:ext>
            </a:extLst>
          </p:cNvPr>
          <p:cNvSpPr/>
          <p:nvPr/>
        </p:nvSpPr>
        <p:spPr>
          <a:xfrm rot="5400000">
            <a:off x="2230024" y="1988980"/>
            <a:ext cx="602711" cy="4178462"/>
          </a:xfrm>
          <a:prstGeom prst="rightBrace">
            <a:avLst>
              <a:gd name="adj1" fmla="val 8333"/>
              <a:gd name="adj2" fmla="val 49162"/>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ZoneTexte 5">
            <a:extLst>
              <a:ext uri="{FF2B5EF4-FFF2-40B4-BE49-F238E27FC236}">
                <a16:creationId xmlns:a16="http://schemas.microsoft.com/office/drawing/2014/main" id="{5130B079-E360-4916-8210-705046C021C6}"/>
              </a:ext>
            </a:extLst>
          </p:cNvPr>
          <p:cNvSpPr txBox="1"/>
          <p:nvPr/>
        </p:nvSpPr>
        <p:spPr>
          <a:xfrm>
            <a:off x="509285" y="4379566"/>
            <a:ext cx="4074290" cy="830997"/>
          </a:xfrm>
          <a:prstGeom prst="rect">
            <a:avLst/>
          </a:prstGeom>
          <a:noFill/>
        </p:spPr>
        <p:txBody>
          <a:bodyPr wrap="square" rtlCol="0">
            <a:spAutoFit/>
          </a:bodyPr>
          <a:lstStyle/>
          <a:p>
            <a:pPr algn="ctr"/>
            <a:r>
              <a:rPr lang="fr-FR" sz="2400" dirty="0" err="1"/>
              <a:t>Government</a:t>
            </a:r>
            <a:r>
              <a:rPr lang="fr-FR" sz="2400" dirty="0"/>
              <a:t> </a:t>
            </a:r>
            <a:r>
              <a:rPr lang="fr-FR" sz="2400" dirty="0" err="1"/>
              <a:t>led</a:t>
            </a:r>
            <a:r>
              <a:rPr lang="fr-FR" sz="2400" dirty="0"/>
              <a:t> coordination platforms </a:t>
            </a:r>
            <a:endParaRPr lang="en-US" sz="2400" dirty="0"/>
          </a:p>
        </p:txBody>
      </p:sp>
      <p:sp>
        <p:nvSpPr>
          <p:cNvPr id="23" name="ZoneTexte 1">
            <a:extLst>
              <a:ext uri="{FF2B5EF4-FFF2-40B4-BE49-F238E27FC236}">
                <a16:creationId xmlns:a16="http://schemas.microsoft.com/office/drawing/2014/main" id="{46A5130A-2184-4CF8-BC83-DACC8509D359}"/>
              </a:ext>
            </a:extLst>
          </p:cNvPr>
          <p:cNvSpPr txBox="1"/>
          <p:nvPr/>
        </p:nvSpPr>
        <p:spPr>
          <a:xfrm>
            <a:off x="6682067" y="1589586"/>
            <a:ext cx="4734046" cy="3046988"/>
          </a:xfrm>
          <a:prstGeom prst="rect">
            <a:avLst/>
          </a:prstGeom>
          <a:solidFill>
            <a:schemeClr val="accent1"/>
          </a:solidFill>
        </p:spPr>
        <p:txBody>
          <a:bodyPr wrap="square" rtlCol="0">
            <a:spAutoFit/>
          </a:bodyPr>
          <a:lstStyle/>
          <a:p>
            <a:r>
              <a:rPr lang="en-GB" sz="2400" b="1" dirty="0">
                <a:solidFill>
                  <a:schemeClr val="bg1"/>
                </a:solidFill>
              </a:rPr>
              <a:t>Durable Solutions</a:t>
            </a:r>
            <a:r>
              <a:rPr lang="en-GB" sz="2400" dirty="0">
                <a:solidFill>
                  <a:schemeClr val="bg1"/>
                </a:solidFill>
              </a:rPr>
              <a:t> </a:t>
            </a:r>
            <a:r>
              <a:rPr lang="en-GB" sz="2400" b="1" dirty="0">
                <a:solidFill>
                  <a:schemeClr val="bg1"/>
                </a:solidFill>
              </a:rPr>
              <a:t>Secretariat (DSS):  </a:t>
            </a:r>
            <a:r>
              <a:rPr lang="en-GB" sz="2400" dirty="0">
                <a:solidFill>
                  <a:schemeClr val="bg1"/>
                </a:solidFill>
              </a:rPr>
              <a:t>Inter-ministerial mechanism to lead, coordinate and provide sustainable long-term solutions for displacement in Somalia.</a:t>
            </a:r>
          </a:p>
          <a:p>
            <a:r>
              <a:rPr lang="en-GB" sz="2400" dirty="0">
                <a:solidFill>
                  <a:schemeClr val="bg1"/>
                </a:solidFill>
              </a:rPr>
              <a:t>Includes all relevant ministries and federal institutions</a:t>
            </a:r>
            <a:endParaRPr lang="en-US" sz="2400" dirty="0">
              <a:solidFill>
                <a:schemeClr val="bg1"/>
              </a:solidFill>
            </a:endParaRPr>
          </a:p>
          <a:p>
            <a:endParaRPr lang="fr-FR"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5">
            <a:extLst>
              <a:ext uri="{FF2B5EF4-FFF2-40B4-BE49-F238E27FC236}">
                <a16:creationId xmlns:a16="http://schemas.microsoft.com/office/drawing/2014/main" id="{11F2E3F2-8C58-4FD4-9836-405DBF837BE7}"/>
              </a:ext>
            </a:extLst>
          </p:cNvPr>
          <p:cNvGrpSpPr/>
          <p:nvPr/>
        </p:nvGrpSpPr>
        <p:grpSpPr>
          <a:xfrm>
            <a:off x="677978" y="706360"/>
            <a:ext cx="11267094" cy="5445280"/>
            <a:chOff x="174974" y="736066"/>
            <a:chExt cx="8634278" cy="5728062"/>
          </a:xfrm>
        </p:grpSpPr>
        <p:sp>
          <p:nvSpPr>
            <p:cNvPr id="3" name="Rectangle 2">
              <a:extLst>
                <a:ext uri="{FF2B5EF4-FFF2-40B4-BE49-F238E27FC236}">
                  <a16:creationId xmlns:a16="http://schemas.microsoft.com/office/drawing/2014/main" id="{862FFA72-0B6B-4214-8891-AD0CB2381C37}"/>
                </a:ext>
              </a:extLst>
            </p:cNvPr>
            <p:cNvSpPr/>
            <p:nvPr/>
          </p:nvSpPr>
          <p:spPr>
            <a:xfrm>
              <a:off x="3138985" y="2879678"/>
              <a:ext cx="2476500" cy="2298700"/>
            </a:xfrm>
            <a:prstGeom prst="rect">
              <a:avLst/>
            </a:prstGeom>
            <a:solidFill>
              <a:schemeClr val="accent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600"/>
                </a:spcAft>
              </a:pPr>
              <a:r>
                <a:rPr lang="en-US" sz="1200" b="1" i="1" dirty="0">
                  <a:solidFill>
                    <a:schemeClr val="bg1"/>
                  </a:solidFill>
                  <a:effectLst/>
                  <a:ea typeface="Calibri" panose="020F0502020204030204" pitchFamily="34" charset="0"/>
                  <a:cs typeface="Times New Roman" panose="02020603050405020304" pitchFamily="18" charset="0"/>
                </a:rPr>
                <a:t>South West State </a:t>
              </a:r>
              <a:r>
                <a:rPr lang="en-US" sz="1200" b="1" i="1" dirty="0" err="1">
                  <a:solidFill>
                    <a:schemeClr val="bg1"/>
                  </a:solidFill>
                  <a:effectLst/>
                  <a:ea typeface="Calibri" panose="020F0502020204030204" pitchFamily="34" charset="0"/>
                  <a:cs typeface="Times New Roman" panose="02020603050405020304" pitchFamily="18" charset="0"/>
                </a:rPr>
                <a:t>Baidoa</a:t>
              </a:r>
              <a:endParaRPr lang="en-US" sz="1100" dirty="0">
                <a:solidFill>
                  <a:schemeClr val="bg1"/>
                </a:solidFill>
                <a:effectLst/>
                <a:ea typeface="Calibri" panose="020F0502020204030204" pitchFamily="34" charset="0"/>
                <a:cs typeface="Times New Roman" panose="02020603050405020304" pitchFamily="18" charset="0"/>
              </a:endParaRPr>
            </a:p>
            <a:p>
              <a:pPr marL="0" marR="0" algn="ctr">
                <a:lnSpc>
                  <a:spcPct val="115000"/>
                </a:lnSpc>
                <a:spcBef>
                  <a:spcPts val="0"/>
                </a:spcBef>
                <a:spcAft>
                  <a:spcPts val="600"/>
                </a:spcAft>
              </a:pPr>
              <a:r>
                <a:rPr lang="en-US" sz="1200" b="1" dirty="0">
                  <a:solidFill>
                    <a:schemeClr val="bg1"/>
                  </a:solidFill>
                  <a:effectLst/>
                  <a:ea typeface="Calibri" panose="020F0502020204030204" pitchFamily="34" charset="0"/>
                  <a:cs typeface="Times New Roman" panose="02020603050405020304" pitchFamily="18" charset="0"/>
                </a:rPr>
                <a:t>OPERATIONAL DURABLE SOLUTIONS PLATFORM</a:t>
              </a:r>
              <a:endParaRPr lang="en-US" sz="1100" dirty="0">
                <a:solidFill>
                  <a:schemeClr val="bg1"/>
                </a:solidFill>
                <a:effectLst/>
                <a:ea typeface="Calibri" panose="020F0502020204030204" pitchFamily="34" charset="0"/>
                <a:cs typeface="Times New Roman" panose="02020603050405020304" pitchFamily="18" charset="0"/>
              </a:endParaRPr>
            </a:p>
            <a:p>
              <a:pPr marL="0" marR="0" algn="ctr">
                <a:lnSpc>
                  <a:spcPct val="115000"/>
                </a:lnSpc>
                <a:spcBef>
                  <a:spcPts val="0"/>
                </a:spcBef>
                <a:spcAft>
                  <a:spcPts val="600"/>
                </a:spcAft>
              </a:pPr>
              <a:r>
                <a:rPr lang="en-US" sz="1000" b="1" i="1" dirty="0">
                  <a:solidFill>
                    <a:schemeClr val="bg1"/>
                  </a:solidFill>
                  <a:effectLst/>
                  <a:ea typeface="Calibri" panose="020F0502020204030204" pitchFamily="34" charset="0"/>
                  <a:cs typeface="Times New Roman" panose="02020603050405020304" pitchFamily="18" charset="0"/>
                </a:rPr>
                <a:t>Chaired by representative of South West State inter-ministerial committee and co-led by UN representative</a:t>
              </a:r>
              <a:endParaRPr lang="en-US" sz="1100" dirty="0">
                <a:solidFill>
                  <a:schemeClr val="bg1"/>
                </a:solidFill>
                <a:effectLst/>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000" b="1" dirty="0">
                  <a:solidFill>
                    <a:schemeClr val="bg1"/>
                  </a:solidFill>
                  <a:effectLst/>
                  <a:ea typeface="Calibri" panose="020F0502020204030204" pitchFamily="34" charset="0"/>
                  <a:cs typeface="Times New Roman" panose="02020603050405020304" pitchFamily="18" charset="0"/>
                </a:rPr>
                <a:t>Members: FGS; regional ICCG, WB, UN AFPs, NGO consortium, DS consortia, NGOs, Donors</a:t>
              </a:r>
              <a:endParaRPr lang="en-US" sz="1100" dirty="0">
                <a:solidFill>
                  <a:schemeClr val="bg1"/>
                </a:solidFill>
                <a:effectLst/>
                <a:ea typeface="Calibri" panose="020F0502020204030204" pitchFamily="34" charset="0"/>
                <a:cs typeface="Times New Roman" panose="02020603050405020304" pitchFamily="18" charset="0"/>
              </a:endParaRPr>
            </a:p>
            <a:p>
              <a:pPr marL="0" marR="0" algn="ctr">
                <a:lnSpc>
                  <a:spcPct val="115000"/>
                </a:lnSpc>
                <a:spcBef>
                  <a:spcPts val="0"/>
                </a:spcBef>
                <a:spcAft>
                  <a:spcPts val="600"/>
                </a:spcAft>
              </a:pPr>
              <a:r>
                <a:rPr lang="en-US" sz="1000" dirty="0">
                  <a:solidFill>
                    <a:schemeClr val="bg1"/>
                  </a:solidFill>
                  <a:effectLst/>
                  <a:ea typeface="Calibri" panose="020F0502020204030204" pitchFamily="34" charset="0"/>
                  <a:cs typeface="Times New Roman" panose="02020603050405020304" pitchFamily="18" charset="0"/>
                </a:rPr>
                <a:t> </a:t>
              </a:r>
              <a:endParaRPr lang="en-US" sz="1100" dirty="0">
                <a:solidFill>
                  <a:schemeClr val="bg1"/>
                </a:solidFill>
                <a:effectLst/>
                <a:ea typeface="Calibri" panose="020F050202020403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6AE79B2A-B8B7-4223-80F4-7C695B868FDE}"/>
                </a:ext>
              </a:extLst>
            </p:cNvPr>
            <p:cNvSpPr/>
            <p:nvPr/>
          </p:nvSpPr>
          <p:spPr>
            <a:xfrm>
              <a:off x="218364" y="2879678"/>
              <a:ext cx="2400300" cy="2298700"/>
            </a:xfrm>
            <a:prstGeom prst="rect">
              <a:avLst/>
            </a:prstGeom>
            <a:solidFill>
              <a:schemeClr val="accent1"/>
            </a:solidFill>
            <a:ln w="2540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600"/>
                </a:spcAft>
              </a:pPr>
              <a:r>
                <a:rPr lang="en-US" sz="1200" b="1" i="1"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Jubbaland</a:t>
              </a:r>
              <a:r>
                <a:rPr lang="en-US" sz="1200" b="1"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Kismayo</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600"/>
                </a:spcAft>
              </a:pPr>
              <a:r>
                <a:rPr lang="en-US" sz="1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OPERATIONAL DURABLE SOLUTIONS PLATFORM</a:t>
              </a:r>
              <a:r>
                <a:rPr lang="en-US" sz="1000" b="1"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600"/>
                </a:spcAft>
              </a:pPr>
              <a:r>
                <a:rPr lang="en-US" sz="1000" b="1"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Chaired representative of by </a:t>
              </a:r>
              <a:r>
                <a:rPr lang="en-US" sz="1000" b="1" i="1"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Jubbaland</a:t>
              </a:r>
              <a:r>
                <a:rPr lang="en-US" sz="1000" b="1"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inter-ministerial committee and co-led by UN representative</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0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Members: FGS; regional ICCG, WB, UN AFPs, NGO consortium, DS consortia, NGOs, Donors</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600"/>
                </a:spcAft>
              </a:pPr>
              <a:r>
                <a:rPr lang="en-US" sz="10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E41B998F-2518-4930-9613-24B28FD2B62E}"/>
                </a:ext>
              </a:extLst>
            </p:cNvPr>
            <p:cNvSpPr/>
            <p:nvPr/>
          </p:nvSpPr>
          <p:spPr>
            <a:xfrm>
              <a:off x="6032310" y="2879678"/>
              <a:ext cx="2441051" cy="2298700"/>
            </a:xfrm>
            <a:prstGeom prst="rect">
              <a:avLst/>
            </a:prstGeom>
            <a:solidFill>
              <a:schemeClr val="accent1"/>
            </a:solidFill>
            <a:ln w="25400" cap="flat" cmpd="sng" algn="ctr">
              <a:solidFill>
                <a:schemeClr val="tx1"/>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600"/>
                </a:spcAft>
              </a:pPr>
              <a:r>
                <a:rPr lang="en-US" sz="1200" b="1" i="1"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Benadir</a:t>
              </a:r>
              <a:r>
                <a:rPr lang="en-US" sz="1200" b="1"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Mogadishu</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600"/>
                </a:spcAft>
              </a:pPr>
              <a:r>
                <a:rPr lang="en-US" sz="1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OPERATIONAL DURABLE SOLUTIONS PLATFORM</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600"/>
                </a:spcAft>
              </a:pPr>
              <a:r>
                <a:rPr lang="en-US" sz="1000" b="1"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Chaired by representative of </a:t>
              </a:r>
              <a:r>
                <a:rPr lang="en-US" sz="1000" b="1" i="1"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Benadir</a:t>
              </a:r>
              <a:r>
                <a:rPr lang="en-US" sz="1000" b="1" i="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inter-ministerial committee and co-led by UN representative</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0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Members: FGS, regional ICCG, WB, UN AFPs, NGO consortium, DS consortia, NGOs, Donors</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1000"/>
                </a:spcAft>
              </a:pPr>
              <a:r>
                <a:rPr lang="en-US" sz="1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1000"/>
                </a:spcAft>
              </a:pPr>
              <a:r>
                <a:rPr lang="en-US" sz="1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2">
              <a:extLst>
                <a:ext uri="{FF2B5EF4-FFF2-40B4-BE49-F238E27FC236}">
                  <a16:creationId xmlns:a16="http://schemas.microsoft.com/office/drawing/2014/main" id="{E3E5B560-9681-4459-B846-1FDA5320C4E6}"/>
                </a:ext>
              </a:extLst>
            </p:cNvPr>
            <p:cNvSpPr txBox="1"/>
            <p:nvPr/>
          </p:nvSpPr>
          <p:spPr>
            <a:xfrm>
              <a:off x="2210937" y="1066711"/>
              <a:ext cx="4124325" cy="1394720"/>
            </a:xfrm>
            <a:prstGeom prst="rect">
              <a:avLst/>
            </a:prstGeom>
            <a:solidFill>
              <a:schemeClr val="bg2">
                <a:lumMod val="40000"/>
                <a:lumOff val="60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0"/>
                </a:spcAft>
              </a:pPr>
              <a:r>
                <a:rPr lang="en-GB" sz="1200" b="1" dirty="0">
                  <a:effectLst/>
                  <a:latin typeface="Calibri" panose="020F0502020204030204" pitchFamily="34" charset="0"/>
                  <a:ea typeface="Calibri" panose="020F0502020204030204" pitchFamily="34" charset="0"/>
                  <a:cs typeface="Times New Roman" panose="02020603050405020304" pitchFamily="18" charset="0"/>
                </a:rPr>
                <a:t>SDRF Migration, Displacement and Durable Solutions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GB" sz="1200" b="1" dirty="0">
                  <a:effectLst/>
                  <a:latin typeface="Calibri" panose="020F0502020204030204" pitchFamily="34" charset="0"/>
                  <a:ea typeface="Calibri" panose="020F0502020204030204" pitchFamily="34" charset="0"/>
                  <a:cs typeface="Times New Roman" panose="02020603050405020304" pitchFamily="18" charset="0"/>
                </a:rPr>
                <a:t>SUB WORKING GROUP (MDDS SWG)</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000" b="1"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Chaired by NCRI and UNHCR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Designated representatives of: MOIFA, MOPIED, relevant line ministries, FMS, UN, NGOs, World Bank, </a:t>
              </a:r>
              <a:r>
                <a:rPr lang="en-US" sz="1100" dirty="0">
                  <a:effectLst/>
                  <a:latin typeface="Calibri" panose="020F0502020204030204" pitchFamily="34" charset="0"/>
                  <a:ea typeface="Calibri" panose="020F0502020204030204" pitchFamily="34" charset="0"/>
                  <a:cs typeface="Times New Roman" panose="02020603050405020304" pitchFamily="18" charset="0"/>
                </a:rPr>
                <a:t>Resilience consortia, Donors </a:t>
              </a:r>
            </a:p>
            <a:p>
              <a:pPr marL="0" marR="0" algn="ctr">
                <a:lnSpc>
                  <a:spcPct val="115000"/>
                </a:lnSpc>
                <a:spcBef>
                  <a:spcPts val="0"/>
                </a:spcBef>
                <a:spcAft>
                  <a:spcPts val="1000"/>
                </a:spcAft>
              </a:pPr>
              <a:r>
                <a:rPr lang="en-GB" sz="9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feld 9">
              <a:extLst>
                <a:ext uri="{FF2B5EF4-FFF2-40B4-BE49-F238E27FC236}">
                  <a16:creationId xmlns:a16="http://schemas.microsoft.com/office/drawing/2014/main" id="{2E9A0326-0CC6-4F62-9DCC-FEA3797B6AE1}"/>
                </a:ext>
              </a:extLst>
            </p:cNvPr>
            <p:cNvSpPr txBox="1"/>
            <p:nvPr/>
          </p:nvSpPr>
          <p:spPr>
            <a:xfrm>
              <a:off x="1007660" y="1826478"/>
              <a:ext cx="550458" cy="520766"/>
            </a:xfrm>
            <a:prstGeom prst="rect">
              <a:avLst/>
            </a:prstGeom>
            <a:solidFill>
              <a:schemeClr val="bg2">
                <a:lumMod val="40000"/>
                <a:lumOff val="60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GB" sz="1000" b="1">
                  <a:effectLst/>
                  <a:latin typeface="Calibri" panose="020F0502020204030204" pitchFamily="34" charset="0"/>
                  <a:ea typeface="Calibri" panose="020F0502020204030204" pitchFamily="34" charset="0"/>
                  <a:cs typeface="Times New Roman" panose="02020603050405020304" pitchFamily="18" charset="0"/>
                </a:rPr>
                <a:t>Donors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Pfeil: nach rechts 12">
              <a:extLst>
                <a:ext uri="{FF2B5EF4-FFF2-40B4-BE49-F238E27FC236}">
                  <a16:creationId xmlns:a16="http://schemas.microsoft.com/office/drawing/2014/main" id="{A53B9479-675D-40A5-AC26-9E33375114F4}"/>
                </a:ext>
              </a:extLst>
            </p:cNvPr>
            <p:cNvSpPr/>
            <p:nvPr/>
          </p:nvSpPr>
          <p:spPr>
            <a:xfrm>
              <a:off x="6387152" y="1678675"/>
              <a:ext cx="307975" cy="45085"/>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0" name="Pfeil: nach links 13">
              <a:extLst>
                <a:ext uri="{FF2B5EF4-FFF2-40B4-BE49-F238E27FC236}">
                  <a16:creationId xmlns:a16="http://schemas.microsoft.com/office/drawing/2014/main" id="{8C1574C7-4D57-4761-A866-B493B50DABF4}"/>
                </a:ext>
              </a:extLst>
            </p:cNvPr>
            <p:cNvSpPr/>
            <p:nvPr/>
          </p:nvSpPr>
          <p:spPr>
            <a:xfrm>
              <a:off x="6400800" y="1842448"/>
              <a:ext cx="298450" cy="45085"/>
            </a:xfrm>
            <a:prstGeom prst="lef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 name="Textfeld 14">
              <a:extLst>
                <a:ext uri="{FF2B5EF4-FFF2-40B4-BE49-F238E27FC236}">
                  <a16:creationId xmlns:a16="http://schemas.microsoft.com/office/drawing/2014/main" id="{786D0745-3900-422F-99E2-80E0C4CC923D}"/>
                </a:ext>
              </a:extLst>
            </p:cNvPr>
            <p:cNvSpPr txBox="1"/>
            <p:nvPr/>
          </p:nvSpPr>
          <p:spPr>
            <a:xfrm>
              <a:off x="467995" y="1730209"/>
              <a:ext cx="550458" cy="654966"/>
            </a:xfrm>
            <a:prstGeom prst="rect">
              <a:avLst/>
            </a:prstGeom>
            <a:solidFill>
              <a:schemeClr val="bg2">
                <a:lumMod val="40000"/>
                <a:lumOff val="60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tabLst>
                  <a:tab pos="180340" algn="l"/>
                </a:tabLst>
              </a:pPr>
              <a:r>
                <a:rPr lang="en-GB" sz="1000" b="1" dirty="0">
                  <a:effectLst/>
                  <a:latin typeface="Calibri" panose="020F0502020204030204" pitchFamily="34" charset="0"/>
                  <a:ea typeface="Calibri" panose="020F0502020204030204" pitchFamily="34" charset="0"/>
                  <a:cs typeface="Times New Roman" panose="02020603050405020304" pitchFamily="18" charset="0"/>
                </a:rPr>
                <a:t>NGO Consortiums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10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1000"/>
                </a:spcAft>
              </a:pPr>
              <a:r>
                <a:rPr lang="en-GB" sz="1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feld 2">
              <a:extLst>
                <a:ext uri="{FF2B5EF4-FFF2-40B4-BE49-F238E27FC236}">
                  <a16:creationId xmlns:a16="http://schemas.microsoft.com/office/drawing/2014/main" id="{868AD852-ABEC-47B1-BEC7-C529E5ECC4AF}"/>
                </a:ext>
              </a:extLst>
            </p:cNvPr>
            <p:cNvSpPr txBox="1">
              <a:spLocks noChangeArrowheads="1"/>
            </p:cNvSpPr>
            <p:nvPr/>
          </p:nvSpPr>
          <p:spPr bwMode="auto">
            <a:xfrm>
              <a:off x="6728346" y="736066"/>
              <a:ext cx="2080906" cy="1888567"/>
            </a:xfrm>
            <a:prstGeom prst="rect">
              <a:avLst/>
            </a:prstGeom>
            <a:solidFill>
              <a:schemeClr val="accent1"/>
            </a:solidFill>
            <a:ln w="9525">
              <a:solidFill>
                <a:srgbClr val="000000"/>
              </a:solidFill>
              <a:miter lim="800000"/>
              <a:headEnd/>
              <a:tailEnd/>
            </a:ln>
          </p:spPr>
          <p:txBody>
            <a:bodyPr rot="0" vert="horz" wrap="square" lIns="91440" tIns="45720" rIns="91440" bIns="45720" anchor="t" anchorCtr="0">
              <a:noAutofit/>
            </a:bodyPr>
            <a:lstStyle/>
            <a:p>
              <a:pPr marL="0" marR="0" algn="ctr">
                <a:lnSpc>
                  <a:spcPct val="115000"/>
                </a:lnSpc>
                <a:spcBef>
                  <a:spcPts val="0"/>
                </a:spcBef>
                <a:spcAft>
                  <a:spcPts val="600"/>
                </a:spcAft>
              </a:pPr>
              <a:r>
                <a:rPr lang="en-US" sz="1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INTER MINISTERIAL TASFKFORCE on </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600"/>
                </a:spcAft>
              </a:pPr>
              <a:r>
                <a:rPr lang="en-US" sz="12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DURABLE SOLUTIONS</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600"/>
                </a:spcAft>
              </a:pPr>
              <a:r>
                <a:rPr lang="en-GB"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Chaired by DPM co-chaired by DSRSG/RC/HC</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1000"/>
                </a:spcAft>
              </a:pPr>
              <a:r>
                <a:rPr lang="en-GB"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1000"/>
                </a:spcAft>
              </a:pPr>
              <a:r>
                <a:rPr lang="en-GB"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1000"/>
                </a:spcAft>
              </a:pPr>
              <a:r>
                <a:rPr lang="en-GB"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1000"/>
                </a:spcAft>
              </a:pPr>
              <a:r>
                <a:rPr lang="en-GB"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1000"/>
                </a:spcAft>
              </a:pPr>
              <a:r>
                <a:rPr lang="en-GB"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1000"/>
                </a:spcAft>
              </a:pPr>
              <a:r>
                <a:rPr lang="en-GB"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Pfeil: nach oben 4">
              <a:extLst>
                <a:ext uri="{FF2B5EF4-FFF2-40B4-BE49-F238E27FC236}">
                  <a16:creationId xmlns:a16="http://schemas.microsoft.com/office/drawing/2014/main" id="{430301E0-A15C-460E-840D-EFE58AF46DAF}"/>
                </a:ext>
              </a:extLst>
            </p:cNvPr>
            <p:cNvSpPr/>
            <p:nvPr/>
          </p:nvSpPr>
          <p:spPr>
            <a:xfrm>
              <a:off x="1992573" y="2565779"/>
              <a:ext cx="205740" cy="215265"/>
            </a:xfrm>
            <a:prstGeom prst="upArrow">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5" name="Pfeil: nach rechts 12">
              <a:extLst>
                <a:ext uri="{FF2B5EF4-FFF2-40B4-BE49-F238E27FC236}">
                  <a16:creationId xmlns:a16="http://schemas.microsoft.com/office/drawing/2014/main" id="{0907AE06-F53D-44EF-AF03-703FAFD05C5C}"/>
                </a:ext>
              </a:extLst>
            </p:cNvPr>
            <p:cNvSpPr/>
            <p:nvPr/>
          </p:nvSpPr>
          <p:spPr>
            <a:xfrm>
              <a:off x="1862018" y="1826916"/>
              <a:ext cx="307975" cy="45085"/>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6" name="Pfeil: nach links 13">
              <a:extLst>
                <a:ext uri="{FF2B5EF4-FFF2-40B4-BE49-F238E27FC236}">
                  <a16:creationId xmlns:a16="http://schemas.microsoft.com/office/drawing/2014/main" id="{27425496-BE5C-4557-9F9C-EC961B06888B}"/>
                </a:ext>
              </a:extLst>
            </p:cNvPr>
            <p:cNvSpPr/>
            <p:nvPr/>
          </p:nvSpPr>
          <p:spPr>
            <a:xfrm>
              <a:off x="1871543" y="1723762"/>
              <a:ext cx="298450" cy="45085"/>
            </a:xfrm>
            <a:prstGeom prst="lef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7" name="Pfeil: nach oben 4">
              <a:extLst>
                <a:ext uri="{FF2B5EF4-FFF2-40B4-BE49-F238E27FC236}">
                  <a16:creationId xmlns:a16="http://schemas.microsoft.com/office/drawing/2014/main" id="{8CDCB241-87BB-43E3-8C70-A5701490B2E9}"/>
                </a:ext>
              </a:extLst>
            </p:cNvPr>
            <p:cNvSpPr/>
            <p:nvPr/>
          </p:nvSpPr>
          <p:spPr>
            <a:xfrm>
              <a:off x="4176215" y="2593075"/>
              <a:ext cx="205740" cy="215265"/>
            </a:xfrm>
            <a:prstGeom prst="upArrow">
              <a:avLst/>
            </a:prstGeom>
            <a:solidFill>
              <a:schemeClr val="accent6"/>
            </a:solidFill>
            <a:ln w="25400" cap="flat" cmpd="sng" algn="ctr">
              <a:solidFill>
                <a:schemeClr val="accent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8" name="Pfeil: nach oben 4">
              <a:extLst>
                <a:ext uri="{FF2B5EF4-FFF2-40B4-BE49-F238E27FC236}">
                  <a16:creationId xmlns:a16="http://schemas.microsoft.com/office/drawing/2014/main" id="{51188FE8-726A-48CE-A45C-BC5C5FA4455D}"/>
                </a:ext>
              </a:extLst>
            </p:cNvPr>
            <p:cNvSpPr/>
            <p:nvPr/>
          </p:nvSpPr>
          <p:spPr>
            <a:xfrm>
              <a:off x="6223379" y="2593075"/>
              <a:ext cx="205740" cy="215265"/>
            </a:xfrm>
            <a:prstGeom prst="upArrow">
              <a:avLst/>
            </a:prstGeom>
            <a:solidFill>
              <a:schemeClr val="accent6"/>
            </a:solidFill>
            <a:ln w="25400" cap="flat" cmpd="sng" algn="ctr">
              <a:solidFill>
                <a:schemeClr val="accent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9" name="Down Arrow 29">
              <a:extLst>
                <a:ext uri="{FF2B5EF4-FFF2-40B4-BE49-F238E27FC236}">
                  <a16:creationId xmlns:a16="http://schemas.microsoft.com/office/drawing/2014/main" id="{EA791A1D-4A33-449C-A69E-45D29098D74B}"/>
                </a:ext>
              </a:extLst>
            </p:cNvPr>
            <p:cNvSpPr/>
            <p:nvPr/>
          </p:nvSpPr>
          <p:spPr>
            <a:xfrm>
              <a:off x="2388358" y="2606722"/>
              <a:ext cx="190500" cy="219075"/>
            </a:xfrm>
            <a:prstGeom prst="downArrow">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0" name="Down Arrow 30">
              <a:extLst>
                <a:ext uri="{FF2B5EF4-FFF2-40B4-BE49-F238E27FC236}">
                  <a16:creationId xmlns:a16="http://schemas.microsoft.com/office/drawing/2014/main" id="{D0F76921-F143-479F-AD0C-67EF65F1A1ED}"/>
                </a:ext>
              </a:extLst>
            </p:cNvPr>
            <p:cNvSpPr/>
            <p:nvPr/>
          </p:nvSpPr>
          <p:spPr>
            <a:xfrm>
              <a:off x="3780430" y="2593075"/>
              <a:ext cx="190500" cy="219075"/>
            </a:xfrm>
            <a:prstGeom prst="downArrow">
              <a:avLst/>
            </a:prstGeom>
            <a:solidFill>
              <a:schemeClr val="accent6"/>
            </a:solidFill>
            <a:ln w="25400" cap="flat" cmpd="sng" algn="ctr">
              <a:solidFill>
                <a:schemeClr val="accent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1" name="Down Arrow 31">
              <a:extLst>
                <a:ext uri="{FF2B5EF4-FFF2-40B4-BE49-F238E27FC236}">
                  <a16:creationId xmlns:a16="http://schemas.microsoft.com/office/drawing/2014/main" id="{02193F64-497F-4CCA-BB85-58AC58DA8798}"/>
                </a:ext>
              </a:extLst>
            </p:cNvPr>
            <p:cNvSpPr/>
            <p:nvPr/>
          </p:nvSpPr>
          <p:spPr>
            <a:xfrm>
              <a:off x="5950424" y="2593075"/>
              <a:ext cx="190500" cy="219075"/>
            </a:xfrm>
            <a:prstGeom prst="downArrow">
              <a:avLst/>
            </a:prstGeom>
            <a:solidFill>
              <a:schemeClr val="accent6"/>
            </a:solidFill>
            <a:ln w="25400" cap="flat" cmpd="sng" algn="ctr">
              <a:solidFill>
                <a:schemeClr val="accent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2" name="Textfeld 8">
              <a:extLst>
                <a:ext uri="{FF2B5EF4-FFF2-40B4-BE49-F238E27FC236}">
                  <a16:creationId xmlns:a16="http://schemas.microsoft.com/office/drawing/2014/main" id="{08339022-1F97-4DDE-B1E8-96C0D811C285}"/>
                </a:ext>
              </a:extLst>
            </p:cNvPr>
            <p:cNvSpPr txBox="1"/>
            <p:nvPr/>
          </p:nvSpPr>
          <p:spPr>
            <a:xfrm>
              <a:off x="174974" y="1066710"/>
              <a:ext cx="924142" cy="654966"/>
            </a:xfrm>
            <a:prstGeom prst="rect">
              <a:avLst/>
            </a:prstGeom>
            <a:solidFill>
              <a:schemeClr val="bg2">
                <a:lumMod val="40000"/>
                <a:lumOff val="60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Bef>
                  <a:spcPts val="0"/>
                </a:spcBef>
                <a:spcAft>
                  <a:spcPts val="1000"/>
                </a:spcAft>
              </a:pPr>
              <a:r>
                <a:rPr lang="fr-CH" sz="1000" b="1" dirty="0" err="1">
                  <a:effectLst/>
                  <a:latin typeface="Calibri" panose="020F0502020204030204" pitchFamily="34" charset="0"/>
                  <a:ea typeface="Calibri" panose="020F0502020204030204" pitchFamily="34" charset="0"/>
                  <a:cs typeface="Times New Roman" panose="02020603050405020304" pitchFamily="18" charset="0"/>
                </a:rPr>
                <a:t>Humanitarian</a:t>
              </a:r>
              <a:r>
                <a:rPr lang="fr-CH" sz="1000" b="1" dirty="0">
                  <a:effectLst/>
                  <a:latin typeface="Calibri" panose="020F0502020204030204" pitchFamily="34" charset="0"/>
                  <a:ea typeface="Calibri" panose="020F0502020204030204" pitchFamily="34" charset="0"/>
                  <a:cs typeface="Times New Roman" panose="02020603050405020304" pitchFamily="18" charset="0"/>
                </a:rPr>
                <a:t> Country Team/ Clusters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4" name="Textfeld 8">
              <a:extLst>
                <a:ext uri="{FF2B5EF4-FFF2-40B4-BE49-F238E27FC236}">
                  <a16:creationId xmlns:a16="http://schemas.microsoft.com/office/drawing/2014/main" id="{39926BE6-2D37-4635-9FBF-21724A05C61F}"/>
                </a:ext>
              </a:extLst>
            </p:cNvPr>
            <p:cNvSpPr txBox="1"/>
            <p:nvPr/>
          </p:nvSpPr>
          <p:spPr>
            <a:xfrm>
              <a:off x="232000" y="5486211"/>
              <a:ext cx="1141314" cy="964079"/>
            </a:xfrm>
            <a:prstGeom prst="rect">
              <a:avLst/>
            </a:prstGeom>
            <a:solidFill>
              <a:schemeClr val="accen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Bef>
                  <a:spcPts val="0"/>
                </a:spcBef>
                <a:spcAft>
                  <a:spcPts val="1000"/>
                </a:spcAft>
              </a:pPr>
              <a:r>
                <a:rPr lang="en-US" sz="8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Municipality/District  platform</a:t>
              </a:r>
              <a:endParaRPr lang="en-US" sz="1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8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DAC plans, area based multi-sector multi actor’s plans</a:t>
              </a:r>
              <a:endParaRPr lang="en-US" sz="1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5" name="Textfeld 8">
              <a:extLst>
                <a:ext uri="{FF2B5EF4-FFF2-40B4-BE49-F238E27FC236}">
                  <a16:creationId xmlns:a16="http://schemas.microsoft.com/office/drawing/2014/main" id="{CB859661-73D7-42A5-BFC5-878D6764A8C4}"/>
                </a:ext>
              </a:extLst>
            </p:cNvPr>
            <p:cNvSpPr txBox="1"/>
            <p:nvPr/>
          </p:nvSpPr>
          <p:spPr>
            <a:xfrm>
              <a:off x="1596709" y="5486211"/>
              <a:ext cx="1110379" cy="964080"/>
            </a:xfrm>
            <a:prstGeom prst="rect">
              <a:avLst/>
            </a:prstGeom>
            <a:solidFill>
              <a:schemeClr val="accen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Bef>
                  <a:spcPts val="0"/>
                </a:spcBef>
                <a:spcAft>
                  <a:spcPts val="1000"/>
                </a:spcAft>
              </a:pPr>
              <a:r>
                <a:rPr lang="en-US" sz="8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Municipality/District  platform</a:t>
              </a:r>
              <a:endParaRPr lang="en-US" sz="1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8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DAC plans, area based multi-sector multi actor’s plans</a:t>
              </a:r>
              <a:endParaRPr lang="en-US" sz="1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1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6" name="Textfeld 8">
              <a:extLst>
                <a:ext uri="{FF2B5EF4-FFF2-40B4-BE49-F238E27FC236}">
                  <a16:creationId xmlns:a16="http://schemas.microsoft.com/office/drawing/2014/main" id="{B193E4B3-3581-4828-AEEB-2DBC36042FFF}"/>
                </a:ext>
              </a:extLst>
            </p:cNvPr>
            <p:cNvSpPr txBox="1"/>
            <p:nvPr/>
          </p:nvSpPr>
          <p:spPr>
            <a:xfrm>
              <a:off x="4667534" y="5486400"/>
              <a:ext cx="1045768" cy="964080"/>
            </a:xfrm>
            <a:prstGeom prst="rect">
              <a:avLst/>
            </a:prstGeom>
            <a:solidFill>
              <a:schemeClr val="accen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Bef>
                  <a:spcPts val="0"/>
                </a:spcBef>
                <a:spcAft>
                  <a:spcPts val="1000"/>
                </a:spcAft>
              </a:pPr>
              <a:r>
                <a:rPr lang="en-US" sz="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Municipality/District  platform</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DAC plans, area based multi-sector multi actor’s plans</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7" name="Textfeld 8">
              <a:extLst>
                <a:ext uri="{FF2B5EF4-FFF2-40B4-BE49-F238E27FC236}">
                  <a16:creationId xmlns:a16="http://schemas.microsoft.com/office/drawing/2014/main" id="{5111637B-85CB-44C4-9FF8-65914DA36CA2}"/>
                </a:ext>
              </a:extLst>
            </p:cNvPr>
            <p:cNvSpPr txBox="1"/>
            <p:nvPr/>
          </p:nvSpPr>
          <p:spPr>
            <a:xfrm>
              <a:off x="6141492" y="5500048"/>
              <a:ext cx="990600" cy="964080"/>
            </a:xfrm>
            <a:prstGeom prst="rect">
              <a:avLst/>
            </a:prstGeom>
            <a:solidFill>
              <a:schemeClr val="accen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Bef>
                  <a:spcPts val="0"/>
                </a:spcBef>
                <a:spcAft>
                  <a:spcPts val="1000"/>
                </a:spcAft>
              </a:pPr>
              <a:r>
                <a:rPr lang="en-US" sz="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Municipality/District  platform</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DAC plans, area based multi-sector multi actor’s plans</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8" name="Textfeld 8">
              <a:extLst>
                <a:ext uri="{FF2B5EF4-FFF2-40B4-BE49-F238E27FC236}">
                  <a16:creationId xmlns:a16="http://schemas.microsoft.com/office/drawing/2014/main" id="{7A2C7163-B44B-49DA-90B8-60E9A42B1A90}"/>
                </a:ext>
              </a:extLst>
            </p:cNvPr>
            <p:cNvSpPr txBox="1"/>
            <p:nvPr/>
          </p:nvSpPr>
          <p:spPr>
            <a:xfrm>
              <a:off x="7519916" y="5486400"/>
              <a:ext cx="990600" cy="964080"/>
            </a:xfrm>
            <a:prstGeom prst="rect">
              <a:avLst/>
            </a:prstGeom>
            <a:solidFill>
              <a:schemeClr val="accen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Bef>
                  <a:spcPts val="0"/>
                </a:spcBef>
                <a:spcAft>
                  <a:spcPts val="1000"/>
                </a:spcAft>
              </a:pPr>
              <a:r>
                <a:rPr lang="en-US" sz="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Municipality/District  platform</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DAC plans, area based multi-sector multi actor’s plans</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9" name="Textfeld 8">
              <a:extLst>
                <a:ext uri="{FF2B5EF4-FFF2-40B4-BE49-F238E27FC236}">
                  <a16:creationId xmlns:a16="http://schemas.microsoft.com/office/drawing/2014/main" id="{49E2560C-3CDE-4A83-AE08-B566382BBBE5}"/>
                </a:ext>
              </a:extLst>
            </p:cNvPr>
            <p:cNvSpPr txBox="1"/>
            <p:nvPr/>
          </p:nvSpPr>
          <p:spPr>
            <a:xfrm>
              <a:off x="3179928" y="5486400"/>
              <a:ext cx="1045768" cy="964080"/>
            </a:xfrm>
            <a:prstGeom prst="rect">
              <a:avLst/>
            </a:prstGeom>
            <a:solidFill>
              <a:schemeClr val="accen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Bef>
                  <a:spcPts val="0"/>
                </a:spcBef>
                <a:spcAft>
                  <a:spcPts val="1000"/>
                </a:spcAft>
              </a:pPr>
              <a:r>
                <a:rPr lang="en-US" sz="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Municipality/District  platform</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DAC plans, area based multi-sector multi actor’s plans</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1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0" name="Pfeil: nach oben 4">
              <a:extLst>
                <a:ext uri="{FF2B5EF4-FFF2-40B4-BE49-F238E27FC236}">
                  <a16:creationId xmlns:a16="http://schemas.microsoft.com/office/drawing/2014/main" id="{AFBBECF4-07FC-43CD-AD01-4B5D622D0F91}"/>
                </a:ext>
              </a:extLst>
            </p:cNvPr>
            <p:cNvSpPr/>
            <p:nvPr/>
          </p:nvSpPr>
          <p:spPr>
            <a:xfrm>
              <a:off x="354842" y="5227093"/>
              <a:ext cx="205740" cy="215265"/>
            </a:xfrm>
            <a:prstGeom prst="upArrow">
              <a:avLst/>
            </a:prstGeom>
            <a:solidFill>
              <a:schemeClr val="accent6"/>
            </a:solidFill>
            <a:ln w="25400" cap="flat" cmpd="sng" algn="ctr">
              <a:solidFill>
                <a:schemeClr val="accent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1" name="Pfeil: nach oben 4">
              <a:extLst>
                <a:ext uri="{FF2B5EF4-FFF2-40B4-BE49-F238E27FC236}">
                  <a16:creationId xmlns:a16="http://schemas.microsoft.com/office/drawing/2014/main" id="{ADB735F2-12CB-4E22-B999-270808DCA073}"/>
                </a:ext>
              </a:extLst>
            </p:cNvPr>
            <p:cNvSpPr/>
            <p:nvPr/>
          </p:nvSpPr>
          <p:spPr>
            <a:xfrm>
              <a:off x="3302758" y="5227093"/>
              <a:ext cx="205740" cy="215265"/>
            </a:xfrm>
            <a:prstGeom prst="upArrow">
              <a:avLst/>
            </a:prstGeom>
            <a:solidFill>
              <a:schemeClr val="accent6"/>
            </a:solidFill>
            <a:ln w="25400" cap="flat" cmpd="sng" algn="ctr">
              <a:solidFill>
                <a:schemeClr val="accent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2" name="Pfeil: nach oben 4">
              <a:extLst>
                <a:ext uri="{FF2B5EF4-FFF2-40B4-BE49-F238E27FC236}">
                  <a16:creationId xmlns:a16="http://schemas.microsoft.com/office/drawing/2014/main" id="{E3A18C79-D070-478A-9AC9-5A9AB1C49C14}"/>
                </a:ext>
              </a:extLst>
            </p:cNvPr>
            <p:cNvSpPr/>
            <p:nvPr/>
          </p:nvSpPr>
          <p:spPr>
            <a:xfrm>
              <a:off x="1760561" y="5240740"/>
              <a:ext cx="205740" cy="215265"/>
            </a:xfrm>
            <a:prstGeom prst="upArrow">
              <a:avLst/>
            </a:prstGeom>
            <a:solidFill>
              <a:schemeClr val="accent6"/>
            </a:solidFill>
            <a:ln w="25400" cap="flat" cmpd="sng" algn="ctr">
              <a:solidFill>
                <a:schemeClr val="accent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3" name="Pfeil: nach oben 4">
              <a:extLst>
                <a:ext uri="{FF2B5EF4-FFF2-40B4-BE49-F238E27FC236}">
                  <a16:creationId xmlns:a16="http://schemas.microsoft.com/office/drawing/2014/main" id="{059D7604-748D-4BF9-9A72-527F196FA937}"/>
                </a:ext>
              </a:extLst>
            </p:cNvPr>
            <p:cNvSpPr/>
            <p:nvPr/>
          </p:nvSpPr>
          <p:spPr>
            <a:xfrm>
              <a:off x="7615451" y="5227093"/>
              <a:ext cx="205740" cy="215265"/>
            </a:xfrm>
            <a:prstGeom prst="upArrow">
              <a:avLst/>
            </a:prstGeom>
            <a:solidFill>
              <a:schemeClr val="accent6"/>
            </a:solidFill>
            <a:ln w="25400" cap="flat" cmpd="sng" algn="ctr">
              <a:solidFill>
                <a:schemeClr val="accent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4" name="Pfeil: nach oben 4">
              <a:extLst>
                <a:ext uri="{FF2B5EF4-FFF2-40B4-BE49-F238E27FC236}">
                  <a16:creationId xmlns:a16="http://schemas.microsoft.com/office/drawing/2014/main" id="{F786D1D7-181F-43CB-A0C5-D9278B1C4AFE}"/>
                </a:ext>
              </a:extLst>
            </p:cNvPr>
            <p:cNvSpPr/>
            <p:nvPr/>
          </p:nvSpPr>
          <p:spPr>
            <a:xfrm>
              <a:off x="6237027" y="5199797"/>
              <a:ext cx="205740" cy="215265"/>
            </a:xfrm>
            <a:prstGeom prst="upArrow">
              <a:avLst/>
            </a:prstGeom>
            <a:solidFill>
              <a:schemeClr val="accent6"/>
            </a:solidFill>
            <a:ln w="25400" cap="flat" cmpd="sng" algn="ctr">
              <a:solidFill>
                <a:schemeClr val="accent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5" name="Pfeil: nach oben 4">
              <a:extLst>
                <a:ext uri="{FF2B5EF4-FFF2-40B4-BE49-F238E27FC236}">
                  <a16:creationId xmlns:a16="http://schemas.microsoft.com/office/drawing/2014/main" id="{4ECA8E78-AEA5-466B-A1F2-E1AF395E9A2F}"/>
                </a:ext>
              </a:extLst>
            </p:cNvPr>
            <p:cNvSpPr/>
            <p:nvPr/>
          </p:nvSpPr>
          <p:spPr>
            <a:xfrm>
              <a:off x="4667534" y="5227093"/>
              <a:ext cx="205740" cy="215265"/>
            </a:xfrm>
            <a:prstGeom prst="upArrow">
              <a:avLst/>
            </a:prstGeom>
            <a:solidFill>
              <a:schemeClr val="accent6"/>
            </a:solidFill>
            <a:ln w="25400" cap="flat" cmpd="sng" algn="ctr">
              <a:solidFill>
                <a:schemeClr val="accent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6" name="Down Arrow 207">
              <a:extLst>
                <a:ext uri="{FF2B5EF4-FFF2-40B4-BE49-F238E27FC236}">
                  <a16:creationId xmlns:a16="http://schemas.microsoft.com/office/drawing/2014/main" id="{51459594-A00F-4858-A9E6-D2C316934985}"/>
                </a:ext>
              </a:extLst>
            </p:cNvPr>
            <p:cNvSpPr/>
            <p:nvPr/>
          </p:nvSpPr>
          <p:spPr>
            <a:xfrm>
              <a:off x="6619164" y="5240740"/>
              <a:ext cx="190500" cy="219075"/>
            </a:xfrm>
            <a:prstGeom prst="downArrow">
              <a:avLst/>
            </a:prstGeom>
            <a:solidFill>
              <a:schemeClr val="accent6"/>
            </a:solidFill>
            <a:ln w="25400" cap="flat" cmpd="sng" algn="ctr">
              <a:solidFill>
                <a:schemeClr val="accent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7" name="Down Arrow 208">
              <a:extLst>
                <a:ext uri="{FF2B5EF4-FFF2-40B4-BE49-F238E27FC236}">
                  <a16:creationId xmlns:a16="http://schemas.microsoft.com/office/drawing/2014/main" id="{8585EA31-3E52-4FF6-8A0B-8C53E285EA3F}"/>
                </a:ext>
              </a:extLst>
            </p:cNvPr>
            <p:cNvSpPr/>
            <p:nvPr/>
          </p:nvSpPr>
          <p:spPr>
            <a:xfrm>
              <a:off x="791570" y="5240740"/>
              <a:ext cx="190500" cy="219075"/>
            </a:xfrm>
            <a:prstGeom prst="downArrow">
              <a:avLst/>
            </a:prstGeom>
            <a:solidFill>
              <a:schemeClr val="accent6"/>
            </a:solidFill>
            <a:ln w="25400" cap="flat" cmpd="sng" algn="ctr">
              <a:solidFill>
                <a:schemeClr val="accent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8" name="Down Arrow 209">
              <a:extLst>
                <a:ext uri="{FF2B5EF4-FFF2-40B4-BE49-F238E27FC236}">
                  <a16:creationId xmlns:a16="http://schemas.microsoft.com/office/drawing/2014/main" id="{6F9C8189-C45D-40A0-9375-70C9B1582D60}"/>
                </a:ext>
              </a:extLst>
            </p:cNvPr>
            <p:cNvSpPr/>
            <p:nvPr/>
          </p:nvSpPr>
          <p:spPr>
            <a:xfrm>
              <a:off x="3753134" y="5240740"/>
              <a:ext cx="190500" cy="219075"/>
            </a:xfrm>
            <a:prstGeom prst="downArrow">
              <a:avLst/>
            </a:prstGeom>
            <a:solidFill>
              <a:schemeClr val="accent6"/>
            </a:solidFill>
            <a:ln w="25400" cap="flat" cmpd="sng" algn="ctr">
              <a:solidFill>
                <a:schemeClr val="accent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9" name="Down Arrow 210">
              <a:extLst>
                <a:ext uri="{FF2B5EF4-FFF2-40B4-BE49-F238E27FC236}">
                  <a16:creationId xmlns:a16="http://schemas.microsoft.com/office/drawing/2014/main" id="{D06B6770-66B5-4157-A8C1-41880AAB1CF4}"/>
                </a:ext>
              </a:extLst>
            </p:cNvPr>
            <p:cNvSpPr/>
            <p:nvPr/>
          </p:nvSpPr>
          <p:spPr>
            <a:xfrm>
              <a:off x="5076967" y="5227093"/>
              <a:ext cx="190500" cy="219075"/>
            </a:xfrm>
            <a:prstGeom prst="downArrow">
              <a:avLst/>
            </a:prstGeom>
            <a:solidFill>
              <a:schemeClr val="accent6"/>
            </a:solidFill>
            <a:ln w="25400" cap="flat" cmpd="sng" algn="ctr">
              <a:solidFill>
                <a:schemeClr val="accent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40" name="Down Arrow 211">
              <a:extLst>
                <a:ext uri="{FF2B5EF4-FFF2-40B4-BE49-F238E27FC236}">
                  <a16:creationId xmlns:a16="http://schemas.microsoft.com/office/drawing/2014/main" id="{675E8211-1D7A-4642-A434-B4F1AAEB5815}"/>
                </a:ext>
              </a:extLst>
            </p:cNvPr>
            <p:cNvSpPr/>
            <p:nvPr/>
          </p:nvSpPr>
          <p:spPr>
            <a:xfrm>
              <a:off x="7983940" y="5227093"/>
              <a:ext cx="190500" cy="219075"/>
            </a:xfrm>
            <a:prstGeom prst="downArrow">
              <a:avLst/>
            </a:prstGeom>
            <a:solidFill>
              <a:schemeClr val="accent6"/>
            </a:solidFill>
            <a:ln w="25400" cap="flat" cmpd="sng" algn="ctr">
              <a:solidFill>
                <a:schemeClr val="accent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41" name="Down Arrow 212">
              <a:extLst>
                <a:ext uri="{FF2B5EF4-FFF2-40B4-BE49-F238E27FC236}">
                  <a16:creationId xmlns:a16="http://schemas.microsoft.com/office/drawing/2014/main" id="{6E35B687-6D5E-4DFE-87B7-D3A238700B31}"/>
                </a:ext>
              </a:extLst>
            </p:cNvPr>
            <p:cNvSpPr/>
            <p:nvPr/>
          </p:nvSpPr>
          <p:spPr>
            <a:xfrm>
              <a:off x="2169994" y="5240740"/>
              <a:ext cx="190500" cy="219075"/>
            </a:xfrm>
            <a:prstGeom prst="downArrow">
              <a:avLst/>
            </a:prstGeom>
            <a:solidFill>
              <a:schemeClr val="accent6"/>
            </a:solidFill>
            <a:ln w="25400" cap="flat" cmpd="sng" algn="ctr">
              <a:solidFill>
                <a:schemeClr val="accent6"/>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42" name="Textfeld 9">
            <a:extLst>
              <a:ext uri="{FF2B5EF4-FFF2-40B4-BE49-F238E27FC236}">
                <a16:creationId xmlns:a16="http://schemas.microsoft.com/office/drawing/2014/main" id="{D7A7164F-84A8-473C-9815-4D2223E1DEC7}"/>
              </a:ext>
            </a:extLst>
          </p:cNvPr>
          <p:cNvSpPr txBox="1"/>
          <p:nvPr/>
        </p:nvSpPr>
        <p:spPr>
          <a:xfrm>
            <a:off x="1707001" y="989333"/>
            <a:ext cx="902335" cy="717550"/>
          </a:xfrm>
          <a:prstGeom prst="rect">
            <a:avLst/>
          </a:prstGeom>
          <a:solidFill>
            <a:srgbClr val="E7E6E6">
              <a:lumMod val="75000"/>
            </a:srgb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ctr">
              <a:lnSpc>
                <a:spcPct val="115000"/>
              </a:lnSpc>
              <a:spcBef>
                <a:spcPts val="0"/>
              </a:spcBef>
              <a:spcAft>
                <a:spcPts val="1000"/>
              </a:spcAft>
            </a:pPr>
            <a:r>
              <a:rPr lang="en-GB" sz="1000" b="1">
                <a:effectLst/>
                <a:latin typeface="Calibri" panose="020F0502020204030204" pitchFamily="34" charset="0"/>
                <a:ea typeface="Calibri" panose="020F0502020204030204" pitchFamily="34" charset="0"/>
                <a:cs typeface="Times New Roman" panose="02020603050405020304" pitchFamily="18" charset="0"/>
              </a:rPr>
              <a:t>UN development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86568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8">
            <a:extLst>
              <a:ext uri="{FF2B5EF4-FFF2-40B4-BE49-F238E27FC236}">
                <a16:creationId xmlns:a16="http://schemas.microsoft.com/office/drawing/2014/main" id="{51CD6AE5-22A8-4693-A24E-DFE1EB35704F}"/>
              </a:ext>
            </a:extLst>
          </p:cNvPr>
          <p:cNvGraphicFramePr/>
          <p:nvPr>
            <p:extLst>
              <p:ext uri="{D42A27DB-BD31-4B8C-83A1-F6EECF244321}">
                <p14:modId xmlns:p14="http://schemas.microsoft.com/office/powerpoint/2010/main" val="87722279"/>
              </p:ext>
            </p:extLst>
          </p:nvPr>
        </p:nvGraphicFramePr>
        <p:xfrm>
          <a:off x="548351" y="1238491"/>
          <a:ext cx="11095298" cy="38543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451EE734-DDBA-4238-BBA8-DE9E775E29D8}"/>
              </a:ext>
            </a:extLst>
          </p:cNvPr>
          <p:cNvSpPr/>
          <p:nvPr/>
        </p:nvSpPr>
        <p:spPr>
          <a:xfrm>
            <a:off x="136742" y="164709"/>
            <a:ext cx="9320408" cy="624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2500" lnSpcReduction="10000"/>
          </a:bodyPr>
          <a:lstStyle/>
          <a:p>
            <a:pPr defTabSz="914400">
              <a:lnSpc>
                <a:spcPct val="90000"/>
              </a:lnSpc>
              <a:spcBef>
                <a:spcPct val="0"/>
              </a:spcBef>
              <a:spcAft>
                <a:spcPts val="600"/>
              </a:spcAft>
            </a:pPr>
            <a:r>
              <a:rPr lang="fr-FR" sz="4400" kern="1200" dirty="0" err="1">
                <a:solidFill>
                  <a:schemeClr val="bg1"/>
                </a:solidFill>
                <a:latin typeface="+mj-lt"/>
                <a:ea typeface="+mj-ea"/>
                <a:cs typeface="+mj-cs"/>
              </a:rPr>
              <a:t>Creating</a:t>
            </a:r>
            <a:r>
              <a:rPr lang="fr-FR" sz="4400" kern="1200" dirty="0">
                <a:solidFill>
                  <a:schemeClr val="bg1"/>
                </a:solidFill>
                <a:latin typeface="+mj-lt"/>
                <a:ea typeface="+mj-ea"/>
                <a:cs typeface="+mj-cs"/>
              </a:rPr>
              <a:t> a coordination </a:t>
            </a:r>
            <a:r>
              <a:rPr lang="fr-FR" sz="4400" kern="1200" dirty="0" err="1">
                <a:solidFill>
                  <a:schemeClr val="bg1"/>
                </a:solidFill>
                <a:latin typeface="+mj-lt"/>
                <a:ea typeface="+mj-ea"/>
                <a:cs typeface="+mj-cs"/>
              </a:rPr>
              <a:t>mechanism</a:t>
            </a:r>
            <a:endParaRPr lang="en-US" sz="4400" kern="1200" dirty="0">
              <a:solidFill>
                <a:schemeClr val="bg1"/>
              </a:solidFill>
              <a:latin typeface="+mj-lt"/>
              <a:ea typeface="+mj-ea"/>
              <a:cs typeface="+mj-cs"/>
            </a:endParaRPr>
          </a:p>
        </p:txBody>
      </p:sp>
    </p:spTree>
    <p:extLst>
      <p:ext uri="{BB962C8B-B14F-4D97-AF65-F5344CB8AC3E}">
        <p14:creationId xmlns:p14="http://schemas.microsoft.com/office/powerpoint/2010/main" val="38222718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6B0E72-5B0B-4FFE-9CD7-7B4720A7F0D2}"/>
              </a:ext>
            </a:extLst>
          </p:cNvPr>
          <p:cNvSpPr/>
          <p:nvPr/>
        </p:nvSpPr>
        <p:spPr>
          <a:xfrm>
            <a:off x="136742" y="164709"/>
            <a:ext cx="9320408" cy="624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2500" lnSpcReduction="10000"/>
          </a:bodyPr>
          <a:lstStyle/>
          <a:p>
            <a:pPr defTabSz="914400">
              <a:lnSpc>
                <a:spcPct val="90000"/>
              </a:lnSpc>
              <a:spcBef>
                <a:spcPct val="0"/>
              </a:spcBef>
              <a:spcAft>
                <a:spcPts val="600"/>
              </a:spcAft>
            </a:pPr>
            <a:r>
              <a:rPr lang="en-US" sz="4400" dirty="0">
                <a:solidFill>
                  <a:schemeClr val="bg1"/>
                </a:solidFill>
                <a:latin typeface="+mj-lt"/>
                <a:ea typeface="+mj-ea"/>
                <a:cs typeface="+mj-cs"/>
              </a:rPr>
              <a:t>Activity</a:t>
            </a:r>
            <a:r>
              <a:rPr lang="en-US" sz="4400" kern="1200" dirty="0">
                <a:solidFill>
                  <a:schemeClr val="bg1"/>
                </a:solidFill>
                <a:latin typeface="+mj-lt"/>
                <a:ea typeface="+mj-ea"/>
                <a:cs typeface="+mj-cs"/>
              </a:rPr>
              <a:t> 2: Coordination mechanisms  </a:t>
            </a:r>
          </a:p>
        </p:txBody>
      </p:sp>
      <p:sp>
        <p:nvSpPr>
          <p:cNvPr id="3" name="Rectangle 2">
            <a:extLst>
              <a:ext uri="{FF2B5EF4-FFF2-40B4-BE49-F238E27FC236}">
                <a16:creationId xmlns:a16="http://schemas.microsoft.com/office/drawing/2014/main" id="{B417AD94-DA25-44CD-B294-22A13A0B1638}"/>
              </a:ext>
            </a:extLst>
          </p:cNvPr>
          <p:cNvSpPr/>
          <p:nvPr/>
        </p:nvSpPr>
        <p:spPr>
          <a:xfrm>
            <a:off x="839244" y="2091847"/>
            <a:ext cx="2154477" cy="34822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Existing</a:t>
            </a:r>
          </a:p>
        </p:txBody>
      </p:sp>
      <p:sp>
        <p:nvSpPr>
          <p:cNvPr id="4" name="Rectangle 3">
            <a:extLst>
              <a:ext uri="{FF2B5EF4-FFF2-40B4-BE49-F238E27FC236}">
                <a16:creationId xmlns:a16="http://schemas.microsoft.com/office/drawing/2014/main" id="{31A63B92-7B8E-4C08-B72C-3DAD2C376718}"/>
              </a:ext>
            </a:extLst>
          </p:cNvPr>
          <p:cNvSpPr/>
          <p:nvPr/>
        </p:nvSpPr>
        <p:spPr>
          <a:xfrm>
            <a:off x="3367414" y="2091846"/>
            <a:ext cx="2154477" cy="3482235"/>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Gaps </a:t>
            </a:r>
          </a:p>
        </p:txBody>
      </p:sp>
      <p:sp>
        <p:nvSpPr>
          <p:cNvPr id="5" name="Rectangle 4">
            <a:extLst>
              <a:ext uri="{FF2B5EF4-FFF2-40B4-BE49-F238E27FC236}">
                <a16:creationId xmlns:a16="http://schemas.microsoft.com/office/drawing/2014/main" id="{C07C5A16-4F18-4CBE-B64C-9CA5DE136C63}"/>
              </a:ext>
            </a:extLst>
          </p:cNvPr>
          <p:cNvSpPr/>
          <p:nvPr/>
        </p:nvSpPr>
        <p:spPr>
          <a:xfrm>
            <a:off x="5847567" y="2091846"/>
            <a:ext cx="2154477" cy="348223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700" dirty="0">
                <a:solidFill>
                  <a:schemeClr val="tx1"/>
                </a:solidFill>
              </a:rPr>
              <a:t>Opportunities</a:t>
            </a:r>
            <a:r>
              <a:rPr lang="en-GB" sz="2800" dirty="0">
                <a:solidFill>
                  <a:schemeClr val="tx1"/>
                </a:solidFill>
              </a:rPr>
              <a:t> </a:t>
            </a:r>
          </a:p>
        </p:txBody>
      </p:sp>
      <p:pic>
        <p:nvPicPr>
          <p:cNvPr id="6" name="Graphic 5" descr="Connections">
            <a:extLst>
              <a:ext uri="{FF2B5EF4-FFF2-40B4-BE49-F238E27FC236}">
                <a16:creationId xmlns:a16="http://schemas.microsoft.com/office/drawing/2014/main" id="{10B0C193-063C-4FD2-9076-D7FED5CF60F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59282" y="2442575"/>
            <a:ext cx="914400" cy="914400"/>
          </a:xfrm>
          <a:prstGeom prst="rect">
            <a:avLst/>
          </a:prstGeom>
        </p:spPr>
      </p:pic>
      <p:pic>
        <p:nvPicPr>
          <p:cNvPr id="7" name="Graphic 6" descr="Connections">
            <a:extLst>
              <a:ext uri="{FF2B5EF4-FFF2-40B4-BE49-F238E27FC236}">
                <a16:creationId xmlns:a16="http://schemas.microsoft.com/office/drawing/2014/main" id="{F2DC69D9-6DAA-4E24-A692-CDD839508AE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63444" y="2423786"/>
            <a:ext cx="914400" cy="914400"/>
          </a:xfrm>
          <a:prstGeom prst="rect">
            <a:avLst/>
          </a:prstGeom>
        </p:spPr>
      </p:pic>
      <p:pic>
        <p:nvPicPr>
          <p:cNvPr id="8" name="Graphic 7" descr="Connections">
            <a:extLst>
              <a:ext uri="{FF2B5EF4-FFF2-40B4-BE49-F238E27FC236}">
                <a16:creationId xmlns:a16="http://schemas.microsoft.com/office/drawing/2014/main" id="{50707EA3-536F-4C99-BC42-8E5888A2F88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67605" y="2417523"/>
            <a:ext cx="914400" cy="914400"/>
          </a:xfrm>
          <a:prstGeom prst="rect">
            <a:avLst/>
          </a:prstGeom>
        </p:spPr>
      </p:pic>
      <p:sp>
        <p:nvSpPr>
          <p:cNvPr id="9" name="Oval 8">
            <a:extLst>
              <a:ext uri="{FF2B5EF4-FFF2-40B4-BE49-F238E27FC236}">
                <a16:creationId xmlns:a16="http://schemas.microsoft.com/office/drawing/2014/main" id="{7ABBA2AD-E19C-4145-B98B-00F07821D3CC}"/>
              </a:ext>
            </a:extLst>
          </p:cNvPr>
          <p:cNvSpPr/>
          <p:nvPr/>
        </p:nvSpPr>
        <p:spPr>
          <a:xfrm>
            <a:off x="8722290" y="3832963"/>
            <a:ext cx="2901862" cy="18601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Support coordination capacities </a:t>
            </a:r>
          </a:p>
        </p:txBody>
      </p:sp>
      <p:sp>
        <p:nvSpPr>
          <p:cNvPr id="10" name="Oval 9">
            <a:extLst>
              <a:ext uri="{FF2B5EF4-FFF2-40B4-BE49-F238E27FC236}">
                <a16:creationId xmlns:a16="http://schemas.microsoft.com/office/drawing/2014/main" id="{27F77ABF-F0A9-4B79-8206-E76BC39C9B81}"/>
              </a:ext>
            </a:extLst>
          </p:cNvPr>
          <p:cNvSpPr/>
          <p:nvPr/>
        </p:nvSpPr>
        <p:spPr>
          <a:xfrm>
            <a:off x="8722290" y="1575149"/>
            <a:ext cx="2901863" cy="175677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Complementarity between actors and programmes </a:t>
            </a:r>
          </a:p>
        </p:txBody>
      </p:sp>
    </p:spTree>
    <p:extLst>
      <p:ext uri="{BB962C8B-B14F-4D97-AF65-F5344CB8AC3E}">
        <p14:creationId xmlns:p14="http://schemas.microsoft.com/office/powerpoint/2010/main" val="1198682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9" name="Rectangle 8">
            <a:extLst>
              <a:ext uri="{FF2B5EF4-FFF2-40B4-BE49-F238E27FC236}">
                <a16:creationId xmlns:a16="http://schemas.microsoft.com/office/drawing/2014/main" id="{BEBFA6F1-B178-42BC-8C99-6CCE6F519D75}"/>
              </a:ext>
            </a:extLst>
          </p:cNvPr>
          <p:cNvSpPr/>
          <p:nvPr/>
        </p:nvSpPr>
        <p:spPr>
          <a:xfrm>
            <a:off x="0" y="0"/>
            <a:ext cx="5223232" cy="9117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defTabSz="914400">
              <a:lnSpc>
                <a:spcPct val="90000"/>
              </a:lnSpc>
              <a:spcBef>
                <a:spcPct val="0"/>
              </a:spcBef>
              <a:spcAft>
                <a:spcPts val="600"/>
              </a:spcAft>
            </a:pPr>
            <a:r>
              <a:rPr lang="en-US" sz="3600" kern="1200" dirty="0">
                <a:solidFill>
                  <a:schemeClr val="bg1"/>
                </a:solidFill>
                <a:latin typeface="+mj-lt"/>
                <a:ea typeface="+mj-ea"/>
                <a:cs typeface="+mj-cs"/>
              </a:rPr>
              <a:t>A nationally owned process </a:t>
            </a:r>
          </a:p>
        </p:txBody>
      </p:sp>
      <p:pic>
        <p:nvPicPr>
          <p:cNvPr id="10" name="Graphic 9" descr="Bank">
            <a:extLst>
              <a:ext uri="{FF2B5EF4-FFF2-40B4-BE49-F238E27FC236}">
                <a16:creationId xmlns:a16="http://schemas.microsoft.com/office/drawing/2014/main" id="{A8D2BE2B-239C-4CB3-9E79-A3B962B4D8E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4241" y="643466"/>
            <a:ext cx="4105275" cy="4105275"/>
          </a:xfrm>
          <a:prstGeom prst="rect">
            <a:avLst/>
          </a:prstGeom>
        </p:spPr>
      </p:pic>
      <p:graphicFrame>
        <p:nvGraphicFramePr>
          <p:cNvPr id="11" name="Diagram 10">
            <a:extLst>
              <a:ext uri="{FF2B5EF4-FFF2-40B4-BE49-F238E27FC236}">
                <a16:creationId xmlns:a16="http://schemas.microsoft.com/office/drawing/2014/main" id="{49E396AE-33B7-4485-89C6-4DC94B1D364E}"/>
              </a:ext>
            </a:extLst>
          </p:cNvPr>
          <p:cNvGraphicFramePr/>
          <p:nvPr>
            <p:extLst>
              <p:ext uri="{D42A27DB-BD31-4B8C-83A1-F6EECF244321}">
                <p14:modId xmlns:p14="http://schemas.microsoft.com/office/powerpoint/2010/main" val="4007759026"/>
              </p:ext>
            </p:extLst>
          </p:nvPr>
        </p:nvGraphicFramePr>
        <p:xfrm>
          <a:off x="5461348" y="1076533"/>
          <a:ext cx="6515039" cy="41052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521286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793CE12-C9EC-40EA-829E-5C67D391F363}"/>
              </a:ext>
            </a:extLst>
          </p:cNvPr>
          <p:cNvSpPr/>
          <p:nvPr/>
        </p:nvSpPr>
        <p:spPr>
          <a:xfrm>
            <a:off x="0" y="181166"/>
            <a:ext cx="6803720" cy="584775"/>
          </a:xfrm>
          <a:prstGeom prst="rect">
            <a:avLst/>
          </a:prstGeom>
          <a:solidFill>
            <a:srgbClr val="BA122B"/>
          </a:solidFill>
          <a:ln>
            <a:noFill/>
          </a:ln>
        </p:spPr>
        <p:txBody>
          <a:bodyPr wrap="square">
            <a:spAutoFit/>
          </a:bodyPr>
          <a:lstStyle/>
          <a:p>
            <a:r>
              <a:rPr lang="en-US"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Activity 3: Who does what in the end ? </a:t>
            </a:r>
            <a:endParaRPr lang="en-GB" sz="3200" dirty="0">
              <a:solidFill>
                <a:schemeClr val="bg1"/>
              </a:solidFill>
            </a:endParaRPr>
          </a:p>
        </p:txBody>
      </p:sp>
      <p:sp>
        <p:nvSpPr>
          <p:cNvPr id="6" name="Rectangle 5">
            <a:extLst>
              <a:ext uri="{FF2B5EF4-FFF2-40B4-BE49-F238E27FC236}">
                <a16:creationId xmlns:a16="http://schemas.microsoft.com/office/drawing/2014/main" id="{54DE3A1B-963C-41D7-BB87-43F0822AD7A2}"/>
              </a:ext>
            </a:extLst>
          </p:cNvPr>
          <p:cNvSpPr/>
          <p:nvPr/>
        </p:nvSpPr>
        <p:spPr>
          <a:xfrm>
            <a:off x="964504" y="1979112"/>
            <a:ext cx="2066795" cy="3432132"/>
          </a:xfrm>
          <a:prstGeom prst="rect">
            <a:avLst/>
          </a:prstGeom>
          <a:solidFill>
            <a:srgbClr val="E7E6E6"/>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2400" dirty="0">
                <a:solidFill>
                  <a:schemeClr val="tx1"/>
                </a:solidFill>
              </a:rPr>
              <a:t>Leading</a:t>
            </a:r>
            <a:r>
              <a:rPr lang="en-GB" sz="2800" dirty="0">
                <a:solidFill>
                  <a:schemeClr val="tx1"/>
                </a:solidFill>
              </a:rPr>
              <a:t> </a:t>
            </a:r>
          </a:p>
        </p:txBody>
      </p:sp>
      <p:sp>
        <p:nvSpPr>
          <p:cNvPr id="7" name="Rectangle 6">
            <a:extLst>
              <a:ext uri="{FF2B5EF4-FFF2-40B4-BE49-F238E27FC236}">
                <a16:creationId xmlns:a16="http://schemas.microsoft.com/office/drawing/2014/main" id="{90E06065-7717-4E10-BD1B-C47A5A12B7FB}"/>
              </a:ext>
            </a:extLst>
          </p:cNvPr>
          <p:cNvSpPr/>
          <p:nvPr/>
        </p:nvSpPr>
        <p:spPr>
          <a:xfrm>
            <a:off x="3521901" y="1979112"/>
            <a:ext cx="2066795" cy="3432132"/>
          </a:xfrm>
          <a:prstGeom prst="rect">
            <a:avLst/>
          </a:prstGeom>
          <a:solidFill>
            <a:srgbClr val="40404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2400" dirty="0"/>
              <a:t>Coordinating </a:t>
            </a:r>
          </a:p>
        </p:txBody>
      </p:sp>
      <p:sp>
        <p:nvSpPr>
          <p:cNvPr id="8" name="Rectangle 7">
            <a:extLst>
              <a:ext uri="{FF2B5EF4-FFF2-40B4-BE49-F238E27FC236}">
                <a16:creationId xmlns:a16="http://schemas.microsoft.com/office/drawing/2014/main" id="{1725CCD4-4A7C-45A4-B8F3-266D4FC2F365}"/>
              </a:ext>
            </a:extLst>
          </p:cNvPr>
          <p:cNvSpPr/>
          <p:nvPr/>
        </p:nvSpPr>
        <p:spPr>
          <a:xfrm>
            <a:off x="6227523" y="1979112"/>
            <a:ext cx="2066795" cy="34321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2400" dirty="0"/>
              <a:t>Supporting</a:t>
            </a:r>
          </a:p>
        </p:txBody>
      </p:sp>
      <p:sp>
        <p:nvSpPr>
          <p:cNvPr id="9" name="Rectangle 8">
            <a:extLst>
              <a:ext uri="{FF2B5EF4-FFF2-40B4-BE49-F238E27FC236}">
                <a16:creationId xmlns:a16="http://schemas.microsoft.com/office/drawing/2014/main" id="{07B8C889-AD75-4BE1-8098-D193E1846490}"/>
              </a:ext>
            </a:extLst>
          </p:cNvPr>
          <p:cNvSpPr/>
          <p:nvPr/>
        </p:nvSpPr>
        <p:spPr>
          <a:xfrm>
            <a:off x="8895567" y="1979112"/>
            <a:ext cx="2066795" cy="3432132"/>
          </a:xfrm>
          <a:prstGeom prst="rect">
            <a:avLst/>
          </a:prstGeom>
          <a:solidFill>
            <a:srgbClr val="A6A6A6"/>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GB" sz="2400" dirty="0">
                <a:solidFill>
                  <a:schemeClr val="tx1"/>
                </a:solidFill>
              </a:rPr>
              <a:t>Participating and informing </a:t>
            </a:r>
          </a:p>
        </p:txBody>
      </p:sp>
      <p:pic>
        <p:nvPicPr>
          <p:cNvPr id="11" name="Graphic 10" descr="Group of women">
            <a:extLst>
              <a:ext uri="{FF2B5EF4-FFF2-40B4-BE49-F238E27FC236}">
                <a16:creationId xmlns:a16="http://schemas.microsoft.com/office/drawing/2014/main" id="{945FF351-70F1-45AA-A118-44E1D0A1EA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40701" y="3134639"/>
            <a:ext cx="914400" cy="914400"/>
          </a:xfrm>
          <a:prstGeom prst="rect">
            <a:avLst/>
          </a:prstGeom>
        </p:spPr>
      </p:pic>
      <p:pic>
        <p:nvPicPr>
          <p:cNvPr id="12" name="Graphic 11" descr="Connections">
            <a:extLst>
              <a:ext uri="{FF2B5EF4-FFF2-40B4-BE49-F238E27FC236}">
                <a16:creationId xmlns:a16="http://schemas.microsoft.com/office/drawing/2014/main" id="{B082BEBD-1468-411F-BCAD-BCA1EF1DC18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098098" y="3134639"/>
            <a:ext cx="914400" cy="914400"/>
          </a:xfrm>
          <a:prstGeom prst="rect">
            <a:avLst/>
          </a:prstGeom>
        </p:spPr>
      </p:pic>
      <p:pic>
        <p:nvPicPr>
          <p:cNvPr id="14" name="Graphic 13" descr="Open hand">
            <a:extLst>
              <a:ext uri="{FF2B5EF4-FFF2-40B4-BE49-F238E27FC236}">
                <a16:creationId xmlns:a16="http://schemas.microsoft.com/office/drawing/2014/main" id="{6AAD8A57-8A1E-4DC5-B833-5ACF58B5133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803720" y="3169086"/>
            <a:ext cx="914400" cy="914400"/>
          </a:xfrm>
          <a:prstGeom prst="rect">
            <a:avLst/>
          </a:prstGeom>
        </p:spPr>
      </p:pic>
      <p:pic>
        <p:nvPicPr>
          <p:cNvPr id="4" name="Graphic 3" descr="Customer review RTL">
            <a:extLst>
              <a:ext uri="{FF2B5EF4-FFF2-40B4-BE49-F238E27FC236}">
                <a16:creationId xmlns:a16="http://schemas.microsoft.com/office/drawing/2014/main" id="{F3827063-692E-407A-9DF7-B942869E46D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471764" y="3237978"/>
            <a:ext cx="914400" cy="914400"/>
          </a:xfrm>
          <a:prstGeom prst="rect">
            <a:avLst/>
          </a:prstGeom>
        </p:spPr>
      </p:pic>
      <p:sp>
        <p:nvSpPr>
          <p:cNvPr id="13" name="Minus Sign 12">
            <a:extLst>
              <a:ext uri="{FF2B5EF4-FFF2-40B4-BE49-F238E27FC236}">
                <a16:creationId xmlns:a16="http://schemas.microsoft.com/office/drawing/2014/main" id="{7FAE2A15-2B0A-484F-BCA8-B60882DE0700}"/>
              </a:ext>
            </a:extLst>
          </p:cNvPr>
          <p:cNvSpPr/>
          <p:nvPr/>
        </p:nvSpPr>
        <p:spPr>
          <a:xfrm>
            <a:off x="3093928" y="3707704"/>
            <a:ext cx="402921" cy="6263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Minus Sign 14">
            <a:extLst>
              <a:ext uri="{FF2B5EF4-FFF2-40B4-BE49-F238E27FC236}">
                <a16:creationId xmlns:a16="http://schemas.microsoft.com/office/drawing/2014/main" id="{E512A62C-E69B-414E-9045-8054F3F67022}"/>
              </a:ext>
            </a:extLst>
          </p:cNvPr>
          <p:cNvSpPr/>
          <p:nvPr/>
        </p:nvSpPr>
        <p:spPr>
          <a:xfrm>
            <a:off x="5706649" y="3739019"/>
            <a:ext cx="402921" cy="6263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Minus Sign 15">
            <a:extLst>
              <a:ext uri="{FF2B5EF4-FFF2-40B4-BE49-F238E27FC236}">
                <a16:creationId xmlns:a16="http://schemas.microsoft.com/office/drawing/2014/main" id="{0569DB0F-21B0-457F-9B05-1AD4626D4CDD}"/>
              </a:ext>
            </a:extLst>
          </p:cNvPr>
          <p:cNvSpPr/>
          <p:nvPr/>
        </p:nvSpPr>
        <p:spPr>
          <a:xfrm>
            <a:off x="8345467" y="3739019"/>
            <a:ext cx="402921" cy="6263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648144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CDDBC3-0235-4BDB-A002-BC802191A242}"/>
              </a:ext>
            </a:extLst>
          </p:cNvPr>
          <p:cNvSpPr/>
          <p:nvPr/>
        </p:nvSpPr>
        <p:spPr>
          <a:xfrm>
            <a:off x="0" y="181166"/>
            <a:ext cx="6803720" cy="584775"/>
          </a:xfrm>
          <a:prstGeom prst="rect">
            <a:avLst/>
          </a:prstGeom>
          <a:solidFill>
            <a:srgbClr val="BA122B"/>
          </a:solidFill>
          <a:ln>
            <a:noFill/>
          </a:ln>
        </p:spPr>
        <p:txBody>
          <a:bodyPr wrap="square">
            <a:spAutoFit/>
          </a:bodyPr>
          <a:lstStyle/>
          <a:p>
            <a:r>
              <a:rPr lang="en-GB" sz="3200" dirty="0">
                <a:solidFill>
                  <a:schemeClr val="bg1"/>
                </a:solidFill>
              </a:rPr>
              <a:t>Key messages </a:t>
            </a:r>
          </a:p>
        </p:txBody>
      </p:sp>
      <p:sp>
        <p:nvSpPr>
          <p:cNvPr id="3" name="ZoneTexte 2">
            <a:extLst>
              <a:ext uri="{FF2B5EF4-FFF2-40B4-BE49-F238E27FC236}">
                <a16:creationId xmlns:a16="http://schemas.microsoft.com/office/drawing/2014/main" id="{8D019E9E-5A0E-435E-A73B-4CEAD7F29DF4}"/>
              </a:ext>
            </a:extLst>
          </p:cNvPr>
          <p:cNvSpPr txBox="1"/>
          <p:nvPr/>
        </p:nvSpPr>
        <p:spPr>
          <a:xfrm>
            <a:off x="439838" y="920355"/>
            <a:ext cx="11111695" cy="5293757"/>
          </a:xfrm>
          <a:prstGeom prst="rect">
            <a:avLst/>
          </a:prstGeom>
          <a:noFill/>
        </p:spPr>
        <p:txBody>
          <a:bodyPr wrap="square" rtlCol="0">
            <a:spAutoFit/>
          </a:bodyPr>
          <a:lstStyle/>
          <a:p>
            <a:pPr marL="457200" indent="-457200">
              <a:buClr>
                <a:srgbClr val="C00000"/>
              </a:buClr>
              <a:buFont typeface="Wingdings" panose="05000000000000000000" pitchFamily="2" charset="2"/>
              <a:buChar char="q"/>
            </a:pPr>
            <a:r>
              <a:rPr lang="fr-FR" sz="2600" dirty="0"/>
              <a:t>Multiple </a:t>
            </a:r>
            <a:r>
              <a:rPr lang="fr-FR" sz="2600" dirty="0" err="1"/>
              <a:t>actors</a:t>
            </a:r>
            <a:r>
              <a:rPr lang="fr-FR" sz="2600" dirty="0"/>
              <a:t> </a:t>
            </a:r>
            <a:r>
              <a:rPr lang="fr-FR" sz="2600" dirty="0" err="1"/>
              <a:t>from</a:t>
            </a:r>
            <a:r>
              <a:rPr lang="fr-FR" sz="2600" dirty="0"/>
              <a:t> </a:t>
            </a:r>
            <a:r>
              <a:rPr lang="fr-FR" sz="2600" dirty="0" err="1"/>
              <a:t>different</a:t>
            </a:r>
            <a:r>
              <a:rPr lang="fr-FR" sz="2600" dirty="0"/>
              <a:t> </a:t>
            </a:r>
            <a:r>
              <a:rPr lang="fr-FR" sz="2600" dirty="0" err="1"/>
              <a:t>sectors</a:t>
            </a:r>
            <a:r>
              <a:rPr lang="fr-FR" sz="2600" dirty="0"/>
              <a:t> are </a:t>
            </a:r>
            <a:r>
              <a:rPr lang="fr-FR" sz="2600" dirty="0" err="1"/>
              <a:t>needed</a:t>
            </a:r>
            <a:r>
              <a:rPr lang="fr-FR" sz="2600" dirty="0"/>
              <a:t> to </a:t>
            </a:r>
            <a:r>
              <a:rPr lang="fr-FR" sz="2600" dirty="0" err="1"/>
              <a:t>address</a:t>
            </a:r>
            <a:r>
              <a:rPr lang="fr-FR" sz="2600" dirty="0"/>
              <a:t> the multiple </a:t>
            </a:r>
            <a:r>
              <a:rPr lang="fr-FR" sz="2600" dirty="0" err="1"/>
              <a:t>needs</a:t>
            </a:r>
            <a:r>
              <a:rPr lang="fr-FR" sz="2600" dirty="0"/>
              <a:t> of </a:t>
            </a:r>
            <a:r>
              <a:rPr lang="fr-FR" sz="2600" dirty="0" err="1"/>
              <a:t>Displacement</a:t>
            </a:r>
            <a:r>
              <a:rPr lang="fr-FR" sz="2600" dirty="0"/>
              <a:t> </a:t>
            </a:r>
            <a:r>
              <a:rPr lang="fr-FR" sz="2600" dirty="0" err="1"/>
              <a:t>Affected</a:t>
            </a:r>
            <a:r>
              <a:rPr lang="fr-FR" sz="2600" dirty="0"/>
              <a:t> </a:t>
            </a:r>
            <a:r>
              <a:rPr lang="fr-FR" sz="2600" dirty="0" err="1"/>
              <a:t>Communities</a:t>
            </a:r>
            <a:r>
              <a:rPr lang="fr-FR" sz="2600" dirty="0"/>
              <a:t> in the </a:t>
            </a:r>
            <a:r>
              <a:rPr lang="fr-FR" sz="2600" dirty="0" err="1"/>
              <a:t>selected</a:t>
            </a:r>
            <a:r>
              <a:rPr lang="fr-FR" sz="2600" dirty="0"/>
              <a:t> and </a:t>
            </a:r>
            <a:r>
              <a:rPr lang="fr-FR" sz="2600" dirty="0" err="1"/>
              <a:t>delimitated</a:t>
            </a:r>
            <a:r>
              <a:rPr lang="fr-FR" sz="2600" dirty="0"/>
              <a:t> areas.</a:t>
            </a:r>
          </a:p>
          <a:p>
            <a:pPr marL="457200" indent="-457200">
              <a:buClr>
                <a:srgbClr val="C00000"/>
              </a:buClr>
              <a:buFont typeface="Wingdings" panose="05000000000000000000" pitchFamily="2" charset="2"/>
              <a:buChar char="q"/>
            </a:pPr>
            <a:r>
              <a:rPr lang="fr-FR" sz="2600" dirty="0" err="1"/>
              <a:t>These</a:t>
            </a:r>
            <a:r>
              <a:rPr lang="fr-FR" sz="2600" dirty="0"/>
              <a:t> </a:t>
            </a:r>
            <a:r>
              <a:rPr lang="fr-FR" sz="2600" dirty="0" err="1"/>
              <a:t>actors</a:t>
            </a:r>
            <a:r>
              <a:rPr lang="fr-FR" sz="2600" dirty="0"/>
              <a:t> </a:t>
            </a:r>
            <a:r>
              <a:rPr lang="fr-FR" sz="2600" dirty="0" err="1"/>
              <a:t>should</a:t>
            </a:r>
            <a:r>
              <a:rPr lang="fr-FR" sz="2600" dirty="0"/>
              <a:t> </a:t>
            </a:r>
            <a:r>
              <a:rPr lang="fr-FR" sz="2600" dirty="0" err="1"/>
              <a:t>reflect</a:t>
            </a:r>
            <a:r>
              <a:rPr lang="fr-FR" sz="2600" dirty="0"/>
              <a:t> the </a:t>
            </a:r>
            <a:r>
              <a:rPr lang="fr-FR" sz="2600" dirty="0" err="1"/>
              <a:t>humanitarian</a:t>
            </a:r>
            <a:r>
              <a:rPr lang="fr-FR" sz="2600" dirty="0"/>
              <a:t>, </a:t>
            </a:r>
            <a:r>
              <a:rPr lang="fr-FR" sz="2600" dirty="0" err="1"/>
              <a:t>development</a:t>
            </a:r>
            <a:r>
              <a:rPr lang="fr-FR" sz="2600" dirty="0"/>
              <a:t> and  </a:t>
            </a:r>
            <a:r>
              <a:rPr lang="fr-FR" sz="2600" dirty="0" err="1"/>
              <a:t>peace</a:t>
            </a:r>
            <a:r>
              <a:rPr lang="fr-FR" sz="2600" dirty="0"/>
              <a:t> building nature of durable solutions. </a:t>
            </a:r>
            <a:r>
              <a:rPr lang="fr-FR" sz="2600" dirty="0" err="1"/>
              <a:t>Displacement</a:t>
            </a:r>
            <a:r>
              <a:rPr lang="fr-FR" sz="2600" dirty="0"/>
              <a:t> </a:t>
            </a:r>
            <a:r>
              <a:rPr lang="fr-FR" sz="2600" dirty="0" err="1"/>
              <a:t>Affected</a:t>
            </a:r>
            <a:r>
              <a:rPr lang="fr-FR" sz="2600" dirty="0"/>
              <a:t> </a:t>
            </a:r>
            <a:r>
              <a:rPr lang="fr-FR" sz="2600" dirty="0" err="1"/>
              <a:t>Communities</a:t>
            </a:r>
            <a:r>
              <a:rPr lang="fr-FR" sz="2600" dirty="0"/>
              <a:t> </a:t>
            </a:r>
            <a:r>
              <a:rPr lang="fr-FR" sz="2600" dirty="0" err="1"/>
              <a:t>should</a:t>
            </a:r>
            <a:r>
              <a:rPr lang="fr-FR" sz="2600" dirty="0"/>
              <a:t> </a:t>
            </a:r>
            <a:r>
              <a:rPr lang="fr-FR" sz="2600" dirty="0" err="1"/>
              <a:t>also</a:t>
            </a:r>
            <a:r>
              <a:rPr lang="fr-FR" sz="2600" dirty="0"/>
              <a:t> </a:t>
            </a:r>
            <a:r>
              <a:rPr lang="fr-FR" sz="2600" dirty="0" err="1"/>
              <a:t>be</a:t>
            </a:r>
            <a:r>
              <a:rPr lang="fr-FR" sz="2600" dirty="0"/>
              <a:t> </a:t>
            </a:r>
            <a:r>
              <a:rPr lang="fr-FR" sz="2600" dirty="0" err="1"/>
              <a:t>considered</a:t>
            </a:r>
            <a:r>
              <a:rPr lang="fr-FR" sz="2600" dirty="0"/>
              <a:t> as key </a:t>
            </a:r>
            <a:r>
              <a:rPr lang="fr-FR" sz="2600" dirty="0" err="1"/>
              <a:t>actors</a:t>
            </a:r>
            <a:r>
              <a:rPr lang="fr-FR" sz="2600" dirty="0"/>
              <a:t> of </a:t>
            </a:r>
            <a:r>
              <a:rPr lang="fr-FR" sz="2600" dirty="0" err="1"/>
              <a:t>their</a:t>
            </a:r>
            <a:r>
              <a:rPr lang="fr-FR" sz="2600" dirty="0"/>
              <a:t> progression </a:t>
            </a:r>
            <a:r>
              <a:rPr lang="fr-FR" sz="2600" dirty="0" err="1"/>
              <a:t>towards</a:t>
            </a:r>
            <a:r>
              <a:rPr lang="fr-FR" sz="2600" dirty="0"/>
              <a:t> durable solutions. </a:t>
            </a:r>
          </a:p>
          <a:p>
            <a:pPr marL="457200" indent="-457200">
              <a:buClr>
                <a:srgbClr val="C00000"/>
              </a:buClr>
              <a:buFont typeface="Wingdings" panose="05000000000000000000" pitchFamily="2" charset="2"/>
              <a:buChar char="q"/>
            </a:pPr>
            <a:r>
              <a:rPr lang="fr-FR" sz="2600" dirty="0"/>
              <a:t>Coordination </a:t>
            </a:r>
            <a:r>
              <a:rPr lang="fr-FR" sz="2600" dirty="0" err="1"/>
              <a:t>mechanisms</a:t>
            </a:r>
            <a:r>
              <a:rPr lang="fr-FR" sz="2600" dirty="0"/>
              <a:t> </a:t>
            </a:r>
            <a:r>
              <a:rPr lang="fr-FR" sz="2600" dirty="0" err="1"/>
              <a:t>need</a:t>
            </a:r>
            <a:r>
              <a:rPr lang="fr-FR" sz="2600" dirty="0"/>
              <a:t> to </a:t>
            </a:r>
            <a:r>
              <a:rPr lang="fr-FR" sz="2600" dirty="0" err="1"/>
              <a:t>be</a:t>
            </a:r>
            <a:r>
              <a:rPr lang="fr-FR" sz="2600" dirty="0"/>
              <a:t> put in place to </a:t>
            </a:r>
            <a:r>
              <a:rPr lang="fr-FR" sz="2600" dirty="0" err="1"/>
              <a:t>ensure</a:t>
            </a:r>
            <a:r>
              <a:rPr lang="fr-FR" sz="2600" dirty="0"/>
              <a:t> an efficient flow of information, </a:t>
            </a:r>
            <a:r>
              <a:rPr lang="fr-FR" sz="2600" dirty="0" err="1"/>
              <a:t>coherent</a:t>
            </a:r>
            <a:r>
              <a:rPr lang="fr-FR" sz="2600" dirty="0"/>
              <a:t> planning and </a:t>
            </a:r>
            <a:r>
              <a:rPr lang="fr-FR" sz="2600" dirty="0" err="1"/>
              <a:t>response</a:t>
            </a:r>
            <a:r>
              <a:rPr lang="fr-FR" sz="2600" dirty="0"/>
              <a:t> </a:t>
            </a:r>
            <a:r>
              <a:rPr lang="fr-FR" sz="2600" dirty="0" err="1"/>
              <a:t>based</a:t>
            </a:r>
            <a:r>
              <a:rPr lang="fr-FR" sz="2600" dirty="0"/>
              <a:t> on joint </a:t>
            </a:r>
            <a:r>
              <a:rPr lang="fr-FR" sz="2600" dirty="0" err="1"/>
              <a:t>analysis</a:t>
            </a:r>
            <a:r>
              <a:rPr lang="fr-FR" sz="2600" dirty="0"/>
              <a:t> and </a:t>
            </a:r>
            <a:r>
              <a:rPr lang="fr-FR" sz="2600" dirty="0" err="1"/>
              <a:t>common</a:t>
            </a:r>
            <a:r>
              <a:rPr lang="fr-FR" sz="2600" dirty="0"/>
              <a:t> objectives.</a:t>
            </a:r>
          </a:p>
          <a:p>
            <a:pPr marL="457200" indent="-457200">
              <a:buClr>
                <a:srgbClr val="C00000"/>
              </a:buClr>
              <a:buFont typeface="Wingdings" panose="05000000000000000000" pitchFamily="2" charset="2"/>
              <a:buChar char="q"/>
            </a:pPr>
            <a:r>
              <a:rPr lang="fr-FR" sz="2600" dirty="0"/>
              <a:t>The national and local </a:t>
            </a:r>
            <a:r>
              <a:rPr lang="fr-FR" sz="2600" dirty="0" err="1"/>
              <a:t>authorities</a:t>
            </a:r>
            <a:r>
              <a:rPr lang="fr-FR" sz="2600" dirty="0"/>
              <a:t> in </a:t>
            </a:r>
            <a:r>
              <a:rPr lang="fr-FR" sz="2600" dirty="0" err="1"/>
              <a:t>Somalia</a:t>
            </a:r>
            <a:r>
              <a:rPr lang="fr-FR" sz="2600" dirty="0"/>
              <a:t> have </a:t>
            </a:r>
            <a:r>
              <a:rPr lang="fr-FR" sz="2600" dirty="0" err="1"/>
              <a:t>created</a:t>
            </a:r>
            <a:r>
              <a:rPr lang="fr-FR" sz="2600" dirty="0"/>
              <a:t> coordination </a:t>
            </a:r>
            <a:r>
              <a:rPr lang="fr-FR" sz="2600" dirty="0" err="1"/>
              <a:t>mechanisms</a:t>
            </a:r>
            <a:r>
              <a:rPr lang="fr-FR" sz="2600" dirty="0"/>
              <a:t> at the national and local </a:t>
            </a:r>
            <a:r>
              <a:rPr lang="fr-FR" sz="2600" dirty="0" err="1"/>
              <a:t>levels</a:t>
            </a:r>
            <a:r>
              <a:rPr lang="fr-FR" sz="2600" dirty="0"/>
              <a:t> to </a:t>
            </a:r>
            <a:r>
              <a:rPr lang="fr-FR" sz="2600" dirty="0" err="1"/>
              <a:t>ensure</a:t>
            </a:r>
            <a:r>
              <a:rPr lang="fr-FR" sz="2600" dirty="0"/>
              <a:t> </a:t>
            </a:r>
            <a:r>
              <a:rPr lang="fr-FR" sz="2600" dirty="0" err="1"/>
              <a:t>fluidity</a:t>
            </a:r>
            <a:r>
              <a:rPr lang="fr-FR" sz="2600" dirty="0"/>
              <a:t> and </a:t>
            </a:r>
            <a:r>
              <a:rPr lang="fr-FR" sz="2600" dirty="0" err="1"/>
              <a:t>coherence</a:t>
            </a:r>
            <a:r>
              <a:rPr lang="fr-FR" sz="2600" dirty="0"/>
              <a:t> of the durable solutions planning. </a:t>
            </a:r>
            <a:endParaRPr lang="en-US" sz="2600" dirty="0"/>
          </a:p>
        </p:txBody>
      </p:sp>
    </p:spTree>
    <p:extLst>
      <p:ext uri="{BB962C8B-B14F-4D97-AF65-F5344CB8AC3E}">
        <p14:creationId xmlns:p14="http://schemas.microsoft.com/office/powerpoint/2010/main" val="3135997568"/>
      </p:ext>
    </p:extLst>
  </p:cSld>
  <p:clrMapOvr>
    <a:masterClrMapping/>
  </p:clrMapOvr>
</p:sld>
</file>

<file path=ppt/theme/theme1.xml><?xml version="1.0" encoding="utf-8"?>
<a:theme xmlns:a="http://schemas.openxmlformats.org/drawingml/2006/main" name="Office Theme">
  <a:themeElements>
    <a:clrScheme name="ReDSS">
      <a:dk1>
        <a:sysClr val="windowText" lastClr="000000"/>
      </a:dk1>
      <a:lt1>
        <a:sysClr val="window" lastClr="FFFFFF"/>
      </a:lt1>
      <a:dk2>
        <a:srgbClr val="404040"/>
      </a:dk2>
      <a:lt2>
        <a:srgbClr val="666666"/>
      </a:lt2>
      <a:accent1>
        <a:srgbClr val="BA002C"/>
      </a:accent1>
      <a:accent2>
        <a:srgbClr val="80CFBD"/>
      </a:accent2>
      <a:accent3>
        <a:srgbClr val="DD808E"/>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3">
    <wetp:webextensionref xmlns:r="http://schemas.openxmlformats.org/officeDocument/2006/relationships" r:id="rId1"/>
  </wetp:taskpane>
  <wetp:taskpane dockstate="right" visibility="0" width="525" row="8">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48FF31BE-29FF-4A79-B5C4-E6748F3D604C}">
  <we:reference id="wa104381063" version="1.0.0.1" store="en-US"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D9CDF82F-161A-4B1E-B1ED-FBA538D2688D}">
  <we:reference id="wa104038830" version="1.0.0.3" store="fr-FR" storeType="OMEX"/>
  <we:alternateReferences>
    <we:reference id="wa104038830" version="1.0.0.3" store="wa10403883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143C326EF1EF8E4CAA443788CB4D0AA8" ma:contentTypeVersion="10" ma:contentTypeDescription="Opret et nyt dokument." ma:contentTypeScope="" ma:versionID="cc394bd4653bbfc1ab9514300bebbe87">
  <xsd:schema xmlns:xsd="http://www.w3.org/2001/XMLSchema" xmlns:xs="http://www.w3.org/2001/XMLSchema" xmlns:p="http://schemas.microsoft.com/office/2006/metadata/properties" xmlns:ns3="4f06dc39-3c0b-49a9-9771-c157aa91944e" targetNamespace="http://schemas.microsoft.com/office/2006/metadata/properties" ma:root="true" ma:fieldsID="78996ec861d63ccd4def74e4ac223dc8" ns3:_="">
    <xsd:import namespace="4f06dc39-3c0b-49a9-9771-c157aa91944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06dc39-3c0b-49a9-9771-c157aa9194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E8F7BAB-0B7E-497E-BCFB-250EF51C549E}">
  <ds:schemaRefs>
    <ds:schemaRef ds:uri="http://schemas.microsoft.com/office/infopath/2007/PartnerControls"/>
    <ds:schemaRef ds:uri="http://purl.org/dc/terms/"/>
    <ds:schemaRef ds:uri="http://schemas.microsoft.com/office/2006/metadata/properties"/>
    <ds:schemaRef ds:uri="http://schemas.microsoft.com/office/2006/documentManagement/types"/>
    <ds:schemaRef ds:uri="http://schemas.openxmlformats.org/package/2006/metadata/core-properties"/>
    <ds:schemaRef ds:uri="http://purl.org/dc/dcmitype/"/>
    <ds:schemaRef ds:uri="4f06dc39-3c0b-49a9-9771-c157aa91944e"/>
    <ds:schemaRef ds:uri="http://www.w3.org/XML/1998/namespace"/>
    <ds:schemaRef ds:uri="http://purl.org/dc/elements/1.1/"/>
  </ds:schemaRefs>
</ds:datastoreItem>
</file>

<file path=customXml/itemProps2.xml><?xml version="1.0" encoding="utf-8"?>
<ds:datastoreItem xmlns:ds="http://schemas.openxmlformats.org/officeDocument/2006/customXml" ds:itemID="{4EBDCDC0-3D76-4174-8CCE-4C8430600C2E}">
  <ds:schemaRefs>
    <ds:schemaRef ds:uri="http://schemas.microsoft.com/sharepoint/v3/contenttype/forms"/>
  </ds:schemaRefs>
</ds:datastoreItem>
</file>

<file path=customXml/itemProps3.xml><?xml version="1.0" encoding="utf-8"?>
<ds:datastoreItem xmlns:ds="http://schemas.openxmlformats.org/officeDocument/2006/customXml" ds:itemID="{66FDFA0F-68A6-4611-BDE3-E94D56D98F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06dc39-3c0b-49a9-9771-c157aa9194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1128</TotalTime>
  <Words>2718</Words>
  <Application>Microsoft Office PowerPoint</Application>
  <PresentationFormat>Widescreen</PresentationFormat>
  <Paragraphs>252</Paragraphs>
  <Slides>19</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Arial</vt:lpstr>
      <vt:lpstr>Arial Black</vt:lpstr>
      <vt:lpstr>Calibri</vt:lpstr>
      <vt:lpstr>Calibri Light</vt:lpstr>
      <vt:lpstr>Gill Sans MT Pro Book</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sophie crozet</dc:creator>
  <cp:lastModifiedBy>Andrew Maina</cp:lastModifiedBy>
  <cp:revision>40</cp:revision>
  <dcterms:created xsi:type="dcterms:W3CDTF">2020-02-21T05:20:45Z</dcterms:created>
  <dcterms:modified xsi:type="dcterms:W3CDTF">2021-07-20T05:39:17Z</dcterms:modified>
</cp:coreProperties>
</file>