
<file path=[Content_Types].xml><?xml version="1.0" encoding="utf-8"?>
<Types xmlns="http://schemas.openxmlformats.org/package/2006/content-types">
  <Default Extension="png" ContentType="image/png"/>
  <Default Extension="svg" ContentType="image/svg+xml"/>
  <Default Extension="jfif" ContentType="image/jpe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9"/>
  </p:notesMasterIdLst>
  <p:sldIdLst>
    <p:sldId id="511" r:id="rId5"/>
    <p:sldId id="257" r:id="rId6"/>
    <p:sldId id="594" r:id="rId7"/>
    <p:sldId id="281" r:id="rId8"/>
    <p:sldId id="616" r:id="rId9"/>
    <p:sldId id="613" r:id="rId10"/>
    <p:sldId id="614" r:id="rId11"/>
    <p:sldId id="615" r:id="rId12"/>
    <p:sldId id="626" r:id="rId13"/>
    <p:sldId id="628" r:id="rId14"/>
    <p:sldId id="618" r:id="rId15"/>
    <p:sldId id="619" r:id="rId16"/>
    <p:sldId id="621" r:id="rId17"/>
    <p:sldId id="620" r:id="rId18"/>
    <p:sldId id="622" r:id="rId19"/>
    <p:sldId id="629" r:id="rId20"/>
    <p:sldId id="592" r:id="rId21"/>
    <p:sldId id="625" r:id="rId22"/>
    <p:sldId id="623" r:id="rId23"/>
    <p:sldId id="595" r:id="rId24"/>
    <p:sldId id="596" r:id="rId25"/>
    <p:sldId id="600" r:id="rId26"/>
    <p:sldId id="602" r:id="rId27"/>
    <p:sldId id="627"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ACFD088-1078-4BBB-8128-6B28405F0488}">
          <p14:sldIdLst>
            <p14:sldId id="511"/>
            <p14:sldId id="257"/>
            <p14:sldId id="594"/>
            <p14:sldId id="281"/>
          </p14:sldIdLst>
        </p14:section>
        <p14:section name="AAP and community-based approach" id="{001A2CA3-5D3A-4DAA-9E1D-A1FEBB1280D0}">
          <p14:sldIdLst>
            <p14:sldId id="616"/>
            <p14:sldId id="613"/>
            <p14:sldId id="614"/>
            <p14:sldId id="615"/>
          </p14:sldIdLst>
        </p14:section>
        <p14:section name="Community Action Plan" id="{50B8490C-E878-4796-BE9E-166D1D33CE5F}">
          <p14:sldIdLst>
            <p14:sldId id="626"/>
            <p14:sldId id="628"/>
            <p14:sldId id="618"/>
            <p14:sldId id="619"/>
          </p14:sldIdLst>
        </p14:section>
        <p14:section name="How to do it?" id="{5625D94C-6477-4336-806F-44E791F512A0}">
          <p14:sldIdLst>
            <p14:sldId id="621"/>
            <p14:sldId id="620"/>
            <p14:sldId id="622"/>
            <p14:sldId id="629"/>
          </p14:sldIdLst>
        </p14:section>
        <p14:section name="Step by step methodology" id="{CFC4B134-B29E-464B-ABCC-16D1A8F225E0}">
          <p14:sldIdLst>
            <p14:sldId id="592"/>
            <p14:sldId id="625"/>
            <p14:sldId id="623"/>
            <p14:sldId id="595"/>
            <p14:sldId id="596"/>
          </p14:sldIdLst>
        </p14:section>
        <p14:section name="From CAP to national development" id="{D531B8B1-65EF-4D4F-B06E-36D58ABF1580}">
          <p14:sldIdLst>
            <p14:sldId id="600"/>
            <p14:sldId id="602"/>
            <p14:sldId id="62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 id="2" name="CROZET Sophie" initials="CS" lastIdx="1" clrIdx="1">
    <p:extLst>
      <p:ext uri="{19B8F6BF-5375-455C-9EA6-DF929625EA0E}">
        <p15:presenceInfo xmlns:p15="http://schemas.microsoft.com/office/powerpoint/2012/main" userId="CROZET Sophie" providerId="None"/>
      </p:ext>
    </p:extLst>
  </p:cmAuthor>
  <p:cmAuthor id="3" name="Guest User" initials="GU"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122B"/>
    <a:srgbClr val="E7E6E6"/>
    <a:srgbClr val="A6A6A6"/>
    <a:srgbClr val="404040"/>
    <a:srgbClr val="EE546A"/>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193" autoAdjust="0"/>
  </p:normalViewPr>
  <p:slideViewPr>
    <p:cSldViewPr snapToGrid="0">
      <p:cViewPr varScale="1">
        <p:scale>
          <a:sx n="35" d="100"/>
          <a:sy n="35" d="100"/>
        </p:scale>
        <p:origin x="648" y="4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OZET Sophie" userId="c97b73ab-88aa-4f1e-9ec4-391579d22886" providerId="ADAL" clId="{6D69FF60-3A1F-4931-8764-BE276D5EBFF4}"/>
  </pc:docChgLst>
  <pc:docChgLst>
    <pc:chgData name="Andrew Maina" userId="cd4bcde6-3d36-489d-a9e9-b7bb9d55f6cb" providerId="ADAL" clId="{72AC9CD3-B00E-4649-ABFE-898EC672A0EC}"/>
    <pc:docChg chg="modSld">
      <pc:chgData name="Andrew Maina" userId="cd4bcde6-3d36-489d-a9e9-b7bb9d55f6cb" providerId="ADAL" clId="{72AC9CD3-B00E-4649-ABFE-898EC672A0EC}" dt="2021-07-20T05:40:15.975" v="0"/>
      <pc:docMkLst>
        <pc:docMk/>
      </pc:docMkLst>
      <pc:sldChg chg="delCm">
        <pc:chgData name="Andrew Maina" userId="cd4bcde6-3d36-489d-a9e9-b7bb9d55f6cb" providerId="ADAL" clId="{72AC9CD3-B00E-4649-ABFE-898EC672A0EC}" dt="2021-07-20T05:40:15.975" v="0"/>
        <pc:sldMkLst>
          <pc:docMk/>
          <pc:sldMk cId="2533520899" sldId="602"/>
        </pc:sldMkLst>
      </pc:sldChg>
    </pc:docChg>
  </pc:docChgLst>
  <pc:docChgLst>
    <pc:chgData name="Guest User" providerId="Windows Live" clId="Web-{0BD9BEC0-FA0C-4CEF-A9A0-BB52FDF53C19}"/>
  </pc:docChgLst>
  <pc:docChgLst>
    <pc:chgData name="sophie crozet" userId="ec1065b6b8e8d847" providerId="LiveId" clId="{33C0C030-00EC-42DF-8EE1-C624FACD6A13}"/>
  </pc:docChgLst>
  <pc:docChgLst>
    <pc:chgData name="Andrew Maina" userId="cd4bcde6-3d36-489d-a9e9-b7bb9d55f6cb" providerId="ADAL" clId="{C194716F-86F8-423D-B0F4-8C8726454FF5}"/>
  </pc:docChgLst>
  <pc:docChgLst>
    <pc:chgData name="CROZET Sophie" userId="c97b73ab-88aa-4f1e-9ec4-391579d22886" providerId="ADAL" clId="{27255E81-93CC-4F7B-8C8E-70F523BCBC42}"/>
  </pc:docChgLst>
  <pc:docChgLst>
    <pc:chgData name="sophie crozet" userId="ec1065b6b8e8d847" providerId="LiveId" clId="{685D3CA7-AB6D-4AF1-AA10-06862EA5D439}"/>
  </pc:docChgLst>
</pc:chgInfo>
</file>

<file path=ppt/diagrams/_rels/data3.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svg"/><Relationship Id="rId1" Type="http://schemas.openxmlformats.org/officeDocument/2006/relationships/image" Target="../media/image61.png"/><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s>
</file>

<file path=ppt/diagrams/_rels/drawing3.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svg"/><Relationship Id="rId1" Type="http://schemas.openxmlformats.org/officeDocument/2006/relationships/image" Target="../media/image61.png"/><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A90E9F-C01F-496F-A572-00D545CC548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06795781-FD84-4A9C-ABE1-CA66905EAE41}">
      <dgm:prSet phldrT="[Texte]"/>
      <dgm:spPr>
        <a:solidFill>
          <a:schemeClr val="bg2">
            <a:lumMod val="40000"/>
            <a:lumOff val="60000"/>
          </a:schemeClr>
        </a:solidFill>
      </dgm:spPr>
      <dgm:t>
        <a:bodyPr/>
        <a:lstStyle/>
        <a:p>
          <a:r>
            <a:rPr lang="fr-FR" dirty="0" err="1"/>
            <a:t>Adopting</a:t>
          </a:r>
          <a:r>
            <a:rPr lang="fr-FR" dirty="0"/>
            <a:t> a </a:t>
          </a:r>
          <a:r>
            <a:rPr lang="fr-FR" dirty="0" err="1"/>
            <a:t>multisectoral</a:t>
          </a:r>
          <a:r>
            <a:rPr lang="fr-FR" dirty="0"/>
            <a:t> and </a:t>
          </a:r>
          <a:r>
            <a:rPr lang="fr-FR" dirty="0" err="1"/>
            <a:t>mutlistakholder</a:t>
          </a:r>
          <a:r>
            <a:rPr lang="fr-FR" dirty="0"/>
            <a:t> </a:t>
          </a:r>
          <a:r>
            <a:rPr lang="fr-FR" dirty="0" err="1"/>
            <a:t>approach</a:t>
          </a:r>
          <a:r>
            <a:rPr lang="fr-FR" dirty="0"/>
            <a:t> </a:t>
          </a:r>
          <a:endParaRPr lang="en-US" dirty="0"/>
        </a:p>
      </dgm:t>
    </dgm:pt>
    <dgm:pt modelId="{2AE78B91-5585-4701-89FF-186A8A03C2EC}" type="parTrans" cxnId="{F498CA41-BE64-4952-B396-F5FEB8FE7A6D}">
      <dgm:prSet/>
      <dgm:spPr/>
      <dgm:t>
        <a:bodyPr/>
        <a:lstStyle/>
        <a:p>
          <a:endParaRPr lang="en-US"/>
        </a:p>
      </dgm:t>
    </dgm:pt>
    <dgm:pt modelId="{684ADCA2-8E5A-4A28-B41D-2EE01CDA9791}" type="sibTrans" cxnId="{F498CA41-BE64-4952-B396-F5FEB8FE7A6D}">
      <dgm:prSet/>
      <dgm:spPr/>
      <dgm:t>
        <a:bodyPr/>
        <a:lstStyle/>
        <a:p>
          <a:endParaRPr lang="en-US"/>
        </a:p>
      </dgm:t>
    </dgm:pt>
    <dgm:pt modelId="{AD2E1C47-ED16-4E2C-A7C1-68B967F0F6B9}">
      <dgm:prSet phldrT="[Texte]"/>
      <dgm:spPr>
        <a:solidFill>
          <a:schemeClr val="bg2">
            <a:lumMod val="40000"/>
            <a:lumOff val="60000"/>
          </a:schemeClr>
        </a:solidFill>
      </dgm:spPr>
      <dgm:t>
        <a:bodyPr/>
        <a:lstStyle/>
        <a:p>
          <a:r>
            <a:rPr lang="fr-FR" dirty="0" err="1"/>
            <a:t>Developing</a:t>
          </a:r>
          <a:r>
            <a:rPr lang="fr-FR" dirty="0"/>
            <a:t> or </a:t>
          </a:r>
          <a:r>
            <a:rPr lang="fr-FR" dirty="0" err="1"/>
            <a:t>using</a:t>
          </a:r>
          <a:r>
            <a:rPr lang="fr-FR" dirty="0"/>
            <a:t> </a:t>
          </a:r>
          <a:r>
            <a:rPr lang="fr-FR" dirty="0" err="1"/>
            <a:t>existing</a:t>
          </a:r>
          <a:r>
            <a:rPr lang="fr-FR" dirty="0"/>
            <a:t> coordination </a:t>
          </a:r>
          <a:r>
            <a:rPr lang="fr-FR" dirty="0" err="1"/>
            <a:t>mechanisms</a:t>
          </a:r>
          <a:r>
            <a:rPr lang="fr-FR" dirty="0"/>
            <a:t> </a:t>
          </a:r>
          <a:endParaRPr lang="en-US" dirty="0"/>
        </a:p>
      </dgm:t>
    </dgm:pt>
    <dgm:pt modelId="{04AB9767-3266-4FFC-956D-A69049F12F22}" type="parTrans" cxnId="{3573FC27-27A7-4794-ABDF-DD7A68FBFD93}">
      <dgm:prSet/>
      <dgm:spPr/>
      <dgm:t>
        <a:bodyPr/>
        <a:lstStyle/>
        <a:p>
          <a:endParaRPr lang="en-US"/>
        </a:p>
      </dgm:t>
    </dgm:pt>
    <dgm:pt modelId="{3109A782-B719-4071-AB22-486577993914}" type="sibTrans" cxnId="{3573FC27-27A7-4794-ABDF-DD7A68FBFD93}">
      <dgm:prSet/>
      <dgm:spPr/>
      <dgm:t>
        <a:bodyPr/>
        <a:lstStyle/>
        <a:p>
          <a:endParaRPr lang="en-US"/>
        </a:p>
      </dgm:t>
    </dgm:pt>
    <dgm:pt modelId="{0D03F4C7-4ABF-47C9-8087-4E829F997528}">
      <dgm:prSet phldrT="[Texte]"/>
      <dgm:spPr>
        <a:solidFill>
          <a:schemeClr val="bg1">
            <a:lumMod val="75000"/>
          </a:schemeClr>
        </a:solidFill>
      </dgm:spPr>
      <dgm:t>
        <a:bodyPr/>
        <a:lstStyle/>
        <a:p>
          <a:pPr marL="0" lvl="0" defTabSz="666750">
            <a:lnSpc>
              <a:spcPct val="90000"/>
            </a:lnSpc>
            <a:spcBef>
              <a:spcPct val="0"/>
            </a:spcBef>
            <a:spcAft>
              <a:spcPct val="35000"/>
            </a:spcAft>
            <a:buNone/>
          </a:pPr>
          <a:r>
            <a:rPr lang="fr-FR" dirty="0" err="1"/>
            <a:t>Assessing</a:t>
          </a:r>
          <a:r>
            <a:rPr lang="fr-FR" dirty="0"/>
            <a:t> and </a:t>
          </a:r>
          <a:r>
            <a:rPr lang="fr-FR" dirty="0" err="1"/>
            <a:t>measuring</a:t>
          </a:r>
          <a:r>
            <a:rPr lang="fr-FR" dirty="0"/>
            <a:t> durable solutions </a:t>
          </a:r>
          <a:endParaRPr lang="en-US" dirty="0"/>
        </a:p>
      </dgm:t>
    </dgm:pt>
    <dgm:pt modelId="{CB961732-B3BF-4D7B-86EE-BC28A183F851}" type="parTrans" cxnId="{9204B2C6-35A5-43FF-AB79-EFD25F3D37E1}">
      <dgm:prSet/>
      <dgm:spPr/>
      <dgm:t>
        <a:bodyPr/>
        <a:lstStyle/>
        <a:p>
          <a:endParaRPr lang="en-US"/>
        </a:p>
      </dgm:t>
    </dgm:pt>
    <dgm:pt modelId="{1EA9C776-0D57-4194-AABA-59EB33F43175}" type="sibTrans" cxnId="{9204B2C6-35A5-43FF-AB79-EFD25F3D37E1}">
      <dgm:prSet/>
      <dgm:spPr/>
      <dgm:t>
        <a:bodyPr/>
        <a:lstStyle/>
        <a:p>
          <a:endParaRPr lang="en-US"/>
        </a:p>
      </dgm:t>
    </dgm:pt>
    <dgm:pt modelId="{4B6A2CC5-09BD-402E-92D2-3F978A461D0F}">
      <dgm:prSet phldrT="[Texte]"/>
      <dgm:spPr>
        <a:solidFill>
          <a:schemeClr val="accent1"/>
        </a:solidFill>
      </dgm:spPr>
      <dgm:t>
        <a:bodyPr/>
        <a:lstStyle/>
        <a:p>
          <a:r>
            <a:rPr lang="fr-FR" dirty="0" err="1"/>
            <a:t>Involve</a:t>
          </a:r>
          <a:r>
            <a:rPr lang="fr-FR" dirty="0"/>
            <a:t> DAC </a:t>
          </a:r>
          <a:r>
            <a:rPr lang="fr-FR" dirty="0" err="1"/>
            <a:t>through</a:t>
          </a:r>
          <a:r>
            <a:rPr lang="fr-FR" dirty="0"/>
            <a:t> Community-</a:t>
          </a:r>
          <a:r>
            <a:rPr lang="fr-FR" dirty="0" err="1"/>
            <a:t>based</a:t>
          </a:r>
          <a:r>
            <a:rPr lang="fr-FR" dirty="0"/>
            <a:t> planning  </a:t>
          </a:r>
          <a:endParaRPr lang="en-US" dirty="0"/>
        </a:p>
      </dgm:t>
    </dgm:pt>
    <dgm:pt modelId="{665A8F8B-BC90-422E-AF5C-CBC15E681192}" type="parTrans" cxnId="{21CF5081-6E5E-40F7-9597-90179FD989C1}">
      <dgm:prSet/>
      <dgm:spPr/>
      <dgm:t>
        <a:bodyPr/>
        <a:lstStyle/>
        <a:p>
          <a:endParaRPr lang="en-US"/>
        </a:p>
      </dgm:t>
    </dgm:pt>
    <dgm:pt modelId="{CD7333A4-8440-4027-B8A6-096424A78B74}" type="sibTrans" cxnId="{21CF5081-6E5E-40F7-9597-90179FD989C1}">
      <dgm:prSet/>
      <dgm:spPr/>
      <dgm:t>
        <a:bodyPr/>
        <a:lstStyle/>
        <a:p>
          <a:endParaRPr lang="en-US"/>
        </a:p>
      </dgm:t>
    </dgm:pt>
    <dgm:pt modelId="{6F00F99D-BB8E-4E76-823C-F2B64FC9CFEF}">
      <dgm:prSet phldrT="[Texte]"/>
      <dgm:spPr>
        <a:solidFill>
          <a:schemeClr val="bg2">
            <a:lumMod val="40000"/>
            <a:lumOff val="60000"/>
          </a:schemeClr>
        </a:solidFill>
      </dgm:spPr>
      <dgm:t>
        <a:bodyPr/>
        <a:lstStyle/>
        <a:p>
          <a:r>
            <a:rPr lang="fr-FR" dirty="0" err="1"/>
            <a:t>Adopting</a:t>
          </a:r>
          <a:r>
            <a:rPr lang="fr-FR" dirty="0"/>
            <a:t> an area-</a:t>
          </a:r>
          <a:r>
            <a:rPr lang="fr-FR" dirty="0" err="1"/>
            <a:t>based</a:t>
          </a:r>
          <a:r>
            <a:rPr lang="fr-FR" dirty="0"/>
            <a:t> </a:t>
          </a:r>
          <a:r>
            <a:rPr lang="fr-FR" dirty="0" err="1"/>
            <a:t>approach</a:t>
          </a:r>
          <a:r>
            <a:rPr lang="fr-FR" dirty="0"/>
            <a:t> </a:t>
          </a:r>
          <a:endParaRPr lang="en-US" dirty="0"/>
        </a:p>
      </dgm:t>
    </dgm:pt>
    <dgm:pt modelId="{74DC877F-BB66-4BB0-9ECE-7B387865F1D5}" type="sibTrans" cxnId="{E5CF200F-76DE-4CB6-99DD-C37DA9E6A5EA}">
      <dgm:prSet/>
      <dgm:spPr/>
      <dgm:t>
        <a:bodyPr/>
        <a:lstStyle/>
        <a:p>
          <a:endParaRPr lang="en-US"/>
        </a:p>
      </dgm:t>
    </dgm:pt>
    <dgm:pt modelId="{9E49C4B7-43A7-43F8-BBFF-07E67F23F348}" type="parTrans" cxnId="{E5CF200F-76DE-4CB6-99DD-C37DA9E6A5EA}">
      <dgm:prSet/>
      <dgm:spPr/>
      <dgm:t>
        <a:bodyPr/>
        <a:lstStyle/>
        <a:p>
          <a:endParaRPr lang="en-US"/>
        </a:p>
      </dgm:t>
    </dgm:pt>
    <dgm:pt modelId="{C82E2445-04D5-4663-8665-6766B65E2950}" type="pres">
      <dgm:prSet presAssocID="{55A90E9F-C01F-496F-A572-00D545CC5483}" presName="cycle" presStyleCnt="0">
        <dgm:presLayoutVars>
          <dgm:dir/>
          <dgm:resizeHandles val="exact"/>
        </dgm:presLayoutVars>
      </dgm:prSet>
      <dgm:spPr/>
    </dgm:pt>
    <dgm:pt modelId="{E9F058C1-290B-4659-89A5-741937F36FE9}" type="pres">
      <dgm:prSet presAssocID="{6F00F99D-BB8E-4E76-823C-F2B64FC9CFEF}" presName="node" presStyleLbl="node1" presStyleIdx="0" presStyleCnt="5" custScaleX="125947" custScaleY="125947">
        <dgm:presLayoutVars>
          <dgm:bulletEnabled val="1"/>
        </dgm:presLayoutVars>
      </dgm:prSet>
      <dgm:spPr/>
    </dgm:pt>
    <dgm:pt modelId="{0F7A3581-97DB-4DCD-9102-9F0197BFD633}" type="pres">
      <dgm:prSet presAssocID="{74DC877F-BB66-4BB0-9ECE-7B387865F1D5}" presName="sibTrans" presStyleLbl="sibTrans2D1" presStyleIdx="0" presStyleCnt="5"/>
      <dgm:spPr/>
    </dgm:pt>
    <dgm:pt modelId="{39139788-FF92-480E-BF50-11D335FE9DDE}" type="pres">
      <dgm:prSet presAssocID="{74DC877F-BB66-4BB0-9ECE-7B387865F1D5}" presName="connectorText" presStyleLbl="sibTrans2D1" presStyleIdx="0" presStyleCnt="5"/>
      <dgm:spPr/>
    </dgm:pt>
    <dgm:pt modelId="{F4AF081F-F46E-40FB-85FF-E60D85731693}" type="pres">
      <dgm:prSet presAssocID="{06795781-FD84-4A9C-ABE1-CA66905EAE41}" presName="node" presStyleLbl="node1" presStyleIdx="1" presStyleCnt="5" custScaleX="125947" custScaleY="125947">
        <dgm:presLayoutVars>
          <dgm:bulletEnabled val="1"/>
        </dgm:presLayoutVars>
      </dgm:prSet>
      <dgm:spPr/>
    </dgm:pt>
    <dgm:pt modelId="{D9630AF7-6D38-4C39-9D07-B86598AE045E}" type="pres">
      <dgm:prSet presAssocID="{684ADCA2-8E5A-4A28-B41D-2EE01CDA9791}" presName="sibTrans" presStyleLbl="sibTrans2D1" presStyleIdx="1" presStyleCnt="5"/>
      <dgm:spPr/>
    </dgm:pt>
    <dgm:pt modelId="{CE9ADB71-A23B-4DC9-BA42-3238984FB786}" type="pres">
      <dgm:prSet presAssocID="{684ADCA2-8E5A-4A28-B41D-2EE01CDA9791}" presName="connectorText" presStyleLbl="sibTrans2D1" presStyleIdx="1" presStyleCnt="5"/>
      <dgm:spPr/>
    </dgm:pt>
    <dgm:pt modelId="{3509C221-C81D-449D-A89D-480FE14FC0B0}" type="pres">
      <dgm:prSet presAssocID="{AD2E1C47-ED16-4E2C-A7C1-68B967F0F6B9}" presName="node" presStyleLbl="node1" presStyleIdx="2" presStyleCnt="5" custScaleX="125947" custScaleY="125947">
        <dgm:presLayoutVars>
          <dgm:bulletEnabled val="1"/>
        </dgm:presLayoutVars>
      </dgm:prSet>
      <dgm:spPr/>
    </dgm:pt>
    <dgm:pt modelId="{3114AC60-3DA0-4E7C-8DE9-103B0DD2A272}" type="pres">
      <dgm:prSet presAssocID="{3109A782-B719-4071-AB22-486577993914}" presName="sibTrans" presStyleLbl="sibTrans2D1" presStyleIdx="2" presStyleCnt="5"/>
      <dgm:spPr/>
    </dgm:pt>
    <dgm:pt modelId="{A7C0D62D-F19D-480D-A4BD-47A6F9E1D2A9}" type="pres">
      <dgm:prSet presAssocID="{3109A782-B719-4071-AB22-486577993914}" presName="connectorText" presStyleLbl="sibTrans2D1" presStyleIdx="2" presStyleCnt="5"/>
      <dgm:spPr/>
    </dgm:pt>
    <dgm:pt modelId="{02F39420-A9F9-4FCE-9D22-8DAB94EF525E}" type="pres">
      <dgm:prSet presAssocID="{0D03F4C7-4ABF-47C9-8087-4E829F997528}" presName="node" presStyleLbl="node1" presStyleIdx="3" presStyleCnt="5" custScaleX="125947" custScaleY="125947">
        <dgm:presLayoutVars>
          <dgm:bulletEnabled val="1"/>
        </dgm:presLayoutVars>
      </dgm:prSet>
      <dgm:spPr/>
    </dgm:pt>
    <dgm:pt modelId="{E1C7991D-A9EB-4310-86A8-A896BCD0812B}" type="pres">
      <dgm:prSet presAssocID="{1EA9C776-0D57-4194-AABA-59EB33F43175}" presName="sibTrans" presStyleLbl="sibTrans2D1" presStyleIdx="3" presStyleCnt="5"/>
      <dgm:spPr/>
    </dgm:pt>
    <dgm:pt modelId="{70301EC4-EAAC-49B1-AEF9-0FF267FD255E}" type="pres">
      <dgm:prSet presAssocID="{1EA9C776-0D57-4194-AABA-59EB33F43175}" presName="connectorText" presStyleLbl="sibTrans2D1" presStyleIdx="3" presStyleCnt="5"/>
      <dgm:spPr/>
    </dgm:pt>
    <dgm:pt modelId="{5DC8A982-5F70-419D-818A-908A4EB27457}" type="pres">
      <dgm:prSet presAssocID="{4B6A2CC5-09BD-402E-92D2-3F978A461D0F}" presName="node" presStyleLbl="node1" presStyleIdx="4" presStyleCnt="5" custScaleX="125947" custScaleY="125947">
        <dgm:presLayoutVars>
          <dgm:bulletEnabled val="1"/>
        </dgm:presLayoutVars>
      </dgm:prSet>
      <dgm:spPr/>
    </dgm:pt>
    <dgm:pt modelId="{A2921582-7BC6-4D69-A474-8483102F00F4}" type="pres">
      <dgm:prSet presAssocID="{CD7333A4-8440-4027-B8A6-096424A78B74}" presName="sibTrans" presStyleLbl="sibTrans2D1" presStyleIdx="4" presStyleCnt="5"/>
      <dgm:spPr/>
    </dgm:pt>
    <dgm:pt modelId="{A234ECDE-92F7-4045-A5D6-0B20255CD0EB}" type="pres">
      <dgm:prSet presAssocID="{CD7333A4-8440-4027-B8A6-096424A78B74}" presName="connectorText" presStyleLbl="sibTrans2D1" presStyleIdx="4" presStyleCnt="5"/>
      <dgm:spPr/>
    </dgm:pt>
  </dgm:ptLst>
  <dgm:cxnLst>
    <dgm:cxn modelId="{A4320903-2AE2-4DE3-B7FF-8AB5D567AD12}" type="presOf" srcId="{684ADCA2-8E5A-4A28-B41D-2EE01CDA9791}" destId="{D9630AF7-6D38-4C39-9D07-B86598AE045E}" srcOrd="0" destOrd="0" presId="urn:microsoft.com/office/officeart/2005/8/layout/cycle2"/>
    <dgm:cxn modelId="{E5CF200F-76DE-4CB6-99DD-C37DA9E6A5EA}" srcId="{55A90E9F-C01F-496F-A572-00D545CC5483}" destId="{6F00F99D-BB8E-4E76-823C-F2B64FC9CFEF}" srcOrd="0" destOrd="0" parTransId="{9E49C4B7-43A7-43F8-BBFF-07E67F23F348}" sibTransId="{74DC877F-BB66-4BB0-9ECE-7B387865F1D5}"/>
    <dgm:cxn modelId="{F5415212-B787-433F-ADDA-4B03E863DA11}" type="presOf" srcId="{1EA9C776-0D57-4194-AABA-59EB33F43175}" destId="{70301EC4-EAAC-49B1-AEF9-0FF267FD255E}" srcOrd="1" destOrd="0" presId="urn:microsoft.com/office/officeart/2005/8/layout/cycle2"/>
    <dgm:cxn modelId="{3573FC27-27A7-4794-ABDF-DD7A68FBFD93}" srcId="{55A90E9F-C01F-496F-A572-00D545CC5483}" destId="{AD2E1C47-ED16-4E2C-A7C1-68B967F0F6B9}" srcOrd="2" destOrd="0" parTransId="{04AB9767-3266-4FFC-956D-A69049F12F22}" sibTransId="{3109A782-B719-4071-AB22-486577993914}"/>
    <dgm:cxn modelId="{9FAB5C2C-7265-472E-889C-9C2A233427E6}" type="presOf" srcId="{06795781-FD84-4A9C-ABE1-CA66905EAE41}" destId="{F4AF081F-F46E-40FB-85FF-E60D85731693}" srcOrd="0" destOrd="0" presId="urn:microsoft.com/office/officeart/2005/8/layout/cycle2"/>
    <dgm:cxn modelId="{31E4A43C-4142-46F5-8254-60DD3DD78CBF}" type="presOf" srcId="{0D03F4C7-4ABF-47C9-8087-4E829F997528}" destId="{02F39420-A9F9-4FCE-9D22-8DAB94EF525E}" srcOrd="0" destOrd="0" presId="urn:microsoft.com/office/officeart/2005/8/layout/cycle2"/>
    <dgm:cxn modelId="{E0916461-DED8-4642-9A37-44F6AA59985F}" type="presOf" srcId="{3109A782-B719-4071-AB22-486577993914}" destId="{3114AC60-3DA0-4E7C-8DE9-103B0DD2A272}" srcOrd="0" destOrd="0" presId="urn:microsoft.com/office/officeart/2005/8/layout/cycle2"/>
    <dgm:cxn modelId="{F498CA41-BE64-4952-B396-F5FEB8FE7A6D}" srcId="{55A90E9F-C01F-496F-A572-00D545CC5483}" destId="{06795781-FD84-4A9C-ABE1-CA66905EAE41}" srcOrd="1" destOrd="0" parTransId="{2AE78B91-5585-4701-89FF-186A8A03C2EC}" sibTransId="{684ADCA2-8E5A-4A28-B41D-2EE01CDA9791}"/>
    <dgm:cxn modelId="{B6FB1A48-5012-4739-94FB-9DFD633A1E1A}" type="presOf" srcId="{74DC877F-BB66-4BB0-9ECE-7B387865F1D5}" destId="{39139788-FF92-480E-BF50-11D335FE9DDE}" srcOrd="1" destOrd="0" presId="urn:microsoft.com/office/officeart/2005/8/layout/cycle2"/>
    <dgm:cxn modelId="{4144714E-D903-4514-89B8-D74CC4EE39F9}" type="presOf" srcId="{CD7333A4-8440-4027-B8A6-096424A78B74}" destId="{A234ECDE-92F7-4045-A5D6-0B20255CD0EB}" srcOrd="1" destOrd="0" presId="urn:microsoft.com/office/officeart/2005/8/layout/cycle2"/>
    <dgm:cxn modelId="{5347BA7A-A58D-4F5B-AB58-44C3A32ADED3}" type="presOf" srcId="{74DC877F-BB66-4BB0-9ECE-7B387865F1D5}" destId="{0F7A3581-97DB-4DCD-9102-9F0197BFD633}" srcOrd="0" destOrd="0" presId="urn:microsoft.com/office/officeart/2005/8/layout/cycle2"/>
    <dgm:cxn modelId="{21CF5081-6E5E-40F7-9597-90179FD989C1}" srcId="{55A90E9F-C01F-496F-A572-00D545CC5483}" destId="{4B6A2CC5-09BD-402E-92D2-3F978A461D0F}" srcOrd="4" destOrd="0" parTransId="{665A8F8B-BC90-422E-AF5C-CBC15E681192}" sibTransId="{CD7333A4-8440-4027-B8A6-096424A78B74}"/>
    <dgm:cxn modelId="{5C31F99C-B6C0-44E0-9656-CA6E9066BD0A}" type="presOf" srcId="{CD7333A4-8440-4027-B8A6-096424A78B74}" destId="{A2921582-7BC6-4D69-A474-8483102F00F4}" srcOrd="0" destOrd="0" presId="urn:microsoft.com/office/officeart/2005/8/layout/cycle2"/>
    <dgm:cxn modelId="{878BF39D-176B-430F-A3B1-E1B947C223BF}" type="presOf" srcId="{AD2E1C47-ED16-4E2C-A7C1-68B967F0F6B9}" destId="{3509C221-C81D-449D-A89D-480FE14FC0B0}" srcOrd="0" destOrd="0" presId="urn:microsoft.com/office/officeart/2005/8/layout/cycle2"/>
    <dgm:cxn modelId="{9EFA10A7-CFE6-4F52-8316-8EEA5F45EFD4}" type="presOf" srcId="{1EA9C776-0D57-4194-AABA-59EB33F43175}" destId="{E1C7991D-A9EB-4310-86A8-A896BCD0812B}" srcOrd="0" destOrd="0" presId="urn:microsoft.com/office/officeart/2005/8/layout/cycle2"/>
    <dgm:cxn modelId="{04C403AC-42E7-46FF-B302-8B22FCCAF779}" type="presOf" srcId="{3109A782-B719-4071-AB22-486577993914}" destId="{A7C0D62D-F19D-480D-A4BD-47A6F9E1D2A9}" srcOrd="1" destOrd="0" presId="urn:microsoft.com/office/officeart/2005/8/layout/cycle2"/>
    <dgm:cxn modelId="{969A18B0-3F87-4294-A2CD-8338FB15966F}" type="presOf" srcId="{4B6A2CC5-09BD-402E-92D2-3F978A461D0F}" destId="{5DC8A982-5F70-419D-818A-908A4EB27457}" srcOrd="0" destOrd="0" presId="urn:microsoft.com/office/officeart/2005/8/layout/cycle2"/>
    <dgm:cxn modelId="{9204B2C6-35A5-43FF-AB79-EFD25F3D37E1}" srcId="{55A90E9F-C01F-496F-A572-00D545CC5483}" destId="{0D03F4C7-4ABF-47C9-8087-4E829F997528}" srcOrd="3" destOrd="0" parTransId="{CB961732-B3BF-4D7B-86EE-BC28A183F851}" sibTransId="{1EA9C776-0D57-4194-AABA-59EB33F43175}"/>
    <dgm:cxn modelId="{15FCC8C8-52FA-4934-A04A-31E87A6DD88B}" type="presOf" srcId="{55A90E9F-C01F-496F-A572-00D545CC5483}" destId="{C82E2445-04D5-4663-8665-6766B65E2950}" srcOrd="0" destOrd="0" presId="urn:microsoft.com/office/officeart/2005/8/layout/cycle2"/>
    <dgm:cxn modelId="{EC4042CA-37A8-474A-9CB0-F6556E9AD29B}" type="presOf" srcId="{6F00F99D-BB8E-4E76-823C-F2B64FC9CFEF}" destId="{E9F058C1-290B-4659-89A5-741937F36FE9}" srcOrd="0" destOrd="0" presId="urn:microsoft.com/office/officeart/2005/8/layout/cycle2"/>
    <dgm:cxn modelId="{B98B0ECB-A146-4ACD-96AF-82DCCA92CE71}" type="presOf" srcId="{684ADCA2-8E5A-4A28-B41D-2EE01CDA9791}" destId="{CE9ADB71-A23B-4DC9-BA42-3238984FB786}" srcOrd="1" destOrd="0" presId="urn:microsoft.com/office/officeart/2005/8/layout/cycle2"/>
    <dgm:cxn modelId="{0B58F166-920A-42E4-A7E9-7803389476D9}" type="presParOf" srcId="{C82E2445-04D5-4663-8665-6766B65E2950}" destId="{E9F058C1-290B-4659-89A5-741937F36FE9}" srcOrd="0" destOrd="0" presId="urn:microsoft.com/office/officeart/2005/8/layout/cycle2"/>
    <dgm:cxn modelId="{9AB2DF57-41A2-4420-A9DE-389A71D09636}" type="presParOf" srcId="{C82E2445-04D5-4663-8665-6766B65E2950}" destId="{0F7A3581-97DB-4DCD-9102-9F0197BFD633}" srcOrd="1" destOrd="0" presId="urn:microsoft.com/office/officeart/2005/8/layout/cycle2"/>
    <dgm:cxn modelId="{773765A1-B2A3-4FF2-A93B-EEC850739C10}" type="presParOf" srcId="{0F7A3581-97DB-4DCD-9102-9F0197BFD633}" destId="{39139788-FF92-480E-BF50-11D335FE9DDE}" srcOrd="0" destOrd="0" presId="urn:microsoft.com/office/officeart/2005/8/layout/cycle2"/>
    <dgm:cxn modelId="{9D697490-F975-4956-B9DE-C9BB7B6370E1}" type="presParOf" srcId="{C82E2445-04D5-4663-8665-6766B65E2950}" destId="{F4AF081F-F46E-40FB-85FF-E60D85731693}" srcOrd="2" destOrd="0" presId="urn:microsoft.com/office/officeart/2005/8/layout/cycle2"/>
    <dgm:cxn modelId="{0840FC1D-69BA-43EA-B0F7-1946253A0B0F}" type="presParOf" srcId="{C82E2445-04D5-4663-8665-6766B65E2950}" destId="{D9630AF7-6D38-4C39-9D07-B86598AE045E}" srcOrd="3" destOrd="0" presId="urn:microsoft.com/office/officeart/2005/8/layout/cycle2"/>
    <dgm:cxn modelId="{84831471-B5F8-4794-A075-0989F21A50DE}" type="presParOf" srcId="{D9630AF7-6D38-4C39-9D07-B86598AE045E}" destId="{CE9ADB71-A23B-4DC9-BA42-3238984FB786}" srcOrd="0" destOrd="0" presId="urn:microsoft.com/office/officeart/2005/8/layout/cycle2"/>
    <dgm:cxn modelId="{D419D01B-D367-4EA6-B281-24BFFD410813}" type="presParOf" srcId="{C82E2445-04D5-4663-8665-6766B65E2950}" destId="{3509C221-C81D-449D-A89D-480FE14FC0B0}" srcOrd="4" destOrd="0" presId="urn:microsoft.com/office/officeart/2005/8/layout/cycle2"/>
    <dgm:cxn modelId="{080213A9-8462-4783-9159-DD9FA0BA72B1}" type="presParOf" srcId="{C82E2445-04D5-4663-8665-6766B65E2950}" destId="{3114AC60-3DA0-4E7C-8DE9-103B0DD2A272}" srcOrd="5" destOrd="0" presId="urn:microsoft.com/office/officeart/2005/8/layout/cycle2"/>
    <dgm:cxn modelId="{76F848D4-ECB8-4991-8B6E-B485E692C8B2}" type="presParOf" srcId="{3114AC60-3DA0-4E7C-8DE9-103B0DD2A272}" destId="{A7C0D62D-F19D-480D-A4BD-47A6F9E1D2A9}" srcOrd="0" destOrd="0" presId="urn:microsoft.com/office/officeart/2005/8/layout/cycle2"/>
    <dgm:cxn modelId="{63DE1AE2-4F68-4541-BE1F-85B5D9232FEF}" type="presParOf" srcId="{C82E2445-04D5-4663-8665-6766B65E2950}" destId="{02F39420-A9F9-4FCE-9D22-8DAB94EF525E}" srcOrd="6" destOrd="0" presId="urn:microsoft.com/office/officeart/2005/8/layout/cycle2"/>
    <dgm:cxn modelId="{1FD4E712-3A4C-4B45-AF51-ECFFB7D6B4C2}" type="presParOf" srcId="{C82E2445-04D5-4663-8665-6766B65E2950}" destId="{E1C7991D-A9EB-4310-86A8-A896BCD0812B}" srcOrd="7" destOrd="0" presId="urn:microsoft.com/office/officeart/2005/8/layout/cycle2"/>
    <dgm:cxn modelId="{8BDF7CCE-3978-48DA-9BAE-06DBDCADD0C5}" type="presParOf" srcId="{E1C7991D-A9EB-4310-86A8-A896BCD0812B}" destId="{70301EC4-EAAC-49B1-AEF9-0FF267FD255E}" srcOrd="0" destOrd="0" presId="urn:microsoft.com/office/officeart/2005/8/layout/cycle2"/>
    <dgm:cxn modelId="{70EFC2C8-B547-46C0-A16F-D79ED887EAAA}" type="presParOf" srcId="{C82E2445-04D5-4663-8665-6766B65E2950}" destId="{5DC8A982-5F70-419D-818A-908A4EB27457}" srcOrd="8" destOrd="0" presId="urn:microsoft.com/office/officeart/2005/8/layout/cycle2"/>
    <dgm:cxn modelId="{3754053D-2FAB-4BB2-8F91-745861317078}" type="presParOf" srcId="{C82E2445-04D5-4663-8665-6766B65E2950}" destId="{A2921582-7BC6-4D69-A474-8483102F00F4}" srcOrd="9" destOrd="0" presId="urn:microsoft.com/office/officeart/2005/8/layout/cycle2"/>
    <dgm:cxn modelId="{B13E5542-1BE7-448F-B184-9E4808830559}" type="presParOf" srcId="{A2921582-7BC6-4D69-A474-8483102F00F4}" destId="{A234ECDE-92F7-4045-A5D6-0B20255CD0EB}"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1767D6-5FD5-4A5E-B960-C96404B923ED}"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GB"/>
        </a:p>
      </dgm:t>
    </dgm:pt>
    <dgm:pt modelId="{885D0BF2-E0AB-4664-BC0D-78A0CD48B16F}">
      <dgm:prSet phldrT="[Text]"/>
      <dgm:spPr/>
      <dgm:t>
        <a:bodyPr/>
        <a:lstStyle/>
        <a:p>
          <a:r>
            <a:rPr lang="en-GB" dirty="0"/>
            <a:t>Concerted data and analysis </a:t>
          </a:r>
        </a:p>
      </dgm:t>
    </dgm:pt>
    <dgm:pt modelId="{D73CCEF2-94D6-4335-8CF4-C689298C96FC}" type="parTrans" cxnId="{A0F755C2-AEA5-4E18-95B2-8166ADBF38BA}">
      <dgm:prSet/>
      <dgm:spPr/>
      <dgm:t>
        <a:bodyPr/>
        <a:lstStyle/>
        <a:p>
          <a:endParaRPr lang="en-GB"/>
        </a:p>
      </dgm:t>
    </dgm:pt>
    <dgm:pt modelId="{3D7DD80D-9840-4FA8-AA43-79C05A75E4A2}" type="sibTrans" cxnId="{A0F755C2-AEA5-4E18-95B2-8166ADBF38BA}">
      <dgm:prSet/>
      <dgm:spPr/>
      <dgm:t>
        <a:bodyPr/>
        <a:lstStyle/>
        <a:p>
          <a:endParaRPr lang="en-GB"/>
        </a:p>
      </dgm:t>
    </dgm:pt>
    <dgm:pt modelId="{2B964703-2931-4D60-895E-0F752EE7E67F}">
      <dgm:prSet phldrT="[Text]"/>
      <dgm:spPr/>
      <dgm:t>
        <a:bodyPr/>
        <a:lstStyle/>
        <a:p>
          <a:r>
            <a:rPr lang="en-GB" dirty="0"/>
            <a:t>Community Action Plan </a:t>
          </a:r>
        </a:p>
      </dgm:t>
    </dgm:pt>
    <dgm:pt modelId="{F095D2C1-F404-4E98-86B3-8C4D1B7DFB59}" type="parTrans" cxnId="{799CEC7D-C991-4457-A8A3-F222855D5C98}">
      <dgm:prSet/>
      <dgm:spPr/>
      <dgm:t>
        <a:bodyPr/>
        <a:lstStyle/>
        <a:p>
          <a:endParaRPr lang="en-GB"/>
        </a:p>
      </dgm:t>
    </dgm:pt>
    <dgm:pt modelId="{7609B1E6-064F-4954-AFDC-F0F87372F79B}" type="sibTrans" cxnId="{799CEC7D-C991-4457-A8A3-F222855D5C98}">
      <dgm:prSet/>
      <dgm:spPr/>
      <dgm:t>
        <a:bodyPr/>
        <a:lstStyle/>
        <a:p>
          <a:endParaRPr lang="en-GB"/>
        </a:p>
      </dgm:t>
    </dgm:pt>
    <dgm:pt modelId="{D4AD77B3-A9F4-4177-9F6E-843F68D90D64}">
      <dgm:prSet phldrT="[Text]"/>
      <dgm:spPr/>
      <dgm:t>
        <a:bodyPr/>
        <a:lstStyle/>
        <a:p>
          <a:r>
            <a:rPr lang="en-GB" dirty="0"/>
            <a:t>Local development planning </a:t>
          </a:r>
        </a:p>
      </dgm:t>
    </dgm:pt>
    <dgm:pt modelId="{B22F4545-6D24-4857-8697-519F7415E01D}" type="parTrans" cxnId="{82B4C744-6CB6-4B92-83A0-EEE53585B0B7}">
      <dgm:prSet/>
      <dgm:spPr/>
      <dgm:t>
        <a:bodyPr/>
        <a:lstStyle/>
        <a:p>
          <a:endParaRPr lang="en-GB"/>
        </a:p>
      </dgm:t>
    </dgm:pt>
    <dgm:pt modelId="{0B82BA7F-E61E-4345-8B66-67F8C101AB97}" type="sibTrans" cxnId="{82B4C744-6CB6-4B92-83A0-EEE53585B0B7}">
      <dgm:prSet/>
      <dgm:spPr/>
      <dgm:t>
        <a:bodyPr/>
        <a:lstStyle/>
        <a:p>
          <a:endParaRPr lang="en-GB"/>
        </a:p>
      </dgm:t>
    </dgm:pt>
    <dgm:pt modelId="{BBFF354B-24F5-42C2-9788-E106E4173150}" type="pres">
      <dgm:prSet presAssocID="{0F1767D6-5FD5-4A5E-B960-C96404B923ED}" presName="Name0" presStyleCnt="0">
        <dgm:presLayoutVars>
          <dgm:chMax val="11"/>
          <dgm:chPref val="11"/>
          <dgm:dir/>
          <dgm:resizeHandles/>
        </dgm:presLayoutVars>
      </dgm:prSet>
      <dgm:spPr/>
    </dgm:pt>
    <dgm:pt modelId="{D9E338CF-3844-4E8C-A39A-392A68DCE19B}" type="pres">
      <dgm:prSet presAssocID="{D4AD77B3-A9F4-4177-9F6E-843F68D90D64}" presName="Accent3" presStyleCnt="0"/>
      <dgm:spPr/>
    </dgm:pt>
    <dgm:pt modelId="{679DBCD4-542C-4990-8B97-27EA922FC6FC}" type="pres">
      <dgm:prSet presAssocID="{D4AD77B3-A9F4-4177-9F6E-843F68D90D64}" presName="Accent" presStyleLbl="node1" presStyleIdx="0" presStyleCnt="3"/>
      <dgm:spPr/>
    </dgm:pt>
    <dgm:pt modelId="{592E9265-FA39-4F63-AEFC-B5F9FA5F280B}" type="pres">
      <dgm:prSet presAssocID="{D4AD77B3-A9F4-4177-9F6E-843F68D90D64}" presName="ParentBackground3" presStyleCnt="0"/>
      <dgm:spPr/>
    </dgm:pt>
    <dgm:pt modelId="{FC7FB939-FD0A-4C24-8453-5669F9EC96E1}" type="pres">
      <dgm:prSet presAssocID="{D4AD77B3-A9F4-4177-9F6E-843F68D90D64}" presName="ParentBackground" presStyleLbl="fgAcc1" presStyleIdx="0" presStyleCnt="3"/>
      <dgm:spPr/>
    </dgm:pt>
    <dgm:pt modelId="{5D04FC12-69C7-48A5-BBB7-430C2F4B1AA6}" type="pres">
      <dgm:prSet presAssocID="{D4AD77B3-A9F4-4177-9F6E-843F68D90D64}" presName="Parent3" presStyleLbl="revTx" presStyleIdx="0" presStyleCnt="0">
        <dgm:presLayoutVars>
          <dgm:chMax val="1"/>
          <dgm:chPref val="1"/>
          <dgm:bulletEnabled val="1"/>
        </dgm:presLayoutVars>
      </dgm:prSet>
      <dgm:spPr/>
    </dgm:pt>
    <dgm:pt modelId="{66BC521C-4DCF-48C2-960A-C051301295B3}" type="pres">
      <dgm:prSet presAssocID="{2B964703-2931-4D60-895E-0F752EE7E67F}" presName="Accent2" presStyleCnt="0"/>
      <dgm:spPr/>
    </dgm:pt>
    <dgm:pt modelId="{CC554C35-A386-4BBE-89A4-F9AD2DA06DF7}" type="pres">
      <dgm:prSet presAssocID="{2B964703-2931-4D60-895E-0F752EE7E67F}" presName="Accent" presStyleLbl="node1" presStyleIdx="1" presStyleCnt="3"/>
      <dgm:spPr/>
    </dgm:pt>
    <dgm:pt modelId="{A43650CB-18E8-48D0-8E59-BF943363D5A9}" type="pres">
      <dgm:prSet presAssocID="{2B964703-2931-4D60-895E-0F752EE7E67F}" presName="ParentBackground2" presStyleCnt="0"/>
      <dgm:spPr/>
    </dgm:pt>
    <dgm:pt modelId="{F074D9CF-F097-4461-8273-F9059E803E52}" type="pres">
      <dgm:prSet presAssocID="{2B964703-2931-4D60-895E-0F752EE7E67F}" presName="ParentBackground" presStyleLbl="fgAcc1" presStyleIdx="1" presStyleCnt="3"/>
      <dgm:spPr/>
    </dgm:pt>
    <dgm:pt modelId="{5112945D-74F6-4917-95E8-A7FBFF2C8C1C}" type="pres">
      <dgm:prSet presAssocID="{2B964703-2931-4D60-895E-0F752EE7E67F}" presName="Parent2" presStyleLbl="revTx" presStyleIdx="0" presStyleCnt="0">
        <dgm:presLayoutVars>
          <dgm:chMax val="1"/>
          <dgm:chPref val="1"/>
          <dgm:bulletEnabled val="1"/>
        </dgm:presLayoutVars>
      </dgm:prSet>
      <dgm:spPr/>
    </dgm:pt>
    <dgm:pt modelId="{008E686F-7AD0-4A13-9665-3F8089F279FF}" type="pres">
      <dgm:prSet presAssocID="{885D0BF2-E0AB-4664-BC0D-78A0CD48B16F}" presName="Accent1" presStyleCnt="0"/>
      <dgm:spPr/>
    </dgm:pt>
    <dgm:pt modelId="{3053CA21-E525-4FCA-803B-2CD30D8E75CE}" type="pres">
      <dgm:prSet presAssocID="{885D0BF2-E0AB-4664-BC0D-78A0CD48B16F}" presName="Accent" presStyleLbl="node1" presStyleIdx="2" presStyleCnt="3"/>
      <dgm:spPr/>
    </dgm:pt>
    <dgm:pt modelId="{90375378-723A-4A7F-99B6-88473585C513}" type="pres">
      <dgm:prSet presAssocID="{885D0BF2-E0AB-4664-BC0D-78A0CD48B16F}" presName="ParentBackground1" presStyleCnt="0"/>
      <dgm:spPr/>
    </dgm:pt>
    <dgm:pt modelId="{70ECB63A-AF87-4867-AACC-7079816FC629}" type="pres">
      <dgm:prSet presAssocID="{885D0BF2-E0AB-4664-BC0D-78A0CD48B16F}" presName="ParentBackground" presStyleLbl="fgAcc1" presStyleIdx="2" presStyleCnt="3"/>
      <dgm:spPr/>
    </dgm:pt>
    <dgm:pt modelId="{F82FB524-2386-4C57-BC63-FB4DAD169874}" type="pres">
      <dgm:prSet presAssocID="{885D0BF2-E0AB-4664-BC0D-78A0CD48B16F}" presName="Parent1" presStyleLbl="revTx" presStyleIdx="0" presStyleCnt="0">
        <dgm:presLayoutVars>
          <dgm:chMax val="1"/>
          <dgm:chPref val="1"/>
          <dgm:bulletEnabled val="1"/>
        </dgm:presLayoutVars>
      </dgm:prSet>
      <dgm:spPr/>
    </dgm:pt>
  </dgm:ptLst>
  <dgm:cxnLst>
    <dgm:cxn modelId="{564F393B-4312-42C7-B75F-92EEEF743094}" type="presOf" srcId="{885D0BF2-E0AB-4664-BC0D-78A0CD48B16F}" destId="{70ECB63A-AF87-4867-AACC-7079816FC629}" srcOrd="0" destOrd="0" presId="urn:microsoft.com/office/officeart/2011/layout/CircleProcess"/>
    <dgm:cxn modelId="{AAFDB95D-DBD3-4165-87EF-7AAFCDE58806}" type="presOf" srcId="{D4AD77B3-A9F4-4177-9F6E-843F68D90D64}" destId="{5D04FC12-69C7-48A5-BBB7-430C2F4B1AA6}" srcOrd="1" destOrd="0" presId="urn:microsoft.com/office/officeart/2011/layout/CircleProcess"/>
    <dgm:cxn modelId="{82B4C744-6CB6-4B92-83A0-EEE53585B0B7}" srcId="{0F1767D6-5FD5-4A5E-B960-C96404B923ED}" destId="{D4AD77B3-A9F4-4177-9F6E-843F68D90D64}" srcOrd="2" destOrd="0" parTransId="{B22F4545-6D24-4857-8697-519F7415E01D}" sibTransId="{0B82BA7F-E61E-4345-8B66-67F8C101AB97}"/>
    <dgm:cxn modelId="{EA07AB66-B436-432A-8730-457E01E5CCC5}" type="presOf" srcId="{2B964703-2931-4D60-895E-0F752EE7E67F}" destId="{F074D9CF-F097-4461-8273-F9059E803E52}" srcOrd="0" destOrd="0" presId="urn:microsoft.com/office/officeart/2011/layout/CircleProcess"/>
    <dgm:cxn modelId="{799CEC7D-C991-4457-A8A3-F222855D5C98}" srcId="{0F1767D6-5FD5-4A5E-B960-C96404B923ED}" destId="{2B964703-2931-4D60-895E-0F752EE7E67F}" srcOrd="1" destOrd="0" parTransId="{F095D2C1-F404-4E98-86B3-8C4D1B7DFB59}" sibTransId="{7609B1E6-064F-4954-AFDC-F0F87372F79B}"/>
    <dgm:cxn modelId="{6A853090-9C32-4DA7-AF00-0EEE6CB49FBE}" type="presOf" srcId="{D4AD77B3-A9F4-4177-9F6E-843F68D90D64}" destId="{FC7FB939-FD0A-4C24-8453-5669F9EC96E1}" srcOrd="0" destOrd="0" presId="urn:microsoft.com/office/officeart/2011/layout/CircleProcess"/>
    <dgm:cxn modelId="{D3526690-767A-4D63-BA75-C34F3B0320B8}" type="presOf" srcId="{0F1767D6-5FD5-4A5E-B960-C96404B923ED}" destId="{BBFF354B-24F5-42C2-9788-E106E4173150}" srcOrd="0" destOrd="0" presId="urn:microsoft.com/office/officeart/2011/layout/CircleProcess"/>
    <dgm:cxn modelId="{499C319C-D3CE-4D5A-AA5F-DFB686CCC20C}" type="presOf" srcId="{2B964703-2931-4D60-895E-0F752EE7E67F}" destId="{5112945D-74F6-4917-95E8-A7FBFF2C8C1C}" srcOrd="1" destOrd="0" presId="urn:microsoft.com/office/officeart/2011/layout/CircleProcess"/>
    <dgm:cxn modelId="{E369CCAE-E40B-4123-BA9F-ADCB2C889CE8}" type="presOf" srcId="{885D0BF2-E0AB-4664-BC0D-78A0CD48B16F}" destId="{F82FB524-2386-4C57-BC63-FB4DAD169874}" srcOrd="1" destOrd="0" presId="urn:microsoft.com/office/officeart/2011/layout/CircleProcess"/>
    <dgm:cxn modelId="{A0F755C2-AEA5-4E18-95B2-8166ADBF38BA}" srcId="{0F1767D6-5FD5-4A5E-B960-C96404B923ED}" destId="{885D0BF2-E0AB-4664-BC0D-78A0CD48B16F}" srcOrd="0" destOrd="0" parTransId="{D73CCEF2-94D6-4335-8CF4-C689298C96FC}" sibTransId="{3D7DD80D-9840-4FA8-AA43-79C05A75E4A2}"/>
    <dgm:cxn modelId="{9A1DDF61-03F6-46E6-93D9-EFCC109C1C1D}" type="presParOf" srcId="{BBFF354B-24F5-42C2-9788-E106E4173150}" destId="{D9E338CF-3844-4E8C-A39A-392A68DCE19B}" srcOrd="0" destOrd="0" presId="urn:microsoft.com/office/officeart/2011/layout/CircleProcess"/>
    <dgm:cxn modelId="{D2FBA7DA-57D6-41EF-87EC-656C2CC24D21}" type="presParOf" srcId="{D9E338CF-3844-4E8C-A39A-392A68DCE19B}" destId="{679DBCD4-542C-4990-8B97-27EA922FC6FC}" srcOrd="0" destOrd="0" presId="urn:microsoft.com/office/officeart/2011/layout/CircleProcess"/>
    <dgm:cxn modelId="{259613C8-C6B8-48BF-A90C-268F882FD1B4}" type="presParOf" srcId="{BBFF354B-24F5-42C2-9788-E106E4173150}" destId="{592E9265-FA39-4F63-AEFC-B5F9FA5F280B}" srcOrd="1" destOrd="0" presId="urn:microsoft.com/office/officeart/2011/layout/CircleProcess"/>
    <dgm:cxn modelId="{92EC8E4A-A339-4E6C-A2DB-744B8E02C7AA}" type="presParOf" srcId="{592E9265-FA39-4F63-AEFC-B5F9FA5F280B}" destId="{FC7FB939-FD0A-4C24-8453-5669F9EC96E1}" srcOrd="0" destOrd="0" presId="urn:microsoft.com/office/officeart/2011/layout/CircleProcess"/>
    <dgm:cxn modelId="{0C559302-B6BA-40A1-9A1D-E56E113F580A}" type="presParOf" srcId="{BBFF354B-24F5-42C2-9788-E106E4173150}" destId="{5D04FC12-69C7-48A5-BBB7-430C2F4B1AA6}" srcOrd="2" destOrd="0" presId="urn:microsoft.com/office/officeart/2011/layout/CircleProcess"/>
    <dgm:cxn modelId="{D41C3010-7F17-4896-97CC-1061E57EAF58}" type="presParOf" srcId="{BBFF354B-24F5-42C2-9788-E106E4173150}" destId="{66BC521C-4DCF-48C2-960A-C051301295B3}" srcOrd="3" destOrd="0" presId="urn:microsoft.com/office/officeart/2011/layout/CircleProcess"/>
    <dgm:cxn modelId="{B3DF815C-D287-46F9-9598-986DFFE81323}" type="presParOf" srcId="{66BC521C-4DCF-48C2-960A-C051301295B3}" destId="{CC554C35-A386-4BBE-89A4-F9AD2DA06DF7}" srcOrd="0" destOrd="0" presId="urn:microsoft.com/office/officeart/2011/layout/CircleProcess"/>
    <dgm:cxn modelId="{C2D63F3A-98C8-404B-92AD-00FB48F84A76}" type="presParOf" srcId="{BBFF354B-24F5-42C2-9788-E106E4173150}" destId="{A43650CB-18E8-48D0-8E59-BF943363D5A9}" srcOrd="4" destOrd="0" presId="urn:microsoft.com/office/officeart/2011/layout/CircleProcess"/>
    <dgm:cxn modelId="{24D90CB1-B58C-4DCC-8D2E-9CC27FDFCE10}" type="presParOf" srcId="{A43650CB-18E8-48D0-8E59-BF943363D5A9}" destId="{F074D9CF-F097-4461-8273-F9059E803E52}" srcOrd="0" destOrd="0" presId="urn:microsoft.com/office/officeart/2011/layout/CircleProcess"/>
    <dgm:cxn modelId="{3C84C7BC-5691-43FE-8D2F-E9E73BB64A3E}" type="presParOf" srcId="{BBFF354B-24F5-42C2-9788-E106E4173150}" destId="{5112945D-74F6-4917-95E8-A7FBFF2C8C1C}" srcOrd="5" destOrd="0" presId="urn:microsoft.com/office/officeart/2011/layout/CircleProcess"/>
    <dgm:cxn modelId="{D3F41198-489D-4F23-AE8E-52C7C2C75A8E}" type="presParOf" srcId="{BBFF354B-24F5-42C2-9788-E106E4173150}" destId="{008E686F-7AD0-4A13-9665-3F8089F279FF}" srcOrd="6" destOrd="0" presId="urn:microsoft.com/office/officeart/2011/layout/CircleProcess"/>
    <dgm:cxn modelId="{538A0DAD-02E7-4818-8D6A-94760465A98D}" type="presParOf" srcId="{008E686F-7AD0-4A13-9665-3F8089F279FF}" destId="{3053CA21-E525-4FCA-803B-2CD30D8E75CE}" srcOrd="0" destOrd="0" presId="urn:microsoft.com/office/officeart/2011/layout/CircleProcess"/>
    <dgm:cxn modelId="{9B934595-7E56-4892-AF46-ECD5ED755B87}" type="presParOf" srcId="{BBFF354B-24F5-42C2-9788-E106E4173150}" destId="{90375378-723A-4A7F-99B6-88473585C513}" srcOrd="7" destOrd="0" presId="urn:microsoft.com/office/officeart/2011/layout/CircleProcess"/>
    <dgm:cxn modelId="{CA8EC742-2E1D-4BDD-A86D-909B516D7231}" type="presParOf" srcId="{90375378-723A-4A7F-99B6-88473585C513}" destId="{70ECB63A-AF87-4867-AACC-7079816FC629}" srcOrd="0" destOrd="0" presId="urn:microsoft.com/office/officeart/2011/layout/CircleProcess"/>
    <dgm:cxn modelId="{91E71616-F15F-4F3E-BC45-54914D425A65}" type="presParOf" srcId="{BBFF354B-24F5-42C2-9788-E106E4173150}" destId="{F82FB524-2386-4C57-BC63-FB4DAD169874}" srcOrd="8"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A0822D-B437-4F78-9B8B-C14D320A46FF}" type="doc">
      <dgm:prSet loTypeId="urn:microsoft.com/office/officeart/2018/5/layout/CenteredIconLabelDescriptionList" loCatId="icon" qsTypeId="urn:microsoft.com/office/officeart/2005/8/quickstyle/simple1" qsCatId="simple" csTypeId="urn:microsoft.com/office/officeart/2018/5/colors/Iconchunking_neutralbg_accent1_2" csCatId="accent1" phldr="1"/>
      <dgm:spPr/>
      <dgm:t>
        <a:bodyPr/>
        <a:lstStyle/>
        <a:p>
          <a:endParaRPr lang="en-GB"/>
        </a:p>
      </dgm:t>
    </dgm:pt>
    <dgm:pt modelId="{8340F894-F0A7-4F52-8DEC-28123391F4F2}">
      <dgm:prSet phldrT="[Text]"/>
      <dgm:spPr/>
      <dgm:t>
        <a:bodyPr/>
        <a:lstStyle/>
        <a:p>
          <a:pPr>
            <a:lnSpc>
              <a:spcPct val="100000"/>
            </a:lnSpc>
            <a:defRPr b="1"/>
          </a:pPr>
          <a:r>
            <a:rPr lang="en-GB"/>
            <a:t>CAP</a:t>
          </a:r>
        </a:p>
      </dgm:t>
    </dgm:pt>
    <dgm:pt modelId="{9D3F6F95-2E36-4CC9-A6D8-6FB498C4AABC}" type="parTrans" cxnId="{B0675647-D7C6-4AAC-BFAF-4B27701FDEAC}">
      <dgm:prSet/>
      <dgm:spPr/>
      <dgm:t>
        <a:bodyPr/>
        <a:lstStyle/>
        <a:p>
          <a:endParaRPr lang="en-GB"/>
        </a:p>
      </dgm:t>
    </dgm:pt>
    <dgm:pt modelId="{D785C423-4EF0-4A24-960C-9D7DC5AAAD50}" type="sibTrans" cxnId="{B0675647-D7C6-4AAC-BFAF-4B27701FDEAC}">
      <dgm:prSet/>
      <dgm:spPr/>
      <dgm:t>
        <a:bodyPr/>
        <a:lstStyle/>
        <a:p>
          <a:endParaRPr lang="en-GB"/>
        </a:p>
      </dgm:t>
    </dgm:pt>
    <dgm:pt modelId="{B5C403F5-8971-42E8-9355-32F1F33FBE5B}">
      <dgm:prSet phldrT="[Text]"/>
      <dgm:spPr/>
      <dgm:t>
        <a:bodyPr/>
        <a:lstStyle/>
        <a:p>
          <a:pPr>
            <a:lnSpc>
              <a:spcPct val="100000"/>
            </a:lnSpc>
          </a:pPr>
          <a:r>
            <a:rPr lang="en-US">
              <a:latin typeface="+mn-lt"/>
            </a:rPr>
            <a:t>IOM/UN Habitat Midnimo community action in Baidoa and Kismayo</a:t>
          </a:r>
          <a:endParaRPr lang="en-GB">
            <a:latin typeface="+mn-lt"/>
          </a:endParaRPr>
        </a:p>
      </dgm:t>
    </dgm:pt>
    <dgm:pt modelId="{48574C1B-CAD6-4B15-8A42-AE74D16626AA}" type="parTrans" cxnId="{8786842B-D2E0-4BC2-A4F2-3E8435C5BDDC}">
      <dgm:prSet/>
      <dgm:spPr/>
      <dgm:t>
        <a:bodyPr/>
        <a:lstStyle/>
        <a:p>
          <a:endParaRPr lang="en-GB"/>
        </a:p>
      </dgm:t>
    </dgm:pt>
    <dgm:pt modelId="{BAA5C604-DF49-4756-BECF-752325455040}" type="sibTrans" cxnId="{8786842B-D2E0-4BC2-A4F2-3E8435C5BDDC}">
      <dgm:prSet/>
      <dgm:spPr/>
      <dgm:t>
        <a:bodyPr/>
        <a:lstStyle/>
        <a:p>
          <a:endParaRPr lang="en-GB"/>
        </a:p>
      </dgm:t>
    </dgm:pt>
    <dgm:pt modelId="{0DD404A3-B321-4980-82E3-83A7665E1FFD}">
      <dgm:prSet phldrT="[Text]"/>
      <dgm:spPr/>
      <dgm:t>
        <a:bodyPr/>
        <a:lstStyle/>
        <a:p>
          <a:pPr>
            <a:lnSpc>
              <a:spcPct val="100000"/>
            </a:lnSpc>
            <a:defRPr b="1"/>
          </a:pPr>
          <a:r>
            <a:rPr lang="en-GB"/>
            <a:t>Consolidation </a:t>
          </a:r>
        </a:p>
      </dgm:t>
    </dgm:pt>
    <dgm:pt modelId="{2F211B5B-4255-43B5-87B9-0082359BFDE1}" type="parTrans" cxnId="{1C8D411C-95E1-480F-A889-D64440922834}">
      <dgm:prSet/>
      <dgm:spPr/>
      <dgm:t>
        <a:bodyPr/>
        <a:lstStyle/>
        <a:p>
          <a:endParaRPr lang="en-GB"/>
        </a:p>
      </dgm:t>
    </dgm:pt>
    <dgm:pt modelId="{E550F87A-41BB-429F-AFC6-60BD79165373}" type="sibTrans" cxnId="{1C8D411C-95E1-480F-A889-D64440922834}">
      <dgm:prSet/>
      <dgm:spPr/>
      <dgm:t>
        <a:bodyPr/>
        <a:lstStyle/>
        <a:p>
          <a:endParaRPr lang="en-GB"/>
        </a:p>
      </dgm:t>
    </dgm:pt>
    <dgm:pt modelId="{B3376F46-BF89-43BB-8D41-92AFFFC5B7A9}">
      <dgm:prSet phldrT="[Text]"/>
      <dgm:spPr/>
      <dgm:t>
        <a:bodyPr/>
        <a:lstStyle/>
        <a:p>
          <a:pPr>
            <a:lnSpc>
              <a:spcPct val="100000"/>
            </a:lnSpc>
          </a:pPr>
          <a:r>
            <a:rPr lang="en-US">
              <a:latin typeface="Calibri" panose="020F0502020204030204" pitchFamily="34" charset="0"/>
              <a:cs typeface="Calibri" panose="020F0502020204030204" pitchFamily="34" charset="0"/>
            </a:rPr>
            <a:t>Danwadaag supported the municipalities  to consolidate these and other CAPs into integrated district-level plans</a:t>
          </a:r>
          <a:r>
            <a:rPr lang="en-US">
              <a:latin typeface="Helvetica 45 Light"/>
            </a:rPr>
            <a:t>. </a:t>
          </a:r>
          <a:endParaRPr lang="en-GB"/>
        </a:p>
      </dgm:t>
    </dgm:pt>
    <dgm:pt modelId="{80EC9E5F-9DE0-4516-82DD-B6BFCC1FE87A}" type="parTrans" cxnId="{3DE6D02E-7141-4240-8B82-374A272FB439}">
      <dgm:prSet/>
      <dgm:spPr/>
      <dgm:t>
        <a:bodyPr/>
        <a:lstStyle/>
        <a:p>
          <a:endParaRPr lang="en-GB"/>
        </a:p>
      </dgm:t>
    </dgm:pt>
    <dgm:pt modelId="{28EC5F71-E023-49CB-BF13-BF45FE7C2A95}" type="sibTrans" cxnId="{3DE6D02E-7141-4240-8B82-374A272FB439}">
      <dgm:prSet/>
      <dgm:spPr/>
      <dgm:t>
        <a:bodyPr/>
        <a:lstStyle/>
        <a:p>
          <a:endParaRPr lang="en-GB"/>
        </a:p>
      </dgm:t>
    </dgm:pt>
    <dgm:pt modelId="{45D058DE-9E51-4026-9501-FA5EB07AAF91}">
      <dgm:prSet phldrT="[Text]"/>
      <dgm:spPr/>
      <dgm:t>
        <a:bodyPr/>
        <a:lstStyle/>
        <a:p>
          <a:pPr>
            <a:lnSpc>
              <a:spcPct val="100000"/>
            </a:lnSpc>
            <a:defRPr b="1"/>
          </a:pPr>
          <a:r>
            <a:rPr lang="en-GB"/>
            <a:t>Local Planning</a:t>
          </a:r>
        </a:p>
      </dgm:t>
    </dgm:pt>
    <dgm:pt modelId="{76F71DB0-3521-4CE1-854A-74D3D5491853}" type="parTrans" cxnId="{06D29E72-A3E0-4BC4-8E2E-A29394B67259}">
      <dgm:prSet/>
      <dgm:spPr/>
      <dgm:t>
        <a:bodyPr/>
        <a:lstStyle/>
        <a:p>
          <a:endParaRPr lang="en-GB"/>
        </a:p>
      </dgm:t>
    </dgm:pt>
    <dgm:pt modelId="{44220DD5-D8F3-43DA-94CB-B89F35EA706E}" type="sibTrans" cxnId="{06D29E72-A3E0-4BC4-8E2E-A29394B67259}">
      <dgm:prSet/>
      <dgm:spPr/>
      <dgm:t>
        <a:bodyPr/>
        <a:lstStyle/>
        <a:p>
          <a:endParaRPr lang="en-GB"/>
        </a:p>
      </dgm:t>
    </dgm:pt>
    <dgm:pt modelId="{609047A7-A264-4F5C-9906-5125F495904A}">
      <dgm:prSet phldrT="[Text]"/>
      <dgm:spPr/>
      <dgm:t>
        <a:bodyPr/>
        <a:lstStyle/>
        <a:p>
          <a:pPr>
            <a:lnSpc>
              <a:spcPct val="100000"/>
            </a:lnSpc>
          </a:pPr>
          <a:r>
            <a:rPr lang="en-US">
              <a:latin typeface="+mn-lt"/>
            </a:rPr>
            <a:t>Tool for local authorities to coordinate activities of various humanitarian and development partners and avoid duplication</a:t>
          </a:r>
          <a:r>
            <a:rPr lang="en-US">
              <a:latin typeface="Helvetica 45 Light"/>
            </a:rPr>
            <a:t>. </a:t>
          </a:r>
          <a:endParaRPr lang="en-GB"/>
        </a:p>
      </dgm:t>
    </dgm:pt>
    <dgm:pt modelId="{D6036E7E-3A68-4BD2-B282-B6BBBD8E885D}" type="parTrans" cxnId="{C92A4144-8986-415E-A95A-F60A7D43D93B}">
      <dgm:prSet/>
      <dgm:spPr/>
      <dgm:t>
        <a:bodyPr/>
        <a:lstStyle/>
        <a:p>
          <a:endParaRPr lang="en-GB"/>
        </a:p>
      </dgm:t>
    </dgm:pt>
    <dgm:pt modelId="{DF9B3422-3B29-45E8-9D86-DD817948D2E6}" type="sibTrans" cxnId="{C92A4144-8986-415E-A95A-F60A7D43D93B}">
      <dgm:prSet/>
      <dgm:spPr/>
      <dgm:t>
        <a:bodyPr/>
        <a:lstStyle/>
        <a:p>
          <a:endParaRPr lang="en-GB"/>
        </a:p>
      </dgm:t>
    </dgm:pt>
    <dgm:pt modelId="{F6A42714-80D3-4710-AC51-4E3418F4748D}">
      <dgm:prSet/>
      <dgm:spPr/>
      <dgm:t>
        <a:bodyPr/>
        <a:lstStyle/>
        <a:p>
          <a:pPr>
            <a:lnSpc>
              <a:spcPct val="100000"/>
            </a:lnSpc>
            <a:defRPr b="1"/>
          </a:pPr>
          <a:r>
            <a:rPr lang="en-GB"/>
            <a:t>Plug in </a:t>
          </a:r>
        </a:p>
      </dgm:t>
    </dgm:pt>
    <dgm:pt modelId="{D5027E98-116F-4626-8AB3-0E03D3325605}" type="parTrans" cxnId="{B0D5DF97-6031-49EA-8271-3AC1995B54BA}">
      <dgm:prSet/>
      <dgm:spPr/>
      <dgm:t>
        <a:bodyPr/>
        <a:lstStyle/>
        <a:p>
          <a:endParaRPr lang="en-GB"/>
        </a:p>
      </dgm:t>
    </dgm:pt>
    <dgm:pt modelId="{9C9C00A4-C944-4403-BF51-B115507ACD12}" type="sibTrans" cxnId="{B0D5DF97-6031-49EA-8271-3AC1995B54BA}">
      <dgm:prSet/>
      <dgm:spPr/>
      <dgm:t>
        <a:bodyPr/>
        <a:lstStyle/>
        <a:p>
          <a:endParaRPr lang="en-GB"/>
        </a:p>
      </dgm:t>
    </dgm:pt>
    <dgm:pt modelId="{64AE4055-CE82-4943-B4B8-C714F0E7E5F8}">
      <dgm:prSet/>
      <dgm:spPr/>
      <dgm:t>
        <a:bodyPr/>
        <a:lstStyle/>
        <a:p>
          <a:pPr>
            <a:lnSpc>
              <a:spcPct val="100000"/>
            </a:lnSpc>
          </a:pPr>
          <a:r>
            <a:rPr lang="en-GB" dirty="0"/>
            <a:t>World Bank, GIZ and UN Habitat </a:t>
          </a:r>
          <a:r>
            <a:rPr lang="en-US" dirty="0"/>
            <a:t>use the CAPs when designing and planning infrastructures and resilience </a:t>
          </a:r>
          <a:r>
            <a:rPr lang="en-US" dirty="0" err="1"/>
            <a:t>programmes</a:t>
          </a:r>
          <a:r>
            <a:rPr lang="en-GB" dirty="0"/>
            <a:t> </a:t>
          </a:r>
        </a:p>
      </dgm:t>
    </dgm:pt>
    <dgm:pt modelId="{2DC87F0A-763C-4717-9EFF-A0F551FC457E}" type="parTrans" cxnId="{5551D7EE-315B-4657-B0B2-1D18637166C7}">
      <dgm:prSet/>
      <dgm:spPr/>
      <dgm:t>
        <a:bodyPr/>
        <a:lstStyle/>
        <a:p>
          <a:endParaRPr lang="en-GB"/>
        </a:p>
      </dgm:t>
    </dgm:pt>
    <dgm:pt modelId="{257B2661-828C-4C55-B959-BA52E9B68C8A}" type="sibTrans" cxnId="{5551D7EE-315B-4657-B0B2-1D18637166C7}">
      <dgm:prSet/>
      <dgm:spPr/>
      <dgm:t>
        <a:bodyPr/>
        <a:lstStyle/>
        <a:p>
          <a:endParaRPr lang="en-GB"/>
        </a:p>
      </dgm:t>
    </dgm:pt>
    <dgm:pt modelId="{9774CAA1-DE47-48F9-A514-085E01E89A86}" type="pres">
      <dgm:prSet presAssocID="{49A0822D-B437-4F78-9B8B-C14D320A46FF}" presName="root" presStyleCnt="0">
        <dgm:presLayoutVars>
          <dgm:dir/>
          <dgm:resizeHandles val="exact"/>
        </dgm:presLayoutVars>
      </dgm:prSet>
      <dgm:spPr/>
    </dgm:pt>
    <dgm:pt modelId="{54B9E4BD-A8B6-408F-9B57-DE65994A5CE8}" type="pres">
      <dgm:prSet presAssocID="{8340F894-F0A7-4F52-8DEC-28123391F4F2}" presName="compNode" presStyleCnt="0"/>
      <dgm:spPr/>
    </dgm:pt>
    <dgm:pt modelId="{573ECC85-9EF2-4092-BA9E-E5782DDDEB21}" type="pres">
      <dgm:prSet presAssocID="{8340F894-F0A7-4F52-8DEC-28123391F4F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eeting"/>
        </a:ext>
      </dgm:extLst>
    </dgm:pt>
    <dgm:pt modelId="{7B019870-B30B-4705-8D38-7E75114EE0F9}" type="pres">
      <dgm:prSet presAssocID="{8340F894-F0A7-4F52-8DEC-28123391F4F2}" presName="iconSpace" presStyleCnt="0"/>
      <dgm:spPr/>
    </dgm:pt>
    <dgm:pt modelId="{2B9A31D4-B91D-4A78-BDB2-DE6E71DDDCA0}" type="pres">
      <dgm:prSet presAssocID="{8340F894-F0A7-4F52-8DEC-28123391F4F2}" presName="parTx" presStyleLbl="revTx" presStyleIdx="0" presStyleCnt="8">
        <dgm:presLayoutVars>
          <dgm:chMax val="0"/>
          <dgm:chPref val="0"/>
        </dgm:presLayoutVars>
      </dgm:prSet>
      <dgm:spPr/>
    </dgm:pt>
    <dgm:pt modelId="{0DEAA6B6-4901-49AA-997E-DB1D481E96D1}" type="pres">
      <dgm:prSet presAssocID="{8340F894-F0A7-4F52-8DEC-28123391F4F2}" presName="txSpace" presStyleCnt="0"/>
      <dgm:spPr/>
    </dgm:pt>
    <dgm:pt modelId="{74E38060-98FC-4111-84A1-8A69220DD633}" type="pres">
      <dgm:prSet presAssocID="{8340F894-F0A7-4F52-8DEC-28123391F4F2}" presName="desTx" presStyleLbl="revTx" presStyleIdx="1" presStyleCnt="8">
        <dgm:presLayoutVars/>
      </dgm:prSet>
      <dgm:spPr/>
    </dgm:pt>
    <dgm:pt modelId="{66E7DEC6-87BA-4A39-B6DA-5B17129B7FB8}" type="pres">
      <dgm:prSet presAssocID="{D785C423-4EF0-4A24-960C-9D7DC5AAAD50}" presName="sibTrans" presStyleCnt="0"/>
      <dgm:spPr/>
    </dgm:pt>
    <dgm:pt modelId="{622563B2-F85E-4896-817E-74C92A38B024}" type="pres">
      <dgm:prSet presAssocID="{0DD404A3-B321-4980-82E3-83A7665E1FFD}" presName="compNode" presStyleCnt="0"/>
      <dgm:spPr/>
    </dgm:pt>
    <dgm:pt modelId="{1FA45257-E232-49F1-8F70-08D5952E28E0}" type="pres">
      <dgm:prSet presAssocID="{0DD404A3-B321-4980-82E3-83A7665E1FF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esentation with Checklist"/>
        </a:ext>
      </dgm:extLst>
    </dgm:pt>
    <dgm:pt modelId="{E79C1D71-14E2-417A-B4C2-0BC0E433FE24}" type="pres">
      <dgm:prSet presAssocID="{0DD404A3-B321-4980-82E3-83A7665E1FFD}" presName="iconSpace" presStyleCnt="0"/>
      <dgm:spPr/>
    </dgm:pt>
    <dgm:pt modelId="{3F705BA2-17FD-4F4B-BA77-DABEC065CFFE}" type="pres">
      <dgm:prSet presAssocID="{0DD404A3-B321-4980-82E3-83A7665E1FFD}" presName="parTx" presStyleLbl="revTx" presStyleIdx="2" presStyleCnt="8">
        <dgm:presLayoutVars>
          <dgm:chMax val="0"/>
          <dgm:chPref val="0"/>
        </dgm:presLayoutVars>
      </dgm:prSet>
      <dgm:spPr/>
    </dgm:pt>
    <dgm:pt modelId="{1044A343-0AC7-419F-BD51-782056F8FFBE}" type="pres">
      <dgm:prSet presAssocID="{0DD404A3-B321-4980-82E3-83A7665E1FFD}" presName="txSpace" presStyleCnt="0"/>
      <dgm:spPr/>
    </dgm:pt>
    <dgm:pt modelId="{1D484BB7-05F9-4A70-AC29-145A7ABF45C6}" type="pres">
      <dgm:prSet presAssocID="{0DD404A3-B321-4980-82E3-83A7665E1FFD}" presName="desTx" presStyleLbl="revTx" presStyleIdx="3" presStyleCnt="8">
        <dgm:presLayoutVars/>
      </dgm:prSet>
      <dgm:spPr/>
    </dgm:pt>
    <dgm:pt modelId="{A34A7CCD-965A-42E1-9416-F34BB857383C}" type="pres">
      <dgm:prSet presAssocID="{E550F87A-41BB-429F-AFC6-60BD79165373}" presName="sibTrans" presStyleCnt="0"/>
      <dgm:spPr/>
    </dgm:pt>
    <dgm:pt modelId="{8A29F216-C182-4360-9B1E-7578CA5A5F9B}" type="pres">
      <dgm:prSet presAssocID="{45D058DE-9E51-4026-9501-FA5EB07AAF91}" presName="compNode" presStyleCnt="0"/>
      <dgm:spPr/>
    </dgm:pt>
    <dgm:pt modelId="{8FF96041-6D19-4678-B71D-178508F7B996}" type="pres">
      <dgm:prSet presAssocID="{45D058DE-9E51-4026-9501-FA5EB07AAF9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List"/>
        </a:ext>
      </dgm:extLst>
    </dgm:pt>
    <dgm:pt modelId="{0B1833E7-17C2-456B-820B-D2C21F545F7A}" type="pres">
      <dgm:prSet presAssocID="{45D058DE-9E51-4026-9501-FA5EB07AAF91}" presName="iconSpace" presStyleCnt="0"/>
      <dgm:spPr/>
    </dgm:pt>
    <dgm:pt modelId="{63398E70-CF09-41D1-BE5E-5B51024C5F44}" type="pres">
      <dgm:prSet presAssocID="{45D058DE-9E51-4026-9501-FA5EB07AAF91}" presName="parTx" presStyleLbl="revTx" presStyleIdx="4" presStyleCnt="8">
        <dgm:presLayoutVars>
          <dgm:chMax val="0"/>
          <dgm:chPref val="0"/>
        </dgm:presLayoutVars>
      </dgm:prSet>
      <dgm:spPr/>
    </dgm:pt>
    <dgm:pt modelId="{51319A48-1C84-4EC2-8DA5-192044C9806F}" type="pres">
      <dgm:prSet presAssocID="{45D058DE-9E51-4026-9501-FA5EB07AAF91}" presName="txSpace" presStyleCnt="0"/>
      <dgm:spPr/>
    </dgm:pt>
    <dgm:pt modelId="{C8DB2F06-70C9-41B1-938D-5A4CB3ED1077}" type="pres">
      <dgm:prSet presAssocID="{45D058DE-9E51-4026-9501-FA5EB07AAF91}" presName="desTx" presStyleLbl="revTx" presStyleIdx="5" presStyleCnt="8">
        <dgm:presLayoutVars/>
      </dgm:prSet>
      <dgm:spPr/>
    </dgm:pt>
    <dgm:pt modelId="{64A393F2-872C-4AF1-BAB3-DFD94925EB91}" type="pres">
      <dgm:prSet presAssocID="{44220DD5-D8F3-43DA-94CB-B89F35EA706E}" presName="sibTrans" presStyleCnt="0"/>
      <dgm:spPr/>
    </dgm:pt>
    <dgm:pt modelId="{B0D0B35F-FACE-4F72-BE28-D9DA99969CE2}" type="pres">
      <dgm:prSet presAssocID="{F6A42714-80D3-4710-AC51-4E3418F4748D}" presName="compNode" presStyleCnt="0"/>
      <dgm:spPr/>
    </dgm:pt>
    <dgm:pt modelId="{F4B0F3B0-89BF-4F0F-B13F-AAE8BB813D5B}" type="pres">
      <dgm:prSet presAssocID="{F6A42714-80D3-4710-AC51-4E3418F4748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Plug"/>
        </a:ext>
      </dgm:extLst>
    </dgm:pt>
    <dgm:pt modelId="{974052B3-9875-429A-BA8A-4FDB8ADF2362}" type="pres">
      <dgm:prSet presAssocID="{F6A42714-80D3-4710-AC51-4E3418F4748D}" presName="iconSpace" presStyleCnt="0"/>
      <dgm:spPr/>
    </dgm:pt>
    <dgm:pt modelId="{0CEC3044-505F-47DE-92CE-D7A91077E50B}" type="pres">
      <dgm:prSet presAssocID="{F6A42714-80D3-4710-AC51-4E3418F4748D}" presName="parTx" presStyleLbl="revTx" presStyleIdx="6" presStyleCnt="8">
        <dgm:presLayoutVars>
          <dgm:chMax val="0"/>
          <dgm:chPref val="0"/>
        </dgm:presLayoutVars>
      </dgm:prSet>
      <dgm:spPr/>
    </dgm:pt>
    <dgm:pt modelId="{62D8E538-79E3-4C72-8D6A-39DFF91E36B7}" type="pres">
      <dgm:prSet presAssocID="{F6A42714-80D3-4710-AC51-4E3418F4748D}" presName="txSpace" presStyleCnt="0"/>
      <dgm:spPr/>
    </dgm:pt>
    <dgm:pt modelId="{2A4B5BBE-DA03-4F0D-AC42-7AC9960EA309}" type="pres">
      <dgm:prSet presAssocID="{F6A42714-80D3-4710-AC51-4E3418F4748D}" presName="desTx" presStyleLbl="revTx" presStyleIdx="7" presStyleCnt="8">
        <dgm:presLayoutVars/>
      </dgm:prSet>
      <dgm:spPr/>
    </dgm:pt>
  </dgm:ptLst>
  <dgm:cxnLst>
    <dgm:cxn modelId="{9FF98908-71DF-4215-BBDD-46682CDD2CE7}" type="presOf" srcId="{B5C403F5-8971-42E8-9355-32F1F33FBE5B}" destId="{74E38060-98FC-4111-84A1-8A69220DD633}" srcOrd="0" destOrd="0" presId="urn:microsoft.com/office/officeart/2018/5/layout/CenteredIconLabelDescriptionList"/>
    <dgm:cxn modelId="{3A79D10E-ED60-477A-8890-13D33B994301}" type="presOf" srcId="{609047A7-A264-4F5C-9906-5125F495904A}" destId="{C8DB2F06-70C9-41B1-938D-5A4CB3ED1077}" srcOrd="0" destOrd="0" presId="urn:microsoft.com/office/officeart/2018/5/layout/CenteredIconLabelDescriptionList"/>
    <dgm:cxn modelId="{987DAA15-BF22-42C5-A503-930691057C70}" type="presOf" srcId="{8340F894-F0A7-4F52-8DEC-28123391F4F2}" destId="{2B9A31D4-B91D-4A78-BDB2-DE6E71DDDCA0}" srcOrd="0" destOrd="0" presId="urn:microsoft.com/office/officeart/2018/5/layout/CenteredIconLabelDescriptionList"/>
    <dgm:cxn modelId="{1C8D411C-95E1-480F-A889-D64440922834}" srcId="{49A0822D-B437-4F78-9B8B-C14D320A46FF}" destId="{0DD404A3-B321-4980-82E3-83A7665E1FFD}" srcOrd="1" destOrd="0" parTransId="{2F211B5B-4255-43B5-87B9-0082359BFDE1}" sibTransId="{E550F87A-41BB-429F-AFC6-60BD79165373}"/>
    <dgm:cxn modelId="{8786842B-D2E0-4BC2-A4F2-3E8435C5BDDC}" srcId="{8340F894-F0A7-4F52-8DEC-28123391F4F2}" destId="{B5C403F5-8971-42E8-9355-32F1F33FBE5B}" srcOrd="0" destOrd="0" parTransId="{48574C1B-CAD6-4B15-8A42-AE74D16626AA}" sibTransId="{BAA5C604-DF49-4756-BECF-752325455040}"/>
    <dgm:cxn modelId="{3DE6D02E-7141-4240-8B82-374A272FB439}" srcId="{0DD404A3-B321-4980-82E3-83A7665E1FFD}" destId="{B3376F46-BF89-43BB-8D41-92AFFFC5B7A9}" srcOrd="0" destOrd="0" parTransId="{80EC9E5F-9DE0-4516-82DD-B6BFCC1FE87A}" sibTransId="{28EC5F71-E023-49CB-BF13-BF45FE7C2A95}"/>
    <dgm:cxn modelId="{C92A4144-8986-415E-A95A-F60A7D43D93B}" srcId="{45D058DE-9E51-4026-9501-FA5EB07AAF91}" destId="{609047A7-A264-4F5C-9906-5125F495904A}" srcOrd="0" destOrd="0" parTransId="{D6036E7E-3A68-4BD2-B282-B6BBBD8E885D}" sibTransId="{DF9B3422-3B29-45E8-9D86-DD817948D2E6}"/>
    <dgm:cxn modelId="{B0675647-D7C6-4AAC-BFAF-4B27701FDEAC}" srcId="{49A0822D-B437-4F78-9B8B-C14D320A46FF}" destId="{8340F894-F0A7-4F52-8DEC-28123391F4F2}" srcOrd="0" destOrd="0" parTransId="{9D3F6F95-2E36-4CC9-A6D8-6FB498C4AABC}" sibTransId="{D785C423-4EF0-4A24-960C-9D7DC5AAAD50}"/>
    <dgm:cxn modelId="{06D29E72-A3E0-4BC4-8E2E-A29394B67259}" srcId="{49A0822D-B437-4F78-9B8B-C14D320A46FF}" destId="{45D058DE-9E51-4026-9501-FA5EB07AAF91}" srcOrd="2" destOrd="0" parTransId="{76F71DB0-3521-4CE1-854A-74D3D5491853}" sibTransId="{44220DD5-D8F3-43DA-94CB-B89F35EA706E}"/>
    <dgm:cxn modelId="{9ACD777D-B087-41EC-A8CB-819BDBE1506E}" type="presOf" srcId="{0DD404A3-B321-4980-82E3-83A7665E1FFD}" destId="{3F705BA2-17FD-4F4B-BA77-DABEC065CFFE}" srcOrd="0" destOrd="0" presId="urn:microsoft.com/office/officeart/2018/5/layout/CenteredIconLabelDescriptionList"/>
    <dgm:cxn modelId="{7610EC7E-7FC9-4BBB-9343-59AB754D1341}" type="presOf" srcId="{45D058DE-9E51-4026-9501-FA5EB07AAF91}" destId="{63398E70-CF09-41D1-BE5E-5B51024C5F44}" srcOrd="0" destOrd="0" presId="urn:microsoft.com/office/officeart/2018/5/layout/CenteredIconLabelDescriptionList"/>
    <dgm:cxn modelId="{1F327B90-198C-4ABE-877B-C3CF10B90607}" type="presOf" srcId="{B3376F46-BF89-43BB-8D41-92AFFFC5B7A9}" destId="{1D484BB7-05F9-4A70-AC29-145A7ABF45C6}" srcOrd="0" destOrd="0" presId="urn:microsoft.com/office/officeart/2018/5/layout/CenteredIconLabelDescriptionList"/>
    <dgm:cxn modelId="{3EC5B290-7F08-412A-B216-3E3CE8743F9C}" type="presOf" srcId="{64AE4055-CE82-4943-B4B8-C714F0E7E5F8}" destId="{2A4B5BBE-DA03-4F0D-AC42-7AC9960EA309}" srcOrd="0" destOrd="0" presId="urn:microsoft.com/office/officeart/2018/5/layout/CenteredIconLabelDescriptionList"/>
    <dgm:cxn modelId="{B0D5DF97-6031-49EA-8271-3AC1995B54BA}" srcId="{49A0822D-B437-4F78-9B8B-C14D320A46FF}" destId="{F6A42714-80D3-4710-AC51-4E3418F4748D}" srcOrd="3" destOrd="0" parTransId="{D5027E98-116F-4626-8AB3-0E03D3325605}" sibTransId="{9C9C00A4-C944-4403-BF51-B115507ACD12}"/>
    <dgm:cxn modelId="{B2F6369D-9DEC-47A2-AD55-71035D92E374}" type="presOf" srcId="{F6A42714-80D3-4710-AC51-4E3418F4748D}" destId="{0CEC3044-505F-47DE-92CE-D7A91077E50B}" srcOrd="0" destOrd="0" presId="urn:microsoft.com/office/officeart/2018/5/layout/CenteredIconLabelDescriptionList"/>
    <dgm:cxn modelId="{B3A60AE9-FFBB-4726-91DD-0C27FAB7CDC4}" type="presOf" srcId="{49A0822D-B437-4F78-9B8B-C14D320A46FF}" destId="{9774CAA1-DE47-48F9-A514-085E01E89A86}" srcOrd="0" destOrd="0" presId="urn:microsoft.com/office/officeart/2018/5/layout/CenteredIconLabelDescriptionList"/>
    <dgm:cxn modelId="{5551D7EE-315B-4657-B0B2-1D18637166C7}" srcId="{F6A42714-80D3-4710-AC51-4E3418F4748D}" destId="{64AE4055-CE82-4943-B4B8-C714F0E7E5F8}" srcOrd="0" destOrd="0" parTransId="{2DC87F0A-763C-4717-9EFF-A0F551FC457E}" sibTransId="{257B2661-828C-4C55-B959-BA52E9B68C8A}"/>
    <dgm:cxn modelId="{3A02814B-5AA8-4769-8CE5-03A9A789FECD}" type="presParOf" srcId="{9774CAA1-DE47-48F9-A514-085E01E89A86}" destId="{54B9E4BD-A8B6-408F-9B57-DE65994A5CE8}" srcOrd="0" destOrd="0" presId="urn:microsoft.com/office/officeart/2018/5/layout/CenteredIconLabelDescriptionList"/>
    <dgm:cxn modelId="{D8E52E9A-3239-4BCD-BB70-161360579262}" type="presParOf" srcId="{54B9E4BD-A8B6-408F-9B57-DE65994A5CE8}" destId="{573ECC85-9EF2-4092-BA9E-E5782DDDEB21}" srcOrd="0" destOrd="0" presId="urn:microsoft.com/office/officeart/2018/5/layout/CenteredIconLabelDescriptionList"/>
    <dgm:cxn modelId="{C29D2AD4-CD9A-4F7E-A9DC-75565E917B94}" type="presParOf" srcId="{54B9E4BD-A8B6-408F-9B57-DE65994A5CE8}" destId="{7B019870-B30B-4705-8D38-7E75114EE0F9}" srcOrd="1" destOrd="0" presId="urn:microsoft.com/office/officeart/2018/5/layout/CenteredIconLabelDescriptionList"/>
    <dgm:cxn modelId="{4C5D23CF-04FF-47C4-A196-A33EC0F3303C}" type="presParOf" srcId="{54B9E4BD-A8B6-408F-9B57-DE65994A5CE8}" destId="{2B9A31D4-B91D-4A78-BDB2-DE6E71DDDCA0}" srcOrd="2" destOrd="0" presId="urn:microsoft.com/office/officeart/2018/5/layout/CenteredIconLabelDescriptionList"/>
    <dgm:cxn modelId="{704FEFAF-3C31-4CEA-BD1B-294BEBC5EF65}" type="presParOf" srcId="{54B9E4BD-A8B6-408F-9B57-DE65994A5CE8}" destId="{0DEAA6B6-4901-49AA-997E-DB1D481E96D1}" srcOrd="3" destOrd="0" presId="urn:microsoft.com/office/officeart/2018/5/layout/CenteredIconLabelDescriptionList"/>
    <dgm:cxn modelId="{8E95920B-9EE4-463B-8EAE-AEBECA8C756D}" type="presParOf" srcId="{54B9E4BD-A8B6-408F-9B57-DE65994A5CE8}" destId="{74E38060-98FC-4111-84A1-8A69220DD633}" srcOrd="4" destOrd="0" presId="urn:microsoft.com/office/officeart/2018/5/layout/CenteredIconLabelDescriptionList"/>
    <dgm:cxn modelId="{3517F969-8E56-4F31-847A-ED9C9F1755D0}" type="presParOf" srcId="{9774CAA1-DE47-48F9-A514-085E01E89A86}" destId="{66E7DEC6-87BA-4A39-B6DA-5B17129B7FB8}" srcOrd="1" destOrd="0" presId="urn:microsoft.com/office/officeart/2018/5/layout/CenteredIconLabelDescriptionList"/>
    <dgm:cxn modelId="{9B590AE0-A4C5-49BE-8FB6-30B680927BD8}" type="presParOf" srcId="{9774CAA1-DE47-48F9-A514-085E01E89A86}" destId="{622563B2-F85E-4896-817E-74C92A38B024}" srcOrd="2" destOrd="0" presId="urn:microsoft.com/office/officeart/2018/5/layout/CenteredIconLabelDescriptionList"/>
    <dgm:cxn modelId="{52DF50A1-963E-454D-80F9-FC7EE86E862F}" type="presParOf" srcId="{622563B2-F85E-4896-817E-74C92A38B024}" destId="{1FA45257-E232-49F1-8F70-08D5952E28E0}" srcOrd="0" destOrd="0" presId="urn:microsoft.com/office/officeart/2018/5/layout/CenteredIconLabelDescriptionList"/>
    <dgm:cxn modelId="{6D8B3CDE-D85D-444B-85E8-DACFAF08AB68}" type="presParOf" srcId="{622563B2-F85E-4896-817E-74C92A38B024}" destId="{E79C1D71-14E2-417A-B4C2-0BC0E433FE24}" srcOrd="1" destOrd="0" presId="urn:microsoft.com/office/officeart/2018/5/layout/CenteredIconLabelDescriptionList"/>
    <dgm:cxn modelId="{567BFAE5-A4F0-4230-80F2-34635A1DEEA1}" type="presParOf" srcId="{622563B2-F85E-4896-817E-74C92A38B024}" destId="{3F705BA2-17FD-4F4B-BA77-DABEC065CFFE}" srcOrd="2" destOrd="0" presId="urn:microsoft.com/office/officeart/2018/5/layout/CenteredIconLabelDescriptionList"/>
    <dgm:cxn modelId="{1DE1FA27-6F92-4132-AC52-5F268F5F294B}" type="presParOf" srcId="{622563B2-F85E-4896-817E-74C92A38B024}" destId="{1044A343-0AC7-419F-BD51-782056F8FFBE}" srcOrd="3" destOrd="0" presId="urn:microsoft.com/office/officeart/2018/5/layout/CenteredIconLabelDescriptionList"/>
    <dgm:cxn modelId="{2170B877-DD50-4ABA-9A35-A53182051AD8}" type="presParOf" srcId="{622563B2-F85E-4896-817E-74C92A38B024}" destId="{1D484BB7-05F9-4A70-AC29-145A7ABF45C6}" srcOrd="4" destOrd="0" presId="urn:microsoft.com/office/officeart/2018/5/layout/CenteredIconLabelDescriptionList"/>
    <dgm:cxn modelId="{0B884DB8-FB08-431B-94FF-2F7EC0EE6ED0}" type="presParOf" srcId="{9774CAA1-DE47-48F9-A514-085E01E89A86}" destId="{A34A7CCD-965A-42E1-9416-F34BB857383C}" srcOrd="3" destOrd="0" presId="urn:microsoft.com/office/officeart/2018/5/layout/CenteredIconLabelDescriptionList"/>
    <dgm:cxn modelId="{09D7C09E-114B-4FDB-835F-5EF324D63F4E}" type="presParOf" srcId="{9774CAA1-DE47-48F9-A514-085E01E89A86}" destId="{8A29F216-C182-4360-9B1E-7578CA5A5F9B}" srcOrd="4" destOrd="0" presId="urn:microsoft.com/office/officeart/2018/5/layout/CenteredIconLabelDescriptionList"/>
    <dgm:cxn modelId="{82C4A135-4241-4F85-B57B-D91CA129D016}" type="presParOf" srcId="{8A29F216-C182-4360-9B1E-7578CA5A5F9B}" destId="{8FF96041-6D19-4678-B71D-178508F7B996}" srcOrd="0" destOrd="0" presId="urn:microsoft.com/office/officeart/2018/5/layout/CenteredIconLabelDescriptionList"/>
    <dgm:cxn modelId="{95C9C4EC-90EB-4F2C-BC3C-183C419BB94F}" type="presParOf" srcId="{8A29F216-C182-4360-9B1E-7578CA5A5F9B}" destId="{0B1833E7-17C2-456B-820B-D2C21F545F7A}" srcOrd="1" destOrd="0" presId="urn:microsoft.com/office/officeart/2018/5/layout/CenteredIconLabelDescriptionList"/>
    <dgm:cxn modelId="{D3E878B5-FC94-4232-874E-98FA881BF696}" type="presParOf" srcId="{8A29F216-C182-4360-9B1E-7578CA5A5F9B}" destId="{63398E70-CF09-41D1-BE5E-5B51024C5F44}" srcOrd="2" destOrd="0" presId="urn:microsoft.com/office/officeart/2018/5/layout/CenteredIconLabelDescriptionList"/>
    <dgm:cxn modelId="{603E32EA-0712-43E9-8BB2-4614477D0340}" type="presParOf" srcId="{8A29F216-C182-4360-9B1E-7578CA5A5F9B}" destId="{51319A48-1C84-4EC2-8DA5-192044C9806F}" srcOrd="3" destOrd="0" presId="urn:microsoft.com/office/officeart/2018/5/layout/CenteredIconLabelDescriptionList"/>
    <dgm:cxn modelId="{75394C15-B5FD-4C8A-9AC3-6F1703D6D084}" type="presParOf" srcId="{8A29F216-C182-4360-9B1E-7578CA5A5F9B}" destId="{C8DB2F06-70C9-41B1-938D-5A4CB3ED1077}" srcOrd="4" destOrd="0" presId="urn:microsoft.com/office/officeart/2018/5/layout/CenteredIconLabelDescriptionList"/>
    <dgm:cxn modelId="{36E34093-E3B3-41AC-9505-19BD3D33CE11}" type="presParOf" srcId="{9774CAA1-DE47-48F9-A514-085E01E89A86}" destId="{64A393F2-872C-4AF1-BAB3-DFD94925EB91}" srcOrd="5" destOrd="0" presId="urn:microsoft.com/office/officeart/2018/5/layout/CenteredIconLabelDescriptionList"/>
    <dgm:cxn modelId="{1C0E9564-B5D1-426F-9492-12F423DFA70B}" type="presParOf" srcId="{9774CAA1-DE47-48F9-A514-085E01E89A86}" destId="{B0D0B35F-FACE-4F72-BE28-D9DA99969CE2}" srcOrd="6" destOrd="0" presId="urn:microsoft.com/office/officeart/2018/5/layout/CenteredIconLabelDescriptionList"/>
    <dgm:cxn modelId="{D32FF914-8D1B-4506-AD15-285CF9F6755B}" type="presParOf" srcId="{B0D0B35F-FACE-4F72-BE28-D9DA99969CE2}" destId="{F4B0F3B0-89BF-4F0F-B13F-AAE8BB813D5B}" srcOrd="0" destOrd="0" presId="urn:microsoft.com/office/officeart/2018/5/layout/CenteredIconLabelDescriptionList"/>
    <dgm:cxn modelId="{F4875075-251A-44EE-8AE6-B8B1A1E44382}" type="presParOf" srcId="{B0D0B35F-FACE-4F72-BE28-D9DA99969CE2}" destId="{974052B3-9875-429A-BA8A-4FDB8ADF2362}" srcOrd="1" destOrd="0" presId="urn:microsoft.com/office/officeart/2018/5/layout/CenteredIconLabelDescriptionList"/>
    <dgm:cxn modelId="{66DA24F0-472C-4D35-AC7E-0EE636943D54}" type="presParOf" srcId="{B0D0B35F-FACE-4F72-BE28-D9DA99969CE2}" destId="{0CEC3044-505F-47DE-92CE-D7A91077E50B}" srcOrd="2" destOrd="0" presId="urn:microsoft.com/office/officeart/2018/5/layout/CenteredIconLabelDescriptionList"/>
    <dgm:cxn modelId="{D9DCED5C-7E17-4A27-AF60-AC53260CA269}" type="presParOf" srcId="{B0D0B35F-FACE-4F72-BE28-D9DA99969CE2}" destId="{62D8E538-79E3-4C72-8D6A-39DFF91E36B7}" srcOrd="3" destOrd="0" presId="urn:microsoft.com/office/officeart/2018/5/layout/CenteredIconLabelDescriptionList"/>
    <dgm:cxn modelId="{06BE4D4D-8B0E-44D3-8968-26252B19E332}" type="presParOf" srcId="{B0D0B35F-FACE-4F72-BE28-D9DA99969CE2}" destId="{2A4B5BBE-DA03-4F0D-AC42-7AC9960EA309}" srcOrd="4" destOrd="0" presId="urn:microsoft.com/office/officeart/2018/5/layout/CenteredIconLabelDescription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F058C1-290B-4659-89A5-741937F36FE9}">
      <dsp:nvSpPr>
        <dsp:cNvPr id="0" name=""/>
        <dsp:cNvSpPr/>
      </dsp:nvSpPr>
      <dsp:spPr>
        <a:xfrm>
          <a:off x="4603250" y="-224979"/>
          <a:ext cx="2194560" cy="2194560"/>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err="1"/>
            <a:t>Adopting</a:t>
          </a:r>
          <a:r>
            <a:rPr lang="fr-FR" sz="1800" kern="1200" dirty="0"/>
            <a:t> an area-</a:t>
          </a:r>
          <a:r>
            <a:rPr lang="fr-FR" sz="1800" kern="1200" dirty="0" err="1"/>
            <a:t>based</a:t>
          </a:r>
          <a:r>
            <a:rPr lang="fr-FR" sz="1800" kern="1200" dirty="0"/>
            <a:t> </a:t>
          </a:r>
          <a:r>
            <a:rPr lang="fr-FR" sz="1800" kern="1200" dirty="0" err="1"/>
            <a:t>approach</a:t>
          </a:r>
          <a:r>
            <a:rPr lang="fr-FR" sz="1800" kern="1200" dirty="0"/>
            <a:t> </a:t>
          </a:r>
          <a:endParaRPr lang="en-US" sz="1800" kern="1200" dirty="0"/>
        </a:p>
      </dsp:txBody>
      <dsp:txXfrm>
        <a:off x="4924636" y="96407"/>
        <a:ext cx="1551788" cy="1551788"/>
      </dsp:txXfrm>
    </dsp:sp>
    <dsp:sp modelId="{0F7A3581-97DB-4DCD-9102-9F0197BFD633}">
      <dsp:nvSpPr>
        <dsp:cNvPr id="0" name=""/>
        <dsp:cNvSpPr/>
      </dsp:nvSpPr>
      <dsp:spPr>
        <a:xfrm rot="2160000">
          <a:off x="6642389" y="1344398"/>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648843" y="1442151"/>
        <a:ext cx="157693" cy="352846"/>
      </dsp:txXfrm>
    </dsp:sp>
    <dsp:sp modelId="{F4AF081F-F46E-40FB-85FF-E60D85731693}">
      <dsp:nvSpPr>
        <dsp:cNvPr id="0" name=""/>
        <dsp:cNvSpPr/>
      </dsp:nvSpPr>
      <dsp:spPr>
        <a:xfrm>
          <a:off x="6722559" y="1314788"/>
          <a:ext cx="2194560" cy="2194560"/>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err="1"/>
            <a:t>Adopting</a:t>
          </a:r>
          <a:r>
            <a:rPr lang="fr-FR" sz="1800" kern="1200" dirty="0"/>
            <a:t> a </a:t>
          </a:r>
          <a:r>
            <a:rPr lang="fr-FR" sz="1800" kern="1200" dirty="0" err="1"/>
            <a:t>multisectoral</a:t>
          </a:r>
          <a:r>
            <a:rPr lang="fr-FR" sz="1800" kern="1200" dirty="0"/>
            <a:t> and </a:t>
          </a:r>
          <a:r>
            <a:rPr lang="fr-FR" sz="1800" kern="1200" dirty="0" err="1"/>
            <a:t>mutlistakholder</a:t>
          </a:r>
          <a:r>
            <a:rPr lang="fr-FR" sz="1800" kern="1200" dirty="0"/>
            <a:t> </a:t>
          </a:r>
          <a:r>
            <a:rPr lang="fr-FR" sz="1800" kern="1200" dirty="0" err="1"/>
            <a:t>approach</a:t>
          </a:r>
          <a:r>
            <a:rPr lang="fr-FR" sz="1800" kern="1200" dirty="0"/>
            <a:t> </a:t>
          </a:r>
          <a:endParaRPr lang="en-US" sz="1800" kern="1200" dirty="0"/>
        </a:p>
      </dsp:txBody>
      <dsp:txXfrm>
        <a:off x="7043945" y="1636174"/>
        <a:ext cx="1551788" cy="1551788"/>
      </dsp:txXfrm>
    </dsp:sp>
    <dsp:sp modelId="{D9630AF7-6D38-4C39-9D07-B86598AE045E}">
      <dsp:nvSpPr>
        <dsp:cNvPr id="0" name=""/>
        <dsp:cNvSpPr/>
      </dsp:nvSpPr>
      <dsp:spPr>
        <a:xfrm rot="6480000">
          <a:off x="7304420" y="3357665"/>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7348654" y="3443142"/>
        <a:ext cx="157693" cy="352846"/>
      </dsp:txXfrm>
    </dsp:sp>
    <dsp:sp modelId="{3509C221-C81D-449D-A89D-480FE14FC0B0}">
      <dsp:nvSpPr>
        <dsp:cNvPr id="0" name=""/>
        <dsp:cNvSpPr/>
      </dsp:nvSpPr>
      <dsp:spPr>
        <a:xfrm>
          <a:off x="5913055" y="3806185"/>
          <a:ext cx="2194560" cy="2194560"/>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err="1"/>
            <a:t>Developing</a:t>
          </a:r>
          <a:r>
            <a:rPr lang="fr-FR" sz="1800" kern="1200" dirty="0"/>
            <a:t> or </a:t>
          </a:r>
          <a:r>
            <a:rPr lang="fr-FR" sz="1800" kern="1200" dirty="0" err="1"/>
            <a:t>using</a:t>
          </a:r>
          <a:r>
            <a:rPr lang="fr-FR" sz="1800" kern="1200" dirty="0"/>
            <a:t> </a:t>
          </a:r>
          <a:r>
            <a:rPr lang="fr-FR" sz="1800" kern="1200" dirty="0" err="1"/>
            <a:t>existing</a:t>
          </a:r>
          <a:r>
            <a:rPr lang="fr-FR" sz="1800" kern="1200" dirty="0"/>
            <a:t> coordination </a:t>
          </a:r>
          <a:r>
            <a:rPr lang="fr-FR" sz="1800" kern="1200" dirty="0" err="1"/>
            <a:t>mechanisms</a:t>
          </a:r>
          <a:r>
            <a:rPr lang="fr-FR" sz="1800" kern="1200" dirty="0"/>
            <a:t> </a:t>
          </a:r>
          <a:endParaRPr lang="en-US" sz="1800" kern="1200" dirty="0"/>
        </a:p>
      </dsp:txBody>
      <dsp:txXfrm>
        <a:off x="6234441" y="4127571"/>
        <a:ext cx="1551788" cy="1551788"/>
      </dsp:txXfrm>
    </dsp:sp>
    <dsp:sp modelId="{3114AC60-3DA0-4E7C-8DE9-103B0DD2A272}">
      <dsp:nvSpPr>
        <dsp:cNvPr id="0" name=""/>
        <dsp:cNvSpPr/>
      </dsp:nvSpPr>
      <dsp:spPr>
        <a:xfrm rot="10800000">
          <a:off x="5594268" y="4609427"/>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5661851" y="4727042"/>
        <a:ext cx="157693" cy="352846"/>
      </dsp:txXfrm>
    </dsp:sp>
    <dsp:sp modelId="{02F39420-A9F9-4FCE-9D22-8DAB94EF525E}">
      <dsp:nvSpPr>
        <dsp:cNvPr id="0" name=""/>
        <dsp:cNvSpPr/>
      </dsp:nvSpPr>
      <dsp:spPr>
        <a:xfrm>
          <a:off x="3293445" y="3806185"/>
          <a:ext cx="2194560" cy="2194560"/>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666750">
            <a:lnSpc>
              <a:spcPct val="90000"/>
            </a:lnSpc>
            <a:spcBef>
              <a:spcPct val="0"/>
            </a:spcBef>
            <a:spcAft>
              <a:spcPct val="35000"/>
            </a:spcAft>
            <a:buNone/>
          </a:pPr>
          <a:r>
            <a:rPr lang="fr-FR" sz="1800" kern="1200" dirty="0" err="1"/>
            <a:t>Assessing</a:t>
          </a:r>
          <a:r>
            <a:rPr lang="fr-FR" sz="1800" kern="1200" dirty="0"/>
            <a:t> and </a:t>
          </a:r>
          <a:r>
            <a:rPr lang="fr-FR" sz="1800" kern="1200" dirty="0" err="1"/>
            <a:t>measuring</a:t>
          </a:r>
          <a:r>
            <a:rPr lang="fr-FR" sz="1800" kern="1200" dirty="0"/>
            <a:t> durable solutions </a:t>
          </a:r>
          <a:endParaRPr lang="en-US" sz="1800" kern="1200" dirty="0"/>
        </a:p>
      </dsp:txBody>
      <dsp:txXfrm>
        <a:off x="3614831" y="4127571"/>
        <a:ext cx="1551788" cy="1551788"/>
      </dsp:txXfrm>
    </dsp:sp>
    <dsp:sp modelId="{E1C7991D-A9EB-4310-86A8-A896BCD0812B}">
      <dsp:nvSpPr>
        <dsp:cNvPr id="0" name=""/>
        <dsp:cNvSpPr/>
      </dsp:nvSpPr>
      <dsp:spPr>
        <a:xfrm rot="15120000">
          <a:off x="3875305" y="3369792"/>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3919539" y="3519545"/>
        <a:ext cx="157693" cy="352846"/>
      </dsp:txXfrm>
    </dsp:sp>
    <dsp:sp modelId="{5DC8A982-5F70-419D-818A-908A4EB27457}">
      <dsp:nvSpPr>
        <dsp:cNvPr id="0" name=""/>
        <dsp:cNvSpPr/>
      </dsp:nvSpPr>
      <dsp:spPr>
        <a:xfrm>
          <a:off x="2483941" y="1314788"/>
          <a:ext cx="2194560" cy="2194560"/>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err="1"/>
            <a:t>Involve</a:t>
          </a:r>
          <a:r>
            <a:rPr lang="fr-FR" sz="1800" kern="1200" dirty="0"/>
            <a:t> DAC </a:t>
          </a:r>
          <a:r>
            <a:rPr lang="fr-FR" sz="1800" kern="1200" dirty="0" err="1"/>
            <a:t>through</a:t>
          </a:r>
          <a:r>
            <a:rPr lang="fr-FR" sz="1800" kern="1200" dirty="0"/>
            <a:t> Community-</a:t>
          </a:r>
          <a:r>
            <a:rPr lang="fr-FR" sz="1800" kern="1200" dirty="0" err="1"/>
            <a:t>based</a:t>
          </a:r>
          <a:r>
            <a:rPr lang="fr-FR" sz="1800" kern="1200" dirty="0"/>
            <a:t> planning  </a:t>
          </a:r>
          <a:endParaRPr lang="en-US" sz="1800" kern="1200" dirty="0"/>
        </a:p>
      </dsp:txBody>
      <dsp:txXfrm>
        <a:off x="2805327" y="1636174"/>
        <a:ext cx="1551788" cy="1551788"/>
      </dsp:txXfrm>
    </dsp:sp>
    <dsp:sp modelId="{A2921582-7BC6-4D69-A474-8483102F00F4}">
      <dsp:nvSpPr>
        <dsp:cNvPr id="0" name=""/>
        <dsp:cNvSpPr/>
      </dsp:nvSpPr>
      <dsp:spPr>
        <a:xfrm rot="19440000">
          <a:off x="4523080" y="1351893"/>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529534" y="1489370"/>
        <a:ext cx="157693" cy="3528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9DBCD4-542C-4990-8B97-27EA922FC6FC}">
      <dsp:nvSpPr>
        <dsp:cNvPr id="0" name=""/>
        <dsp:cNvSpPr/>
      </dsp:nvSpPr>
      <dsp:spPr>
        <a:xfrm>
          <a:off x="5625185" y="1482419"/>
          <a:ext cx="2453805" cy="245425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7FB939-FD0A-4C24-8453-5669F9EC96E1}">
      <dsp:nvSpPr>
        <dsp:cNvPr id="0" name=""/>
        <dsp:cNvSpPr/>
      </dsp:nvSpPr>
      <dsp:spPr>
        <a:xfrm>
          <a:off x="5706659" y="1564242"/>
          <a:ext cx="2290857" cy="229061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Local development planning </a:t>
          </a:r>
        </a:p>
      </dsp:txBody>
      <dsp:txXfrm>
        <a:off x="6034153" y="1891534"/>
        <a:ext cx="1635870" cy="1636029"/>
      </dsp:txXfrm>
    </dsp:sp>
    <dsp:sp modelId="{CC554C35-A386-4BBE-89A4-F9AD2DA06DF7}">
      <dsp:nvSpPr>
        <dsp:cNvPr id="0" name=""/>
        <dsp:cNvSpPr/>
      </dsp:nvSpPr>
      <dsp:spPr>
        <a:xfrm rot="2700000">
          <a:off x="3092062" y="1485386"/>
          <a:ext cx="2447894" cy="2447894"/>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74D9CF-F097-4461-8273-F9059E803E52}">
      <dsp:nvSpPr>
        <dsp:cNvPr id="0" name=""/>
        <dsp:cNvSpPr/>
      </dsp:nvSpPr>
      <dsp:spPr>
        <a:xfrm>
          <a:off x="3170581" y="1564242"/>
          <a:ext cx="2290857" cy="229061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Community Action Plan </a:t>
          </a:r>
        </a:p>
      </dsp:txBody>
      <dsp:txXfrm>
        <a:off x="3498075" y="1891534"/>
        <a:ext cx="1635870" cy="1636029"/>
      </dsp:txXfrm>
    </dsp:sp>
    <dsp:sp modelId="{3053CA21-E525-4FCA-803B-2CD30D8E75CE}">
      <dsp:nvSpPr>
        <dsp:cNvPr id="0" name=""/>
        <dsp:cNvSpPr/>
      </dsp:nvSpPr>
      <dsp:spPr>
        <a:xfrm rot="2700000">
          <a:off x="555984" y="1485386"/>
          <a:ext cx="2447894" cy="2447894"/>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ECB63A-AF87-4867-AACC-7079816FC629}">
      <dsp:nvSpPr>
        <dsp:cNvPr id="0" name=""/>
        <dsp:cNvSpPr/>
      </dsp:nvSpPr>
      <dsp:spPr>
        <a:xfrm>
          <a:off x="634503" y="1564242"/>
          <a:ext cx="2290857" cy="229061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Concerted data and analysis </a:t>
          </a:r>
        </a:p>
      </dsp:txBody>
      <dsp:txXfrm>
        <a:off x="961997" y="1891534"/>
        <a:ext cx="1635870" cy="16360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3ECC85-9EF2-4092-BA9E-E5782DDDEB21}">
      <dsp:nvSpPr>
        <dsp:cNvPr id="0" name=""/>
        <dsp:cNvSpPr/>
      </dsp:nvSpPr>
      <dsp:spPr>
        <a:xfrm>
          <a:off x="828801" y="1382054"/>
          <a:ext cx="888890" cy="8888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9A31D4-B91D-4A78-BDB2-DE6E71DDDCA0}">
      <dsp:nvSpPr>
        <dsp:cNvPr id="0" name=""/>
        <dsp:cNvSpPr/>
      </dsp:nvSpPr>
      <dsp:spPr>
        <a:xfrm>
          <a:off x="3403" y="2390687"/>
          <a:ext cx="2539687" cy="380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GB" sz="2400" kern="1200"/>
            <a:t>CAP</a:t>
          </a:r>
        </a:p>
      </dsp:txBody>
      <dsp:txXfrm>
        <a:off x="3403" y="2390687"/>
        <a:ext cx="2539687" cy="380953"/>
      </dsp:txXfrm>
    </dsp:sp>
    <dsp:sp modelId="{74E38060-98FC-4111-84A1-8A69220DD633}">
      <dsp:nvSpPr>
        <dsp:cNvPr id="0" name=""/>
        <dsp:cNvSpPr/>
      </dsp:nvSpPr>
      <dsp:spPr>
        <a:xfrm>
          <a:off x="3403" y="2827334"/>
          <a:ext cx="2539687" cy="1339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latin typeface="+mn-lt"/>
            </a:rPr>
            <a:t>IOM/UN Habitat Midnimo community action in Baidoa and Kismayo</a:t>
          </a:r>
          <a:endParaRPr lang="en-GB" sz="1700" kern="1200">
            <a:latin typeface="+mn-lt"/>
          </a:endParaRPr>
        </a:p>
      </dsp:txBody>
      <dsp:txXfrm>
        <a:off x="3403" y="2827334"/>
        <a:ext cx="2539687" cy="1339421"/>
      </dsp:txXfrm>
    </dsp:sp>
    <dsp:sp modelId="{1FA45257-E232-49F1-8F70-08D5952E28E0}">
      <dsp:nvSpPr>
        <dsp:cNvPr id="0" name=""/>
        <dsp:cNvSpPr/>
      </dsp:nvSpPr>
      <dsp:spPr>
        <a:xfrm>
          <a:off x="3812934" y="1382054"/>
          <a:ext cx="888890" cy="8888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705BA2-17FD-4F4B-BA77-DABEC065CFFE}">
      <dsp:nvSpPr>
        <dsp:cNvPr id="0" name=""/>
        <dsp:cNvSpPr/>
      </dsp:nvSpPr>
      <dsp:spPr>
        <a:xfrm>
          <a:off x="2987535" y="2390687"/>
          <a:ext cx="2539687" cy="380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GB" sz="2400" kern="1200"/>
            <a:t>Consolidation </a:t>
          </a:r>
        </a:p>
      </dsp:txBody>
      <dsp:txXfrm>
        <a:off x="2987535" y="2390687"/>
        <a:ext cx="2539687" cy="380953"/>
      </dsp:txXfrm>
    </dsp:sp>
    <dsp:sp modelId="{1D484BB7-05F9-4A70-AC29-145A7ABF45C6}">
      <dsp:nvSpPr>
        <dsp:cNvPr id="0" name=""/>
        <dsp:cNvSpPr/>
      </dsp:nvSpPr>
      <dsp:spPr>
        <a:xfrm>
          <a:off x="2987535" y="2827334"/>
          <a:ext cx="2539687" cy="1339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latin typeface="Calibri" panose="020F0502020204030204" pitchFamily="34" charset="0"/>
              <a:cs typeface="Calibri" panose="020F0502020204030204" pitchFamily="34" charset="0"/>
            </a:rPr>
            <a:t>Danwadaag supported the municipalities  to consolidate these and other CAPs into integrated district-level plans</a:t>
          </a:r>
          <a:r>
            <a:rPr lang="en-US" sz="1700" kern="1200">
              <a:latin typeface="Helvetica 45 Light"/>
            </a:rPr>
            <a:t>. </a:t>
          </a:r>
          <a:endParaRPr lang="en-GB" sz="1700" kern="1200"/>
        </a:p>
      </dsp:txBody>
      <dsp:txXfrm>
        <a:off x="2987535" y="2827334"/>
        <a:ext cx="2539687" cy="1339421"/>
      </dsp:txXfrm>
    </dsp:sp>
    <dsp:sp modelId="{8FF96041-6D19-4678-B71D-178508F7B996}">
      <dsp:nvSpPr>
        <dsp:cNvPr id="0" name=""/>
        <dsp:cNvSpPr/>
      </dsp:nvSpPr>
      <dsp:spPr>
        <a:xfrm>
          <a:off x="6797067" y="1382054"/>
          <a:ext cx="888890" cy="8888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398E70-CF09-41D1-BE5E-5B51024C5F44}">
      <dsp:nvSpPr>
        <dsp:cNvPr id="0" name=""/>
        <dsp:cNvSpPr/>
      </dsp:nvSpPr>
      <dsp:spPr>
        <a:xfrm>
          <a:off x="5971668" y="2390687"/>
          <a:ext cx="2539687" cy="380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GB" sz="2400" kern="1200"/>
            <a:t>Local Planning</a:t>
          </a:r>
        </a:p>
      </dsp:txBody>
      <dsp:txXfrm>
        <a:off x="5971668" y="2390687"/>
        <a:ext cx="2539687" cy="380953"/>
      </dsp:txXfrm>
    </dsp:sp>
    <dsp:sp modelId="{C8DB2F06-70C9-41B1-938D-5A4CB3ED1077}">
      <dsp:nvSpPr>
        <dsp:cNvPr id="0" name=""/>
        <dsp:cNvSpPr/>
      </dsp:nvSpPr>
      <dsp:spPr>
        <a:xfrm>
          <a:off x="5971668" y="2827334"/>
          <a:ext cx="2539687" cy="1339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latin typeface="+mn-lt"/>
            </a:rPr>
            <a:t>Tool for local authorities to coordinate activities of various humanitarian and development partners and avoid duplication</a:t>
          </a:r>
          <a:r>
            <a:rPr lang="en-US" sz="1700" kern="1200">
              <a:latin typeface="Helvetica 45 Light"/>
            </a:rPr>
            <a:t>. </a:t>
          </a:r>
          <a:endParaRPr lang="en-GB" sz="1700" kern="1200"/>
        </a:p>
      </dsp:txBody>
      <dsp:txXfrm>
        <a:off x="5971668" y="2827334"/>
        <a:ext cx="2539687" cy="1339421"/>
      </dsp:txXfrm>
    </dsp:sp>
    <dsp:sp modelId="{F4B0F3B0-89BF-4F0F-B13F-AAE8BB813D5B}">
      <dsp:nvSpPr>
        <dsp:cNvPr id="0" name=""/>
        <dsp:cNvSpPr/>
      </dsp:nvSpPr>
      <dsp:spPr>
        <a:xfrm>
          <a:off x="9781199" y="1382054"/>
          <a:ext cx="888890" cy="8888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EC3044-505F-47DE-92CE-D7A91077E50B}">
      <dsp:nvSpPr>
        <dsp:cNvPr id="0" name=""/>
        <dsp:cNvSpPr/>
      </dsp:nvSpPr>
      <dsp:spPr>
        <a:xfrm>
          <a:off x="8955801" y="2390687"/>
          <a:ext cx="2539687" cy="380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GB" sz="2400" kern="1200"/>
            <a:t>Plug in </a:t>
          </a:r>
        </a:p>
      </dsp:txBody>
      <dsp:txXfrm>
        <a:off x="8955801" y="2390687"/>
        <a:ext cx="2539687" cy="380953"/>
      </dsp:txXfrm>
    </dsp:sp>
    <dsp:sp modelId="{2A4B5BBE-DA03-4F0D-AC42-7AC9960EA309}">
      <dsp:nvSpPr>
        <dsp:cNvPr id="0" name=""/>
        <dsp:cNvSpPr/>
      </dsp:nvSpPr>
      <dsp:spPr>
        <a:xfrm>
          <a:off x="8955801" y="2827334"/>
          <a:ext cx="2539687" cy="1339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GB" sz="1700" kern="1200" dirty="0"/>
            <a:t>World Bank, GIZ and UN Habitat </a:t>
          </a:r>
          <a:r>
            <a:rPr lang="en-US" sz="1700" kern="1200" dirty="0"/>
            <a:t>use the CAPs when designing and planning infrastructures and resilience </a:t>
          </a:r>
          <a:r>
            <a:rPr lang="en-US" sz="1700" kern="1200" dirty="0" err="1"/>
            <a:t>programmes</a:t>
          </a:r>
          <a:r>
            <a:rPr lang="en-GB" sz="1700" kern="1200" dirty="0"/>
            <a:t> </a:t>
          </a:r>
        </a:p>
      </dsp:txBody>
      <dsp:txXfrm>
        <a:off x="8955801" y="2827334"/>
        <a:ext cx="2539687" cy="1339421"/>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7/20/2021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mergency.unhcr.org/entry/51770?lang=en_U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regionaldss.org/index.php/research-and-knowledge-management/redss-publications/"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slide </a:t>
            </a:r>
            <a:r>
              <a:rPr lang="fr-FR" dirty="0" err="1"/>
              <a:t>is</a:t>
            </a:r>
            <a:r>
              <a:rPr lang="fr-FR" dirty="0"/>
              <a:t> a </a:t>
            </a:r>
            <a:r>
              <a:rPr lang="fr-FR" dirty="0" err="1"/>
              <a:t>recap</a:t>
            </a:r>
            <a:r>
              <a:rPr lang="fr-FR" dirty="0"/>
              <a:t> of </a:t>
            </a:r>
            <a:r>
              <a:rPr lang="fr-FR" dirty="0" err="1"/>
              <a:t>activity</a:t>
            </a:r>
            <a:r>
              <a:rPr lang="fr-FR" dirty="0"/>
              <a:t> 3</a:t>
            </a:r>
          </a:p>
        </p:txBody>
      </p:sp>
      <p:sp>
        <p:nvSpPr>
          <p:cNvPr id="4" name="Slide Number Placeholder 3"/>
          <p:cNvSpPr>
            <a:spLocks noGrp="1"/>
          </p:cNvSpPr>
          <p:nvPr>
            <p:ph type="sldNum" sz="quarter" idx="5"/>
          </p:nvPr>
        </p:nvSpPr>
        <p:spPr/>
        <p:txBody>
          <a:bodyPr/>
          <a:lstStyle/>
          <a:p>
            <a:fld id="{D3EBE9B1-2A80-4014-9413-689CA2746B45}" type="slidenum">
              <a:rPr lang="en-US" smtClean="0"/>
              <a:t>1</a:t>
            </a:fld>
            <a:endParaRPr lang="en-US"/>
          </a:p>
        </p:txBody>
      </p:sp>
    </p:spTree>
    <p:extLst>
      <p:ext uri="{BB962C8B-B14F-4D97-AF65-F5344CB8AC3E}">
        <p14:creationId xmlns:p14="http://schemas.microsoft.com/office/powerpoint/2010/main" val="3206515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sz="1200" b="1" kern="1200" dirty="0">
              <a:solidFill>
                <a:schemeClr val="tx1"/>
              </a:solidFill>
              <a:effectLst/>
              <a:latin typeface="+mn-lt"/>
              <a:ea typeface="+mn-ea"/>
              <a:cs typeface="+mn-cs"/>
            </a:endParaRPr>
          </a:p>
          <a:p>
            <a:pPr fontAlgn="base"/>
            <a:r>
              <a:rPr lang="en-US" sz="1200" b="1" kern="1200" dirty="0">
                <a:solidFill>
                  <a:schemeClr val="tx1"/>
                </a:solidFill>
                <a:effectLst/>
                <a:latin typeface="+mn-lt"/>
                <a:ea typeface="+mn-ea"/>
                <a:cs typeface="+mn-cs"/>
              </a:rPr>
              <a:t>Here is a short energizer to start with (optional)  : </a:t>
            </a:r>
            <a:endParaRPr lang="fr-FR" sz="1200" kern="1200" dirty="0">
              <a:solidFill>
                <a:schemeClr val="tx1"/>
              </a:solidFill>
              <a:effectLst/>
              <a:latin typeface="+mn-lt"/>
              <a:ea typeface="+mn-ea"/>
              <a:cs typeface="+mn-cs"/>
            </a:endParaRPr>
          </a:p>
          <a:p>
            <a:pPr fontAlgn="base"/>
            <a:r>
              <a:rPr lang="en-US" sz="1200" b="0" kern="1200" dirty="0">
                <a:solidFill>
                  <a:schemeClr val="tx1"/>
                </a:solidFill>
                <a:effectLst/>
                <a:latin typeface="+mn-lt"/>
                <a:ea typeface="+mn-ea"/>
                <a:cs typeface="+mn-cs"/>
              </a:rPr>
              <a:t>Only shows the title of the slide at the end of the energizer.  The animation is inserted. </a:t>
            </a:r>
            <a:endParaRPr lang="fr-FR" sz="1200" b="0" kern="1200" dirty="0">
              <a:solidFill>
                <a:schemeClr val="tx1"/>
              </a:solidFill>
              <a:effectLst/>
              <a:latin typeface="+mn-lt"/>
              <a:ea typeface="+mn-ea"/>
              <a:cs typeface="+mn-cs"/>
            </a:endParaRPr>
          </a:p>
          <a:p>
            <a:pPr fontAlgn="base"/>
            <a:r>
              <a:rPr lang="en-US" sz="1200" b="1" kern="1200" dirty="0">
                <a:solidFill>
                  <a:schemeClr val="tx1"/>
                </a:solidFill>
                <a:effectLst/>
                <a:latin typeface="+mn-lt"/>
                <a:ea typeface="+mn-ea"/>
                <a:cs typeface="+mn-cs"/>
              </a:rPr>
              <a:t>Graphic facilitation:</a:t>
            </a:r>
            <a:r>
              <a:rPr lang="en-US" sz="1200" kern="1200" dirty="0">
                <a:solidFill>
                  <a:schemeClr val="tx1"/>
                </a:solidFill>
                <a:effectLst/>
                <a:latin typeface="+mn-lt"/>
                <a:ea typeface="+mn-ea"/>
                <a:cs typeface="+mn-cs"/>
              </a:rPr>
              <a:t> ask 5 groups to find a good way to draw/find a visual for the following terms, each group is assigned a term: </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Inform </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Consult</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Empower</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Involve</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Collaborate</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Give them 5 to 10 minutes, show the different drawings and ask the participants why, in their opinion, they were asked to work on these specific words?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Explain that informing, consulting, empowering, involving and collaborating with DAC are the main ways to ensure their participation to the planning, implementation and monitoring of an Area-based plan.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Key message: Throughout this session, we will try and find ways to inform, consult, empower, involve and collaborate with DAC to develop area-based plan reflecting their needs, vulnerabilities, capacities and concerns. </a:t>
            </a: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EBE9B1-2A80-4014-9413-689CA2746B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949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b467e9fe7f_0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gb467e9fe7f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gb467e9fe7f_0_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This slide </a:t>
            </a:r>
            <a:r>
              <a:rPr lang="fr-FR" dirty="0" err="1"/>
              <a:t>is</a:t>
            </a:r>
            <a:r>
              <a:rPr lang="fr-FR" dirty="0"/>
              <a:t> </a:t>
            </a:r>
            <a:r>
              <a:rPr lang="fr-FR" dirty="0" err="1"/>
              <a:t>optional</a:t>
            </a:r>
            <a:r>
              <a:rPr lang="fr-FR" dirty="0"/>
              <a:t>. </a:t>
            </a:r>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5</a:t>
            </a:fld>
            <a:endParaRPr lang="en-US"/>
          </a:p>
        </p:txBody>
      </p:sp>
    </p:spTree>
    <p:extLst>
      <p:ext uri="{BB962C8B-B14F-4D97-AF65-F5344CB8AC3E}">
        <p14:creationId xmlns:p14="http://schemas.microsoft.com/office/powerpoint/2010/main" val="3210885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Accountability to affected population is not more than ensuring that people are at the centre of the area-based approach and that partner organisations are not only accountable to donors but first and foremost to the population that they are working with. </a:t>
            </a:r>
          </a:p>
          <a:p>
            <a:r>
              <a:rPr lang="en-GB" dirty="0"/>
              <a:t> </a:t>
            </a:r>
            <a:r>
              <a:rPr lang="en-US" sz="1200" b="0" i="0" kern="1200" dirty="0">
                <a:solidFill>
                  <a:schemeClr val="tx1"/>
                </a:solidFill>
                <a:effectLst/>
                <a:latin typeface="+mn-lt"/>
                <a:ea typeface="+mn-ea"/>
                <a:cs typeface="+mn-cs"/>
              </a:rPr>
              <a:t>Accountability refers to the responsible use of power (resources, decision making) by humanitarian and development actors, combined with effective and quality programming that recognizes a community’s dignity, capacity, and ability to be independent. Area-based project partners commit to ‘putting people first' and drawing on the rich range of experiences, capacities, and aspirations of refugee, displaced and hosts women, men, girls and boys. In addition, they are committed to being accountable to the people they serve by listening and responding to their needs, perspectives, and priorities.</a:t>
            </a:r>
          </a:p>
          <a:p>
            <a:r>
              <a:rPr lang="en-US" sz="1200" b="0" i="0" kern="1200" dirty="0">
                <a:solidFill>
                  <a:schemeClr val="tx1"/>
                </a:solidFill>
                <a:effectLst/>
                <a:latin typeface="+mn-lt"/>
                <a:ea typeface="+mn-ea"/>
                <a:cs typeface="+mn-cs"/>
              </a:rPr>
              <a:t>These can be done through three types of enablers listed on the slide. </a:t>
            </a:r>
            <a:br>
              <a:rPr lang="en-US" dirty="0"/>
            </a:br>
            <a:br>
              <a:rPr lang="en-US" dirty="0"/>
            </a:br>
            <a:r>
              <a:rPr lang="en-US" sz="1200" b="0" i="0" kern="1200" dirty="0">
                <a:solidFill>
                  <a:schemeClr val="tx1"/>
                </a:solidFill>
                <a:effectLst/>
                <a:latin typeface="+mn-lt"/>
                <a:ea typeface="+mn-ea"/>
                <a:cs typeface="+mn-cs"/>
              </a:rPr>
              <a:t>UNHCR's AAP framework and these values are outlined in UNHCR's </a:t>
            </a:r>
            <a:r>
              <a:rPr lang="en-US" sz="1200" b="0" i="1" kern="1200" dirty="0">
                <a:solidFill>
                  <a:schemeClr val="tx1"/>
                </a:solidFill>
                <a:effectLst/>
                <a:latin typeface="+mn-lt"/>
                <a:ea typeface="+mn-ea"/>
                <a:cs typeface="+mn-cs"/>
              </a:rPr>
              <a:t>Policy on </a:t>
            </a:r>
            <a:r>
              <a:rPr lang="en-US" sz="1200" b="0" i="1" u="none" strike="noStrike" kern="1200" dirty="0">
                <a:solidFill>
                  <a:schemeClr val="tx1"/>
                </a:solidFill>
                <a:effectLst/>
                <a:latin typeface="+mn-lt"/>
                <a:ea typeface="+mn-ea"/>
                <a:cs typeface="+mn-cs"/>
                <a:hlinkClick r:id="rId3"/>
              </a:rPr>
              <a:t>Age, Gender and Diversity</a:t>
            </a:r>
            <a:r>
              <a:rPr lang="en-US" sz="1200" b="0" i="0" kern="1200" dirty="0">
                <a:solidFill>
                  <a:schemeClr val="tx1"/>
                </a:solidFill>
                <a:effectLst/>
                <a:latin typeface="+mn-lt"/>
                <a:ea typeface="+mn-ea"/>
                <a:cs typeface="+mn-cs"/>
              </a:rPr>
              <a:t> (AGD, 2018), specifically core actions 2-5:</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EBE9B1-2A80-4014-9413-689CA2746B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2901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Adopting a community-based approach throughout the area-based planning process is the best way to ensure DAC effective involvement and participation and real Accountability to Affected Populations.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EBE9B1-2A80-4014-9413-689CA2746B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62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Key message: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Community-based approach entails </a:t>
            </a:r>
            <a:r>
              <a:rPr lang="en-GB" sz="1200" dirty="0"/>
              <a:t>communities to take part to area-based participatory planning processes directly affecting their life and strengthening the capacities of local actors </a:t>
            </a:r>
            <a:r>
              <a:rPr lang="en-GB" sz="1200" kern="1200" dirty="0">
                <a:solidFill>
                  <a:schemeClr val="tx1"/>
                </a:solidFill>
                <a:effectLst/>
                <a:latin typeface="+mn-lt"/>
                <a:ea typeface="+mn-ea"/>
                <a:cs typeface="+mn-cs"/>
              </a:rPr>
              <a:t>to lead such participatory process to ensure that interventions will respond to the needs of the DAC. To this end, community-based interventions should also strengthen local coordination and planning capacities. This is a great way for national ad local authorities to strengthen social  cohesion between different groups, reinforce their legitimacy and improve their relationship with DAC. </a:t>
            </a:r>
            <a:endParaRPr lang="fr-FR" sz="1200" kern="1200" dirty="0">
              <a:solidFill>
                <a:schemeClr val="tx1"/>
              </a:solidFill>
              <a:effectLst/>
              <a:latin typeface="+mn-lt"/>
              <a:ea typeface="+mn-ea"/>
              <a:cs typeface="+mn-cs"/>
            </a:endParaRPr>
          </a:p>
          <a:p>
            <a:r>
              <a:rPr lang="en-GB" b="1" dirty="0"/>
              <a:t>Plenary discussion: </a:t>
            </a:r>
            <a:r>
              <a:rPr lang="en-GB" dirty="0"/>
              <a:t>Ask about relevant/successful examples of initiatives at local level involving a community-based approach.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EBE9B1-2A80-4014-9413-689CA2746B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9569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can show this video if you have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https://www.youtube.com/watch?v=xajkcqqzurs</a:t>
            </a:r>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9</a:t>
            </a:fld>
            <a:endParaRPr lang="en-US"/>
          </a:p>
        </p:txBody>
      </p:sp>
    </p:spTree>
    <p:extLst>
      <p:ext uri="{BB962C8B-B14F-4D97-AF65-F5344CB8AC3E}">
        <p14:creationId xmlns:p14="http://schemas.microsoft.com/office/powerpoint/2010/main" val="348724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7" name="Google Shape;68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GB" b="1" dirty="0"/>
              <a:t>Key messages: </a:t>
            </a:r>
          </a:p>
          <a:p>
            <a:r>
              <a:rPr lang="en-US" sz="1200" kern="1200" dirty="0">
                <a:solidFill>
                  <a:schemeClr val="tx1"/>
                </a:solidFill>
                <a:effectLst/>
                <a:latin typeface="+mn-lt"/>
                <a:ea typeface="+mn-ea"/>
                <a:cs typeface="+mn-cs"/>
              </a:rPr>
              <a:t>- In the Community Action Planning process DAC are the primary resource rather than the objects of solutions planning. This approach motivates them to take the lead in the planning and implementation of solutions activities.</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Community Action Planning develops the capacity of the communities to take appropriate actions for their own solutions</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It is important that the DAC itself prepares the Community Action Plan as it helps to internalize the plans and to take responsibility for implementation and maintenance.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planning process is carried out in the form of workshops under the lead of the local Government, in which the DAC members and other partner organizations participate.</a:t>
            </a:r>
            <a:endParaRPr lang="fr-FR" sz="1200" kern="1200" dirty="0">
              <a:solidFill>
                <a:schemeClr val="tx1"/>
              </a:solidFill>
              <a:effectLst/>
              <a:latin typeface="+mn-lt"/>
              <a:ea typeface="+mn-ea"/>
              <a:cs typeface="+mn-cs"/>
            </a:endParaRPr>
          </a:p>
        </p:txBody>
      </p:sp>
      <p:sp>
        <p:nvSpPr>
          <p:cNvPr id="688" name="Google Shape;68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21020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Optional</a:t>
            </a:r>
            <a:r>
              <a:rPr lang="fr-FR" dirty="0"/>
              <a:t> slide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err="1"/>
              <a:t>Based</a:t>
            </a:r>
            <a:r>
              <a:rPr lang="fr-FR" dirty="0"/>
              <a:t> on </a:t>
            </a:r>
            <a:r>
              <a:rPr lang="fr-FR" dirty="0" err="1"/>
              <a:t>Midnimo</a:t>
            </a:r>
            <a:r>
              <a:rPr lang="fr-FR" dirty="0"/>
              <a:t> process. Source: </a:t>
            </a:r>
            <a:r>
              <a:rPr lang="fr-FR" sz="1200" dirty="0"/>
              <a:t>IOM Community-</a:t>
            </a:r>
            <a:r>
              <a:rPr lang="fr-FR" sz="1200" dirty="0" err="1"/>
              <a:t>Based</a:t>
            </a:r>
            <a:r>
              <a:rPr lang="fr-FR" sz="1200" dirty="0"/>
              <a:t> Planning </a:t>
            </a:r>
            <a:r>
              <a:rPr lang="fr-FR" sz="1200" dirty="0" err="1"/>
              <a:t>Approach</a:t>
            </a:r>
            <a:r>
              <a:rPr lang="fr-FR" sz="1200" dirty="0"/>
              <a:t> Facilitation Guideline </a:t>
            </a:r>
            <a:endParaRPr lang="en-US" sz="1200" dirty="0"/>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13</a:t>
            </a:fld>
            <a:endParaRPr lang="en-US"/>
          </a:p>
        </p:txBody>
      </p:sp>
    </p:spTree>
    <p:extLst>
      <p:ext uri="{BB962C8B-B14F-4D97-AF65-F5344CB8AC3E}">
        <p14:creationId xmlns:p14="http://schemas.microsoft.com/office/powerpoint/2010/main" val="594808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14</a:t>
            </a:fld>
            <a:endParaRPr lang="en-US"/>
          </a:p>
        </p:txBody>
      </p:sp>
    </p:spTree>
    <p:extLst>
      <p:ext uri="{BB962C8B-B14F-4D97-AF65-F5344CB8AC3E}">
        <p14:creationId xmlns:p14="http://schemas.microsoft.com/office/powerpoint/2010/main" val="1683926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Optional slide. </a:t>
            </a:r>
          </a:p>
          <a:p>
            <a:r>
              <a:rPr lang="en-US" sz="1200" b="0" i="0" u="none" strike="noStrike" kern="1200" baseline="0" dirty="0">
                <a:solidFill>
                  <a:schemeClr val="tx1"/>
                </a:solidFill>
                <a:latin typeface="+mn-lt"/>
                <a:ea typeface="+mn-ea"/>
                <a:cs typeface="+mn-cs"/>
              </a:rPr>
              <a:t>Taking lessons from </a:t>
            </a:r>
            <a:r>
              <a:rPr lang="en-GB" sz="1200" b="0" i="0" u="none" strike="noStrike" kern="1200" baseline="0" dirty="0">
                <a:solidFill>
                  <a:schemeClr val="tx1"/>
                </a:solidFill>
                <a:latin typeface="+mn-lt"/>
                <a:ea typeface="+mn-ea"/>
                <a:cs typeface="+mn-cs"/>
              </a:rPr>
              <a:t>one district to inform activities in the other locations, the selection process for CFT members was updated over the course of the project. While the first CFT in Kismayo consisted of four men from the local government, the last CFT that was established in </a:t>
            </a:r>
            <a:r>
              <a:rPr lang="en-GB" sz="1200" b="0" i="0" u="none" strike="noStrike" kern="1200" baseline="0" dirty="0" err="1">
                <a:solidFill>
                  <a:schemeClr val="tx1"/>
                </a:solidFill>
                <a:latin typeface="+mn-lt"/>
                <a:ea typeface="+mn-ea"/>
                <a:cs typeface="+mn-cs"/>
              </a:rPr>
              <a:t>Balcad</a:t>
            </a:r>
            <a:r>
              <a:rPr lang="en-GB" sz="1200" b="0" i="0" u="none" strike="noStrike" kern="1200" baseline="0" dirty="0">
                <a:solidFill>
                  <a:schemeClr val="tx1"/>
                </a:solidFill>
                <a:latin typeface="+mn-lt"/>
                <a:ea typeface="+mn-ea"/>
                <a:cs typeface="+mn-cs"/>
              </a:rPr>
              <a:t> comprised two women and two men, equally representing the community and </a:t>
            </a:r>
            <a:r>
              <a:rPr lang="en-US" sz="1200" b="0" i="0" u="none" strike="noStrike" kern="1200" baseline="0" dirty="0">
                <a:solidFill>
                  <a:schemeClr val="tx1"/>
                </a:solidFill>
                <a:latin typeface="+mn-lt"/>
                <a:ea typeface="+mn-ea"/>
                <a:cs typeface="+mn-cs"/>
              </a:rPr>
              <a:t>the government - </a:t>
            </a:r>
            <a:r>
              <a:rPr lang="en-US" sz="1200" b="0" i="0" u="none" strike="noStrike" kern="1200" baseline="0" dirty="0" err="1">
                <a:solidFill>
                  <a:schemeClr val="tx1"/>
                </a:solidFill>
                <a:latin typeface="+mn-lt"/>
                <a:ea typeface="+mn-ea"/>
                <a:cs typeface="+mn-cs"/>
              </a:rPr>
              <a:t>Midnimo</a:t>
            </a:r>
            <a:r>
              <a:rPr lang="en-US" sz="1200" b="0" i="0" u="none" strike="noStrike" kern="1200" baseline="0" dirty="0">
                <a:solidFill>
                  <a:schemeClr val="tx1"/>
                </a:solidFill>
                <a:latin typeface="+mn-lt"/>
                <a:ea typeface="+mn-ea"/>
                <a:cs typeface="+mn-cs"/>
              </a:rPr>
              <a:t> handbook, 2020. </a:t>
            </a:r>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15</a:t>
            </a:fld>
            <a:endParaRPr lang="en-US"/>
          </a:p>
        </p:txBody>
      </p:sp>
    </p:spTree>
    <p:extLst>
      <p:ext uri="{BB962C8B-B14F-4D97-AF65-F5344CB8AC3E}">
        <p14:creationId xmlns:p14="http://schemas.microsoft.com/office/powerpoint/2010/main" val="2099746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7" name="Google Shape;68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lnSpc>
                <a:spcPct val="120000"/>
              </a:lnSpc>
              <a:spcBef>
                <a:spcPts val="600"/>
              </a:spcBef>
              <a:spcAft>
                <a:spcPts val="0"/>
              </a:spcAft>
            </a:pPr>
            <a:r>
              <a:rPr lang="en-GB" b="1" dirty="0"/>
              <a:t>Activity 1: </a:t>
            </a:r>
            <a:r>
              <a:rPr lang="en-US" sz="1200" b="1" kern="1200" dirty="0">
                <a:solidFill>
                  <a:schemeClr val="tx1"/>
                </a:solidFill>
                <a:latin typeface="+mn-lt"/>
                <a:ea typeface="+mn-ea"/>
                <a:cs typeface="+mn-cs"/>
              </a:rPr>
              <a:t>Who is in the CAP? </a:t>
            </a: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Group activity aiming at listing potential CAP in the context where the workshop takes place.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Assign each group a category of actors (depending on the context: IDPs, Returnees, Women, Youth, local authorities, local and religious leaders, local CSOs, Private Sector, Representatives of professionals – market merchants, teachers etc.- marginalized clans/persons, disabled persons) and ask them to list from 5 to 7 existing structures (community group, organisation, agency) that should take part to an area-based Community Action Plan. Note that the total number of participants should not exceed 45.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Here are the main criteria that will guide the selection: You can write them down on a flip chart paper.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spcAft>
                <a:spcPts val="0"/>
              </a:spcAft>
              <a:buFont typeface="Times New Roman" panose="02020603050405020304" pitchFamily="18" charset="0"/>
              <a:buChar char="-"/>
              <a:tabLst>
                <a:tab pos="457200" algn="l"/>
              </a:tabLst>
            </a:pPr>
            <a:r>
              <a:rPr lang="en-GB" kern="1200" dirty="0">
                <a:solidFill>
                  <a:srgbClr val="000000"/>
                </a:solidFill>
                <a:effectLst/>
                <a:ea typeface="Calibri" panose="020F0502020204030204" pitchFamily="34" charset="0"/>
              </a:rPr>
              <a:t>Representativity</a:t>
            </a:r>
            <a:endParaRPr lang="fr-FR" dirty="0">
              <a:effectLst/>
            </a:endParaRPr>
          </a:p>
          <a:p>
            <a:pPr marL="342900" lvl="0" indent="-342900">
              <a:spcAft>
                <a:spcPts val="0"/>
              </a:spcAft>
              <a:buFont typeface="Times New Roman" panose="02020603050405020304" pitchFamily="18" charset="0"/>
              <a:buChar char="-"/>
              <a:tabLst>
                <a:tab pos="457200" algn="l"/>
              </a:tabLst>
            </a:pPr>
            <a:r>
              <a:rPr lang="en-GB" kern="1200" dirty="0">
                <a:solidFill>
                  <a:srgbClr val="000000"/>
                </a:solidFill>
                <a:effectLst/>
                <a:ea typeface="Calibri" panose="020F0502020204030204" pitchFamily="34" charset="0"/>
              </a:rPr>
              <a:t>Popularity </a:t>
            </a:r>
            <a:endParaRPr lang="fr-FR" dirty="0">
              <a:effectLst/>
            </a:endParaRPr>
          </a:p>
          <a:p>
            <a:pPr marL="342900" lvl="0" indent="-342900">
              <a:spcAft>
                <a:spcPts val="0"/>
              </a:spcAft>
              <a:buFont typeface="Times New Roman" panose="02020603050405020304" pitchFamily="18" charset="0"/>
              <a:buChar char="-"/>
              <a:tabLst>
                <a:tab pos="457200" algn="l"/>
              </a:tabLst>
            </a:pPr>
            <a:r>
              <a:rPr lang="en-GB" kern="1200" dirty="0">
                <a:solidFill>
                  <a:srgbClr val="000000"/>
                </a:solidFill>
                <a:effectLst/>
                <a:ea typeface="Calibri" panose="020F0502020204030204" pitchFamily="34" charset="0"/>
              </a:rPr>
              <a:t>Proximity with the community they represent</a:t>
            </a:r>
            <a:endParaRPr lang="fr-FR" dirty="0">
              <a:effectLst/>
            </a:endParaRPr>
          </a:p>
          <a:p>
            <a:pPr marL="342900" lvl="0" indent="-342900">
              <a:spcAft>
                <a:spcPts val="0"/>
              </a:spcAft>
              <a:buFont typeface="Times New Roman" panose="02020603050405020304" pitchFamily="18" charset="0"/>
              <a:buChar char="-"/>
              <a:tabLst>
                <a:tab pos="457200" algn="l"/>
              </a:tabLst>
            </a:pPr>
            <a:r>
              <a:rPr lang="en-GB" kern="1200" dirty="0">
                <a:solidFill>
                  <a:srgbClr val="000000"/>
                </a:solidFill>
                <a:effectLst/>
                <a:ea typeface="Calibri" panose="020F0502020204030204" pitchFamily="34" charset="0"/>
              </a:rPr>
              <a:t>Gender and age balance</a:t>
            </a:r>
            <a:endParaRPr lang="fr-FR" dirty="0">
              <a:effectLst/>
            </a:endParaRPr>
          </a:p>
          <a:p>
            <a:pPr marL="342900" lvl="0" indent="-342900">
              <a:spcAft>
                <a:spcPts val="0"/>
              </a:spcAft>
              <a:buFont typeface="Times New Roman" panose="02020603050405020304" pitchFamily="18" charset="0"/>
              <a:buChar char="-"/>
              <a:tabLst>
                <a:tab pos="457200" algn="l"/>
              </a:tabLst>
            </a:pPr>
            <a:r>
              <a:rPr lang="en-GB" kern="1200" dirty="0">
                <a:solidFill>
                  <a:srgbClr val="000000"/>
                </a:solidFill>
                <a:effectLst/>
                <a:ea typeface="Calibri" panose="020F0502020204030204" pitchFamily="34" charset="0"/>
              </a:rPr>
              <a:t>Potential capacity to take part to a simple planning development process</a:t>
            </a:r>
            <a:endParaRPr lang="fr-FR" dirty="0">
              <a:effectLst/>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The list should ensure that excluded, vulnerable and “invisible” persons are represented!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If there is no existing community structure or organisation meeting this requirement, ask the participants to think about ways to include relevant participants into the CAP.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Here are examples of categories of populations to be represented: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IDPs</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Refugees</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Host community</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Persons with disabilities</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Inhabitant of a specific zone in the delimitated area: informal settlement, persons at risk of evictions, etc.  </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Local NGOs and CSOs</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Partner organisations </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Local authorities</a:t>
            </a:r>
            <a:endParaRPr lang="fr-FR" dirty="0">
              <a:effectLst/>
              <a:cs typeface="Times New Roman" panose="02020603050405020304" pitchFamily="18" charset="0"/>
            </a:endParaRPr>
          </a:p>
        </p:txBody>
      </p:sp>
      <p:sp>
        <p:nvSpPr>
          <p:cNvPr id="688" name="Google Shape;68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16</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9366932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distribute the handout entitled “CBS detailed steps” for a more detailed description of the process (in 15 steps) as it was developed for the </a:t>
            </a:r>
            <a:r>
              <a:rPr lang="en-GB"/>
              <a:t>MIDNIMO project. </a:t>
            </a:r>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Interactivity</a:t>
            </a:r>
            <a:r>
              <a:rPr lang="en-US" sz="1200" kern="1200" dirty="0">
                <a:solidFill>
                  <a:schemeClr val="tx1"/>
                </a:solidFill>
                <a:effectLst/>
                <a:latin typeface="+mn-lt"/>
                <a:ea typeface="+mn-ea"/>
                <a:cs typeface="+mn-cs"/>
              </a:rPr>
              <a:t>: It is possible here to start a discussion with participants on whether they have previously taken part to an inclusive CAP and included/linked this CAP with their development planning, and if so, how?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17</a:t>
            </a:fld>
            <a:endParaRPr lang="en-US"/>
          </a:p>
        </p:txBody>
      </p:sp>
    </p:spTree>
    <p:extLst>
      <p:ext uri="{BB962C8B-B14F-4D97-AF65-F5344CB8AC3E}">
        <p14:creationId xmlns:p14="http://schemas.microsoft.com/office/powerpoint/2010/main" val="3461031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Optional</a:t>
            </a:r>
            <a:r>
              <a:rPr lang="fr-FR" dirty="0"/>
              <a:t> slide</a:t>
            </a:r>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18</a:t>
            </a:fld>
            <a:endParaRPr lang="en-US"/>
          </a:p>
        </p:txBody>
      </p:sp>
    </p:spTree>
    <p:extLst>
      <p:ext uri="{BB962C8B-B14F-4D97-AF65-F5344CB8AC3E}">
        <p14:creationId xmlns:p14="http://schemas.microsoft.com/office/powerpoint/2010/main" val="32800964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an example/sample of the matrix that can be used to guide and list the participants discussions. The guiding question on the right is to be adapted to the context of t he workshop. </a:t>
            </a:r>
          </a:p>
        </p:txBody>
      </p:sp>
      <p:sp>
        <p:nvSpPr>
          <p:cNvPr id="4" name="Slide Number Placeholder 3"/>
          <p:cNvSpPr>
            <a:spLocks noGrp="1"/>
          </p:cNvSpPr>
          <p:nvPr>
            <p:ph type="sldNum" sz="quarter" idx="5"/>
          </p:nvPr>
        </p:nvSpPr>
        <p:spPr/>
        <p:txBody>
          <a:bodyPr/>
          <a:lstStyle/>
          <a:p>
            <a:fld id="{D3EBE9B1-2A80-4014-9413-689CA2746B45}" type="slidenum">
              <a:rPr lang="en-US" smtClean="0"/>
              <a:t>20</a:t>
            </a:fld>
            <a:endParaRPr lang="en-US"/>
          </a:p>
        </p:txBody>
      </p:sp>
    </p:spTree>
    <p:extLst>
      <p:ext uri="{BB962C8B-B14F-4D97-AF65-F5344CB8AC3E}">
        <p14:creationId xmlns:p14="http://schemas.microsoft.com/office/powerpoint/2010/main" val="2164168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an example of a consolidation matrix to be developed based on shared and concerted data and the results of the CAP. </a:t>
            </a:r>
          </a:p>
          <a:p>
            <a:r>
              <a:rPr lang="en-GB" dirty="0"/>
              <a:t>This will need to be disseminated at community level and put in a format that can be used by local authorities to link it to existing local plan or as a district/local  plan.  </a:t>
            </a:r>
          </a:p>
        </p:txBody>
      </p:sp>
      <p:sp>
        <p:nvSpPr>
          <p:cNvPr id="4" name="Slide Number Placeholder 3"/>
          <p:cNvSpPr>
            <a:spLocks noGrp="1"/>
          </p:cNvSpPr>
          <p:nvPr>
            <p:ph type="sldNum" sz="quarter" idx="5"/>
          </p:nvPr>
        </p:nvSpPr>
        <p:spPr/>
        <p:txBody>
          <a:bodyPr/>
          <a:lstStyle/>
          <a:p>
            <a:fld id="{D3EBE9B1-2A80-4014-9413-689CA2746B45}" type="slidenum">
              <a:rPr lang="en-US" smtClean="0"/>
              <a:t>21</a:t>
            </a:fld>
            <a:endParaRPr lang="en-US"/>
          </a:p>
        </p:txBody>
      </p:sp>
    </p:spTree>
    <p:extLst>
      <p:ext uri="{BB962C8B-B14F-4D97-AF65-F5344CB8AC3E}">
        <p14:creationId xmlns:p14="http://schemas.microsoft.com/office/powerpoint/2010/main" val="31298299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summarizes how one or several well consolidated area-based plan(s) grounded in sound concerted data and analysis and community planning processes can be linked to or inform government led local development planning. </a:t>
            </a: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22</a:t>
            </a:fld>
            <a:endParaRPr lang="en-US"/>
          </a:p>
        </p:txBody>
      </p:sp>
    </p:spTree>
    <p:extLst>
      <p:ext uri="{BB962C8B-B14F-4D97-AF65-F5344CB8AC3E}">
        <p14:creationId xmlns:p14="http://schemas.microsoft.com/office/powerpoint/2010/main" val="948586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Case study : Integrated Community Action Plans (CAPs): </a:t>
            </a:r>
            <a:r>
              <a:rPr lang="en-US" sz="1200" b="0" i="0" u="none" strike="noStrike" kern="1200" baseline="0" dirty="0">
                <a:solidFill>
                  <a:schemeClr val="tx1"/>
                </a:solidFill>
                <a:latin typeface="+mn-lt"/>
                <a:ea typeface="+mn-ea"/>
                <a:cs typeface="+mn-cs"/>
              </a:rPr>
              <a:t> have been adopted by many aid actors in Somalia, albeit with different community engagement models and structures. While they have proven an important tool to ensure more participatory and inclusive </a:t>
            </a:r>
            <a:r>
              <a:rPr lang="en-US" sz="1200" b="0" i="0" u="none" strike="noStrike" kern="1200" baseline="0" dirty="0" err="1">
                <a:solidFill>
                  <a:schemeClr val="tx1"/>
                </a:solidFill>
                <a:latin typeface="+mn-lt"/>
                <a:ea typeface="+mn-ea"/>
                <a:cs typeface="+mn-cs"/>
              </a:rPr>
              <a:t>prioritisation</a:t>
            </a:r>
            <a:r>
              <a:rPr lang="en-US" sz="1200" b="0" i="0" u="none" strike="noStrike" kern="1200" baseline="0" dirty="0">
                <a:solidFill>
                  <a:schemeClr val="tx1"/>
                </a:solidFill>
                <a:latin typeface="+mn-lt"/>
                <a:ea typeface="+mn-ea"/>
                <a:cs typeface="+mn-cs"/>
              </a:rPr>
              <a:t> and planning processes, they have often been uncoordinated and disjointed, with many parallel processes in the same locations. Building on learning from this, several durable solutions actors have adopted a more coordinated approach together with the municipalities, on which it is possible to build. For example, the IOM/UN Habitat </a:t>
            </a:r>
            <a:r>
              <a:rPr lang="en-US" sz="1200" b="0" i="0" u="none" strike="noStrike" kern="1200" baseline="0" dirty="0" err="1">
                <a:solidFill>
                  <a:schemeClr val="tx1"/>
                </a:solidFill>
                <a:latin typeface="+mn-lt"/>
                <a:ea typeface="+mn-ea"/>
                <a:cs typeface="+mn-cs"/>
              </a:rPr>
              <a:t>Midnimo</a:t>
            </a:r>
            <a:r>
              <a:rPr lang="en-US" sz="1200" b="0" i="0" u="none" strike="noStrike" kern="1200" baseline="0" dirty="0">
                <a:solidFill>
                  <a:schemeClr val="tx1"/>
                </a:solidFill>
                <a:latin typeface="+mn-lt"/>
                <a:ea typeface="+mn-ea"/>
                <a:cs typeface="+mn-cs"/>
              </a:rPr>
              <a:t> project has developed community action plans for </a:t>
            </a:r>
            <a:r>
              <a:rPr lang="en-US" sz="1200" b="0" i="0" u="none" strike="noStrike" kern="1200" baseline="0" dirty="0" err="1">
                <a:solidFill>
                  <a:schemeClr val="tx1"/>
                </a:solidFill>
                <a:latin typeface="+mn-lt"/>
                <a:ea typeface="+mn-ea"/>
                <a:cs typeface="+mn-cs"/>
              </a:rPr>
              <a:t>Baidoa</a:t>
            </a:r>
            <a:r>
              <a:rPr lang="en-US" sz="1200" b="0" i="0" u="none" strike="noStrike" kern="1200" baseline="0" dirty="0">
                <a:solidFill>
                  <a:schemeClr val="tx1"/>
                </a:solidFill>
                <a:latin typeface="+mn-lt"/>
                <a:ea typeface="+mn-ea"/>
                <a:cs typeface="+mn-cs"/>
              </a:rPr>
              <a:t> and Kismayo. The </a:t>
            </a:r>
            <a:r>
              <a:rPr lang="en-US" sz="1200" b="0" i="0" u="none" strike="noStrike" kern="1200" baseline="0" dirty="0" err="1">
                <a:solidFill>
                  <a:schemeClr val="tx1"/>
                </a:solidFill>
                <a:latin typeface="+mn-lt"/>
                <a:ea typeface="+mn-ea"/>
                <a:cs typeface="+mn-cs"/>
              </a:rPr>
              <a:t>Danwadaag</a:t>
            </a:r>
            <a:r>
              <a:rPr lang="en-US" sz="1200" b="0" i="0" u="none" strike="noStrike" kern="1200" baseline="0" dirty="0">
                <a:solidFill>
                  <a:schemeClr val="tx1"/>
                </a:solidFill>
                <a:latin typeface="+mn-lt"/>
                <a:ea typeface="+mn-ea"/>
                <a:cs typeface="+mn-cs"/>
              </a:rPr>
              <a:t> consortium then supported the municipalities in </a:t>
            </a:r>
            <a:r>
              <a:rPr lang="en-US" sz="1200" b="0" i="0" u="none" strike="noStrike" kern="1200" baseline="0" dirty="0" err="1">
                <a:solidFill>
                  <a:schemeClr val="tx1"/>
                </a:solidFill>
                <a:latin typeface="+mn-lt"/>
                <a:ea typeface="+mn-ea"/>
                <a:cs typeface="+mn-cs"/>
              </a:rPr>
              <a:t>Baidoa</a:t>
            </a:r>
            <a:r>
              <a:rPr lang="en-US" sz="1200" b="0" i="0" u="none" strike="noStrike" kern="1200" baseline="0" dirty="0">
                <a:solidFill>
                  <a:schemeClr val="tx1"/>
                </a:solidFill>
                <a:latin typeface="+mn-lt"/>
                <a:ea typeface="+mn-ea"/>
                <a:cs typeface="+mn-cs"/>
              </a:rPr>
              <a:t> and Kismayo to consolidate these and other existing CAPs into integrated district-level plans. These have become an important tool for the local authorities to coordinate activities of various humanitarian and development partners in their area and ensure avoidance of duplication. While not all actors base their engagement on these plans yet, and many aid actors continue to have different community engagement modalities, several development partners such as the World Bank, Deutsche Gesellschaft </a:t>
            </a:r>
            <a:r>
              <a:rPr lang="en-US" sz="1200" b="0" i="0" u="none" strike="noStrike" kern="1200" baseline="0" dirty="0" err="1">
                <a:solidFill>
                  <a:schemeClr val="tx1"/>
                </a:solidFill>
                <a:latin typeface="+mn-lt"/>
                <a:ea typeface="+mn-ea"/>
                <a:cs typeface="+mn-cs"/>
              </a:rPr>
              <a:t>fuer</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Internationale</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Zusammenarbeit</a:t>
            </a:r>
            <a:r>
              <a:rPr lang="en-US" sz="1200" b="0" i="0" u="none" strike="noStrike" kern="1200" baseline="0" dirty="0">
                <a:solidFill>
                  <a:schemeClr val="tx1"/>
                </a:solidFill>
                <a:latin typeface="+mn-lt"/>
                <a:ea typeface="+mn-ea"/>
                <a:cs typeface="+mn-cs"/>
              </a:rPr>
              <a:t> (GIZ) and UN-HABITAT have now started using the CAPs when designing and planning their urban infrastructure and resilience </a:t>
            </a:r>
            <a:r>
              <a:rPr lang="en-US" sz="1200" b="0" i="0" u="none" strike="noStrike" kern="1200" baseline="0" dirty="0" err="1">
                <a:solidFill>
                  <a:schemeClr val="tx1"/>
                </a:solidFill>
                <a:latin typeface="+mn-lt"/>
                <a:ea typeface="+mn-ea"/>
                <a:cs typeface="+mn-cs"/>
              </a:rPr>
              <a:t>programmes</a:t>
            </a:r>
            <a:r>
              <a:rPr lang="en-US" sz="1200" b="0" i="0" u="none" strike="noStrike" kern="1200" baseline="0" dirty="0">
                <a:solidFill>
                  <a:schemeClr val="tx1"/>
                </a:solidFill>
                <a:latin typeface="+mn-lt"/>
                <a:ea typeface="+mn-ea"/>
                <a:cs typeface="+mn-cs"/>
              </a:rPr>
              <a: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Source: </a:t>
            </a:r>
            <a:r>
              <a:rPr lang="en-US" sz="1200" i="1" kern="1200" dirty="0">
                <a:solidFill>
                  <a:schemeClr val="tx1"/>
                </a:solidFill>
                <a:effectLst/>
                <a:latin typeface="+mn-lt"/>
                <a:ea typeface="+mn-ea"/>
                <a:cs typeface="+mn-cs"/>
              </a:rPr>
              <a:t>Advancing multi stakeholder engagement to sustain solutions,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ReDSS</a:t>
            </a:r>
            <a:r>
              <a:rPr lang="en-US" sz="1200" kern="1200" dirty="0">
                <a:solidFill>
                  <a:schemeClr val="tx1"/>
                </a:solidFill>
                <a:effectLst/>
                <a:latin typeface="+mn-lt"/>
                <a:ea typeface="+mn-ea"/>
                <a:cs typeface="+mn-cs"/>
              </a:rPr>
              <a:t> briefing paper, Dec. 2019, accessible there: </a:t>
            </a:r>
            <a:r>
              <a:rPr lang="en-US" sz="1200" kern="1200" dirty="0">
                <a:solidFill>
                  <a:schemeClr val="tx1"/>
                </a:solidFill>
                <a:effectLst/>
                <a:latin typeface="+mn-lt"/>
                <a:ea typeface="+mn-ea"/>
                <a:cs typeface="+mn-cs"/>
                <a:hlinkClick r:id="rId3"/>
              </a:rPr>
              <a:t>https://regionaldss.org/index.php/research-and-knowledge-management/redss-publications/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Activity 2: </a:t>
            </a:r>
            <a:r>
              <a:rPr lang="en-US" sz="1200" kern="1200" dirty="0">
                <a:solidFill>
                  <a:schemeClr val="tx1"/>
                </a:solidFill>
                <a:effectLst/>
                <a:latin typeface="+mn-lt"/>
                <a:ea typeface="+mn-ea"/>
                <a:cs typeface="+mn-cs"/>
              </a:rPr>
              <a:t>Activity in plenary: map local development and sectoral planning agenda and opportunities for a CAP or several CAPs to be linked to local planning processes. </a:t>
            </a:r>
          </a:p>
          <a:p>
            <a:endParaRPr lang="en-US" sz="1200" kern="1200" dirty="0">
              <a:solidFill>
                <a:schemeClr val="tx1"/>
              </a:solidFill>
              <a:effectLst/>
              <a:latin typeface="+mn-lt"/>
              <a:ea typeface="+mn-ea"/>
              <a:cs typeface="+mn-cs"/>
            </a:endParaRPr>
          </a:p>
          <a:p>
            <a:r>
              <a:rPr lang="en-GB" b="1" dirty="0"/>
              <a:t>First step: </a:t>
            </a:r>
          </a:p>
          <a:p>
            <a:pPr marL="171450" indent="-171450">
              <a:buFont typeface="Arial" panose="020B0604020202020204" pitchFamily="34" charset="0"/>
              <a:buChar char="•"/>
            </a:pPr>
            <a:r>
              <a:rPr lang="en-GB" b="0" dirty="0"/>
              <a:t>Are there local development and sectoral planning processes and agenda in the area where the ABA will be applied? Who leads and coordinates them? </a:t>
            </a:r>
          </a:p>
          <a:p>
            <a:pPr marL="171450" indent="-171450">
              <a:buFont typeface="Arial" panose="020B0604020202020204" pitchFamily="34" charset="0"/>
              <a:buChar char="•"/>
            </a:pPr>
            <a:r>
              <a:rPr lang="en-GB" b="0" dirty="0"/>
              <a:t>Are there other CAPs processes or CAPs already developed/implemented? </a:t>
            </a:r>
          </a:p>
          <a:p>
            <a:pPr marL="171450" indent="-171450">
              <a:buFont typeface="Arial" panose="020B0604020202020204" pitchFamily="34" charset="0"/>
              <a:buChar char="•"/>
            </a:pPr>
            <a:endParaRPr lang="en-GB" b="1" dirty="0"/>
          </a:p>
          <a:p>
            <a:pPr marL="0" indent="0">
              <a:buFont typeface="Arial" panose="020B0604020202020204" pitchFamily="34" charset="0"/>
              <a:buNone/>
            </a:pPr>
            <a:r>
              <a:rPr lang="en-GB" b="1" dirty="0"/>
              <a:t>Second step. </a:t>
            </a:r>
          </a:p>
          <a:p>
            <a:pPr marL="171450" indent="-171450">
              <a:buFont typeface="Arial" panose="020B0604020202020204" pitchFamily="34" charset="0"/>
              <a:buChar char="•"/>
            </a:pPr>
            <a:r>
              <a:rPr lang="en-GB" b="0" dirty="0"/>
              <a:t>What would be the opportunities to link the area-based solutions CAP to local development or sectoral planning processes or to consolidate this CAP and potential others into an integrated local plan? </a:t>
            </a:r>
          </a:p>
          <a:p>
            <a:pPr marL="171450" indent="-171450">
              <a:buFont typeface="Arial" panose="020B0604020202020204" pitchFamily="34" charset="0"/>
              <a:buChar char="•"/>
            </a:pPr>
            <a:r>
              <a:rPr lang="en-GB" b="0" dirty="0"/>
              <a:t>Would this CAP be compiled with others? </a:t>
            </a:r>
          </a:p>
          <a:p>
            <a:pPr marL="171450" indent="-171450">
              <a:buFont typeface="Arial" panose="020B0604020202020204" pitchFamily="34" charset="0"/>
              <a:buChar char="•"/>
            </a:pPr>
            <a:r>
              <a:rPr lang="en-GB" b="0" dirty="0"/>
              <a:t>What are the existing programmes that could be linked to the consolidated plan? Potential actors who could engage in such a plan? </a:t>
            </a:r>
          </a:p>
          <a:p>
            <a:endParaRPr lang="en-GB" b="1" dirty="0"/>
          </a:p>
          <a:p>
            <a:endParaRPr lang="en-GB" b="1" dirty="0"/>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23</a:t>
            </a:fld>
            <a:endParaRPr lang="en-US"/>
          </a:p>
        </p:txBody>
      </p:sp>
    </p:spTree>
    <p:extLst>
      <p:ext uri="{BB962C8B-B14F-4D97-AF65-F5344CB8AC3E}">
        <p14:creationId xmlns:p14="http://schemas.microsoft.com/office/powerpoint/2010/main" val="3368105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7/20/2021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7/20/2021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7/20/2021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7/20/2021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7/20/2021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7/20/2021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7/20/2021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7/20/2021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7/20/2021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7/20/2021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7/20/2021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487770" y="6071616"/>
            <a:ext cx="10538296" cy="660399"/>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DC068-2EE7-4ABD-A542-E5DC8FADECF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EA706E-BC9C-4410-9B37-5DC1AC130D3D}"/>
              </a:ext>
            </a:extLst>
          </p:cNvPr>
          <p:cNvSpPr>
            <a:spLocks noGrp="1"/>
          </p:cNvSpPr>
          <p:nvPr>
            <p:ph type="dt" sz="half" idx="10"/>
          </p:nvPr>
        </p:nvSpPr>
        <p:spPr/>
        <p:txBody>
          <a:bodyPr/>
          <a:lstStyle/>
          <a:p>
            <a:fld id="{C1240199-561F-43CE-8AC3-941502583ED6}" type="datetimeFigureOut">
              <a:rPr lang="en-US" smtClean="0"/>
              <a:t>7/20/2021</a:t>
            </a:fld>
            <a:endParaRPr lang="en-US"/>
          </a:p>
        </p:txBody>
      </p:sp>
      <p:sp>
        <p:nvSpPr>
          <p:cNvPr id="4" name="Footer Placeholder 3">
            <a:extLst>
              <a:ext uri="{FF2B5EF4-FFF2-40B4-BE49-F238E27FC236}">
                <a16:creationId xmlns:a16="http://schemas.microsoft.com/office/drawing/2014/main" id="{BA8264AE-D228-4AC8-BF4D-E1EFB5F8B6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31C7B9-33A5-421A-8349-801364A40DA0}"/>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88778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7/20/2021</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281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7/20/2021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pic>
        <p:nvPicPr>
          <p:cNvPr id="8" name="Picture 6" descr="ReDSS Final  Logo">
            <a:extLst>
              <a:ext uri="{FF2B5EF4-FFF2-40B4-BE49-F238E27FC236}">
                <a16:creationId xmlns:a16="http://schemas.microsoft.com/office/drawing/2014/main" id="{5BD01A31-0B05-43DA-9DF5-0D1086E2D6B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9874734" y="259334"/>
            <a:ext cx="19971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2">
            <a:extLst>
              <a:ext uri="{FF2B5EF4-FFF2-40B4-BE49-F238E27FC236}">
                <a16:creationId xmlns:a16="http://schemas.microsoft.com/office/drawing/2014/main" id="{D585A4D0-8BE0-4DDF-A6C0-32F21D9F95BF}"/>
              </a:ext>
            </a:extLst>
          </p:cNvPr>
          <p:cNvCxnSpPr/>
          <p:nvPr userDrawn="1"/>
        </p:nvCxnSpPr>
        <p:spPr>
          <a:xfrm>
            <a:off x="-101116" y="527622"/>
            <a:ext cx="9612923"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10" name="Picture 5">
            <a:extLst>
              <a:ext uri="{FF2B5EF4-FFF2-40B4-BE49-F238E27FC236}">
                <a16:creationId xmlns:a16="http://schemas.microsoft.com/office/drawing/2014/main" id="{F3BF58C0-0810-4E68-8665-4C18309CFB08}"/>
              </a:ext>
            </a:extLst>
          </p:cNvPr>
          <p:cNvPicPr>
            <a:picLocks noChangeAspect="1"/>
          </p:cNvPicPr>
          <p:nvPr userDrawn="1"/>
        </p:nvPicPr>
        <p:blipFill>
          <a:blip r:embed="rId18"/>
          <a:stretch>
            <a:fillRect/>
          </a:stretch>
        </p:blipFill>
        <p:spPr>
          <a:xfrm>
            <a:off x="386654" y="6162675"/>
            <a:ext cx="10621657" cy="660399"/>
          </a:xfrm>
          <a:prstGeom prst="rect">
            <a:avLst/>
          </a:prstGeom>
        </p:spPr>
      </p:pic>
      <p:pic>
        <p:nvPicPr>
          <p:cNvPr id="11" name="Image 10">
            <a:extLst>
              <a:ext uri="{FF2B5EF4-FFF2-40B4-BE49-F238E27FC236}">
                <a16:creationId xmlns:a16="http://schemas.microsoft.com/office/drawing/2014/main" id="{7A87DE32-1ADB-414F-9412-A4F84C4BA5F0}"/>
              </a:ext>
            </a:extLst>
          </p:cNvPr>
          <p:cNvPicPr>
            <a:picLocks noChangeAspect="1"/>
          </p:cNvPicPr>
          <p:nvPr userDrawn="1"/>
        </p:nvPicPr>
        <p:blipFill>
          <a:blip r:embed="rId19"/>
          <a:stretch>
            <a:fillRect/>
          </a:stretch>
        </p:blipFill>
        <p:spPr>
          <a:xfrm>
            <a:off x="11128478" y="6185810"/>
            <a:ext cx="910859" cy="614127"/>
          </a:xfrm>
          <a:prstGeom prst="rect">
            <a:avLst/>
          </a:prstGeom>
        </p:spPr>
      </p:pic>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662" r:id="rId14"/>
    <p:sldLayoutId id="214748366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7.svg"/><Relationship Id="rId2" Type="http://schemas.openxmlformats.org/officeDocument/2006/relationships/notesSlide" Target="../notesSlides/notesSlide1.xml"/><Relationship Id="rId16" Type="http://schemas.openxmlformats.org/officeDocument/2006/relationships/image" Target="../media/image11.svg"/><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image" Target="../media/image6.png"/><Relationship Id="rId5" Type="http://schemas.openxmlformats.org/officeDocument/2006/relationships/diagramQuickStyle" Target="../diagrams/quickStyle1.xml"/><Relationship Id="rId15" Type="http://schemas.openxmlformats.org/officeDocument/2006/relationships/image" Target="../media/image10.png"/><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5.png"/><Relationship Id="rId14"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6.jfi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0.jfi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3.svg"/><Relationship Id="rId5" Type="http://schemas.openxmlformats.org/officeDocument/2006/relationships/image" Target="../media/image12.png"/><Relationship Id="rId10" Type="http://schemas.openxmlformats.org/officeDocument/2006/relationships/image" Target="../media/image7.svg"/><Relationship Id="rId4" Type="http://schemas.openxmlformats.org/officeDocument/2006/relationships/image" Target="../media/image22.svg"/><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29.jpg"/><Relationship Id="rId4" Type="http://schemas.openxmlformats.org/officeDocument/2006/relationships/image" Target="../media/image28.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sv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4.sv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jpeg"/><Relationship Id="rId4" Type="http://schemas.openxmlformats.org/officeDocument/2006/relationships/image" Target="../media/image32.svg"/><Relationship Id="rId9"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41.png"/><Relationship Id="rId4" Type="http://schemas.openxmlformats.org/officeDocument/2006/relationships/image" Target="../media/image34.sv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42.jpeg"/><Relationship Id="rId4" Type="http://schemas.openxmlformats.org/officeDocument/2006/relationships/image" Target="../media/image28.svg"/></Relationships>
</file>

<file path=ppt/slides/_rels/slide17.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53.png"/><Relationship Id="rId18" Type="http://schemas.openxmlformats.org/officeDocument/2006/relationships/image" Target="../media/image34.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17" Type="http://schemas.openxmlformats.org/officeDocument/2006/relationships/image" Target="../media/image33.png"/><Relationship Id="rId2" Type="http://schemas.openxmlformats.org/officeDocument/2006/relationships/notesSlide" Target="../notesSlides/notesSlide14.xml"/><Relationship Id="rId16" Type="http://schemas.openxmlformats.org/officeDocument/2006/relationships/image" Target="../media/image56.svg"/><Relationship Id="rId1" Type="http://schemas.openxmlformats.org/officeDocument/2006/relationships/slideLayout" Target="../slideLayouts/slideLayout12.xml"/><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 Id="rId14" Type="http://schemas.openxmlformats.org/officeDocument/2006/relationships/image" Target="../media/image54.svg"/></Relationships>
</file>

<file path=ppt/slides/_rels/slide18.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2.xml"/><Relationship Id="rId4" Type="http://schemas.openxmlformats.org/officeDocument/2006/relationships/image" Target="../media/image60.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70.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AC278C-DAEA-4784-8033-1E3EAAB2BBB4}"/>
              </a:ext>
            </a:extLst>
          </p:cNvPr>
          <p:cNvSpPr/>
          <p:nvPr/>
        </p:nvSpPr>
        <p:spPr>
          <a:xfrm>
            <a:off x="0" y="416689"/>
            <a:ext cx="2720051" cy="56371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fr-FR" sz="3200" b="1" dirty="0">
                <a:solidFill>
                  <a:schemeClr val="bg1"/>
                </a:solidFill>
                <a:latin typeface="+mj-lt"/>
                <a:ea typeface="+mj-ea"/>
                <a:cs typeface="+mj-cs"/>
              </a:rPr>
              <a:t>Durable Solutions. How do </a:t>
            </a:r>
            <a:r>
              <a:rPr lang="fr-FR" sz="3200" b="1" dirty="0" err="1">
                <a:solidFill>
                  <a:schemeClr val="bg1"/>
                </a:solidFill>
                <a:latin typeface="+mj-lt"/>
                <a:ea typeface="+mj-ea"/>
                <a:cs typeface="+mj-cs"/>
              </a:rPr>
              <a:t>we</a:t>
            </a:r>
            <a:r>
              <a:rPr lang="fr-FR" sz="3200" b="1" dirty="0">
                <a:solidFill>
                  <a:schemeClr val="bg1"/>
                </a:solidFill>
                <a:latin typeface="+mj-lt"/>
                <a:ea typeface="+mj-ea"/>
                <a:cs typeface="+mj-cs"/>
              </a:rPr>
              <a:t> do </a:t>
            </a:r>
            <a:r>
              <a:rPr lang="fr-FR" sz="3200" b="1" dirty="0" err="1">
                <a:solidFill>
                  <a:schemeClr val="bg1"/>
                </a:solidFill>
                <a:latin typeface="+mj-lt"/>
                <a:ea typeface="+mj-ea"/>
                <a:cs typeface="+mj-cs"/>
              </a:rPr>
              <a:t>it</a:t>
            </a:r>
            <a:r>
              <a:rPr lang="fr-FR" sz="3200" b="1" dirty="0">
                <a:solidFill>
                  <a:schemeClr val="bg1"/>
                </a:solidFill>
                <a:latin typeface="+mj-lt"/>
                <a:ea typeface="+mj-ea"/>
                <a:cs typeface="+mj-cs"/>
              </a:rPr>
              <a:t>? </a:t>
            </a:r>
            <a:endParaRPr lang="en-US" sz="3200" b="1" dirty="0">
              <a:solidFill>
                <a:schemeClr val="bg1"/>
              </a:solidFill>
              <a:latin typeface="+mj-lt"/>
              <a:ea typeface="+mj-ea"/>
              <a:cs typeface="+mj-cs"/>
            </a:endParaRPr>
          </a:p>
        </p:txBody>
      </p:sp>
      <p:graphicFrame>
        <p:nvGraphicFramePr>
          <p:cNvPr id="4" name="Diagramme 3">
            <a:extLst>
              <a:ext uri="{FF2B5EF4-FFF2-40B4-BE49-F238E27FC236}">
                <a16:creationId xmlns:a16="http://schemas.microsoft.com/office/drawing/2014/main" id="{9F61C078-6288-4452-BBFF-757F14ADBE8D}"/>
              </a:ext>
            </a:extLst>
          </p:cNvPr>
          <p:cNvGraphicFramePr/>
          <p:nvPr>
            <p:extLst>
              <p:ext uri="{D42A27DB-BD31-4B8C-83A1-F6EECF244321}">
                <p14:modId xmlns:p14="http://schemas.microsoft.com/office/powerpoint/2010/main" val="1359921461"/>
              </p:ext>
            </p:extLst>
          </p:nvPr>
        </p:nvGraphicFramePr>
        <p:xfrm>
          <a:off x="1319514" y="248857"/>
          <a:ext cx="11401062" cy="57757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a:extLst>
              <a:ext uri="{FF2B5EF4-FFF2-40B4-BE49-F238E27FC236}">
                <a16:creationId xmlns:a16="http://schemas.microsoft.com/office/drawing/2014/main" id="{05923287-6B4A-46D1-B4B2-0592E73DC704}"/>
              </a:ext>
            </a:extLst>
          </p:cNvPr>
          <p:cNvPicPr>
            <a:picLocks noChangeAspect="1"/>
          </p:cNvPicPr>
          <p:nvPr/>
        </p:nvPicPr>
        <p:blipFill>
          <a:blip r:embed="rId8"/>
          <a:stretch>
            <a:fillRect/>
          </a:stretch>
        </p:blipFill>
        <p:spPr>
          <a:xfrm>
            <a:off x="7921183" y="248857"/>
            <a:ext cx="752550" cy="904724"/>
          </a:xfrm>
          <a:prstGeom prst="rect">
            <a:avLst/>
          </a:prstGeom>
        </p:spPr>
      </p:pic>
      <p:pic>
        <p:nvPicPr>
          <p:cNvPr id="6" name="Graphique 5">
            <a:extLst>
              <a:ext uri="{FF2B5EF4-FFF2-40B4-BE49-F238E27FC236}">
                <a16:creationId xmlns:a16="http://schemas.microsoft.com/office/drawing/2014/main" id="{B8772C33-693F-48CF-A96C-CA699423EB3F}"/>
              </a:ext>
            </a:extLst>
          </p:cNvPr>
          <p:cNvPicPr>
            <a:picLocks noChangeAspect="1"/>
          </p:cNvPicPr>
          <p:nvPr/>
        </p:nvPicPr>
        <p:blipFill rotWithShape="1">
          <a:blip r:embed="rId9">
            <a:duotone>
              <a:schemeClr val="bg2">
                <a:shade val="45000"/>
                <a:satMod val="135000"/>
              </a:schemeClr>
              <a:prstClr val="white"/>
            </a:duotone>
            <a:extLst>
              <a:ext uri="{BEBA8EAE-BF5A-486C-A8C5-ECC9F3942E4B}">
                <a14:imgProps xmlns:a14="http://schemas.microsoft.com/office/drawing/2010/main">
                  <a14:imgLayer r:embed="rId10">
                    <a14:imgEffect>
                      <a14:colorTemperature colorTemp="5300"/>
                    </a14:imgEffect>
                  </a14:imgLayer>
                </a14:imgProps>
              </a:ext>
              <a:ext uri="{28A0092B-C50C-407E-A947-70E740481C1C}">
                <a14:useLocalDpi xmlns:a14="http://schemas.microsoft.com/office/drawing/2010/main" val="0"/>
              </a:ext>
            </a:extLst>
          </a:blip>
          <a:srcRect l="16741" t="7772" r="11108"/>
          <a:stretch/>
        </p:blipFill>
        <p:spPr>
          <a:xfrm>
            <a:off x="9877065" y="1677204"/>
            <a:ext cx="1062941" cy="704288"/>
          </a:xfrm>
          <a:prstGeom prst="rect">
            <a:avLst/>
          </a:prstGeom>
        </p:spPr>
      </p:pic>
      <p:pic>
        <p:nvPicPr>
          <p:cNvPr id="7" name="Graphique 6" descr="Connexions">
            <a:extLst>
              <a:ext uri="{FF2B5EF4-FFF2-40B4-BE49-F238E27FC236}">
                <a16:creationId xmlns:a16="http://schemas.microsoft.com/office/drawing/2014/main" id="{583AF2B7-48F0-441A-9092-DAAEA9F55E2D}"/>
              </a:ext>
            </a:extLst>
          </p:cNvPr>
          <p:cNvPicPr>
            <a:picLocks noChangeAspect="1"/>
          </p:cNvPicPr>
          <p:nvPr/>
        </p:nvPicPr>
        <p:blipFill>
          <a:blip r:embed="rId11">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9111206" y="4737100"/>
            <a:ext cx="914400" cy="914400"/>
          </a:xfrm>
          <a:prstGeom prst="rect">
            <a:avLst/>
          </a:prstGeom>
        </p:spPr>
      </p:pic>
      <p:pic>
        <p:nvPicPr>
          <p:cNvPr id="8" name="Graphique 7" descr="Liste de vérification">
            <a:extLst>
              <a:ext uri="{FF2B5EF4-FFF2-40B4-BE49-F238E27FC236}">
                <a16:creationId xmlns:a16="http://schemas.microsoft.com/office/drawing/2014/main" id="{F6EFC832-E00B-48AE-87BF-4BD131B17B9C}"/>
              </a:ext>
            </a:extLst>
          </p:cNvPr>
          <p:cNvPicPr>
            <a:picLocks noChangeAspect="1"/>
          </p:cNvPicPr>
          <p:nvPr/>
        </p:nvPicPr>
        <p:blipFill>
          <a:blip r:embed="rId13">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064643" y="4737100"/>
            <a:ext cx="914400" cy="914400"/>
          </a:xfrm>
          <a:prstGeom prst="rect">
            <a:avLst/>
          </a:prstGeom>
        </p:spPr>
      </p:pic>
      <p:pic>
        <p:nvPicPr>
          <p:cNvPr id="9" name="Graphique 8" descr="Réunion">
            <a:extLst>
              <a:ext uri="{FF2B5EF4-FFF2-40B4-BE49-F238E27FC236}">
                <a16:creationId xmlns:a16="http://schemas.microsoft.com/office/drawing/2014/main" id="{C924ACAF-DAAC-40B0-AE88-A1183037CCA9}"/>
              </a:ext>
            </a:extLst>
          </p:cNvPr>
          <p:cNvPicPr>
            <a:picLocks noChangeAspect="1"/>
          </p:cNvPicPr>
          <p:nvPr/>
        </p:nvPicPr>
        <p:blipFill>
          <a:blip r:embed="rId15">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347013" y="1467092"/>
            <a:ext cx="914400" cy="914400"/>
          </a:xfrm>
          <a:prstGeom prst="rect">
            <a:avLst/>
          </a:prstGeom>
        </p:spPr>
      </p:pic>
    </p:spTree>
    <p:extLst>
      <p:ext uri="{BB962C8B-B14F-4D97-AF65-F5344CB8AC3E}">
        <p14:creationId xmlns:p14="http://schemas.microsoft.com/office/powerpoint/2010/main" val="2177932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1337275" y="1171369"/>
            <a:ext cx="4211150" cy="34663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ctr" defTabSz="914400">
              <a:lnSpc>
                <a:spcPct val="90000"/>
              </a:lnSpc>
              <a:spcBef>
                <a:spcPct val="0"/>
              </a:spcBef>
              <a:spcAft>
                <a:spcPts val="600"/>
              </a:spcAft>
            </a:pPr>
            <a:r>
              <a:rPr lang="en-US" sz="4200" dirty="0">
                <a:latin typeface="+mj-lt"/>
                <a:ea typeface="+mj-ea"/>
                <a:cs typeface="+mj-cs"/>
              </a:rPr>
              <a:t>Involve DAC through Community-based planning  </a:t>
            </a:r>
          </a:p>
        </p:txBody>
      </p:sp>
      <p:pic>
        <p:nvPicPr>
          <p:cNvPr id="11" name="Graphique 10" descr="Avis des clients (droite à gauche)">
            <a:extLst>
              <a:ext uri="{FF2B5EF4-FFF2-40B4-BE49-F238E27FC236}">
                <a16:creationId xmlns:a16="http://schemas.microsoft.com/office/drawing/2014/main" id="{7C18FAF5-F5E0-40FC-BAEE-5DF465D85FF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80260" y="870428"/>
            <a:ext cx="3529109" cy="3529109"/>
          </a:xfrm>
          <a:prstGeom prst="rect">
            <a:avLst/>
          </a:prstGeom>
        </p:spPr>
      </p:pic>
      <p:pic>
        <p:nvPicPr>
          <p:cNvPr id="3" name="Image 2">
            <a:extLst>
              <a:ext uri="{FF2B5EF4-FFF2-40B4-BE49-F238E27FC236}">
                <a16:creationId xmlns:a16="http://schemas.microsoft.com/office/drawing/2014/main" id="{01EFA77F-6844-4F3D-ACE9-B16E23B3D752}"/>
              </a:ext>
            </a:extLst>
          </p:cNvPr>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500"/>
                    </a14:imgEffect>
                    <a14:imgEffect>
                      <a14:saturation sat="321000"/>
                    </a14:imgEffect>
                  </a14:imgLayer>
                </a14:imgProps>
              </a:ext>
            </a:extLst>
          </a:blip>
          <a:stretch>
            <a:fillRect/>
          </a:stretch>
        </p:blipFill>
        <p:spPr>
          <a:xfrm>
            <a:off x="7555401" y="2356965"/>
            <a:ext cx="3553968" cy="3553968"/>
          </a:xfrm>
          <a:prstGeom prst="rect">
            <a:avLst/>
          </a:prstGeom>
        </p:spPr>
      </p:pic>
      <p:cxnSp>
        <p:nvCxnSpPr>
          <p:cNvPr id="71" name="Straight Connector 70">
            <a:extLst>
              <a:ext uri="{FF2B5EF4-FFF2-40B4-BE49-F238E27FC236}">
                <a16:creationId xmlns:a16="http://schemas.microsoft.com/office/drawing/2014/main" id="{8F880EF2-DF79-4D9D-8F11-E91D48C797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A64B5D"/>
            </a:solidFill>
          </a:ln>
        </p:spPr>
        <p:style>
          <a:lnRef idx="1">
            <a:schemeClr val="accent1"/>
          </a:lnRef>
          <a:fillRef idx="0">
            <a:schemeClr val="accent1"/>
          </a:fillRef>
          <a:effectRef idx="0">
            <a:schemeClr val="accent1"/>
          </a:effectRef>
          <a:fontRef idx="minor">
            <a:schemeClr val="tx1"/>
          </a:fontRef>
        </p:style>
      </p:cxnSp>
      <p:sp>
        <p:nvSpPr>
          <p:cNvPr id="2" name="Organigramme : Connecteur 1">
            <a:extLst>
              <a:ext uri="{FF2B5EF4-FFF2-40B4-BE49-F238E27FC236}">
                <a16:creationId xmlns:a16="http://schemas.microsoft.com/office/drawing/2014/main" id="{48229BC9-B8DD-4AEA-853B-FD59A78A6615}"/>
              </a:ext>
            </a:extLst>
          </p:cNvPr>
          <p:cNvSpPr/>
          <p:nvPr/>
        </p:nvSpPr>
        <p:spPr>
          <a:xfrm>
            <a:off x="185195" y="-19676"/>
            <a:ext cx="1608881" cy="1759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fr-FR" sz="3600" dirty="0"/>
              <a:t>4</a:t>
            </a:r>
            <a:endParaRPr lang="en-US" sz="3600"/>
          </a:p>
        </p:txBody>
      </p:sp>
      <p:pic>
        <p:nvPicPr>
          <p:cNvPr id="7" name="Image 6">
            <a:extLst>
              <a:ext uri="{FF2B5EF4-FFF2-40B4-BE49-F238E27FC236}">
                <a16:creationId xmlns:a16="http://schemas.microsoft.com/office/drawing/2014/main" id="{F540D15E-2029-4F8C-A9B9-8F5D8518B291}"/>
              </a:ext>
            </a:extLst>
          </p:cNvPr>
          <p:cNvPicPr>
            <a:picLocks noChangeAspect="1"/>
          </p:cNvPicPr>
          <p:nvPr/>
        </p:nvPicPr>
        <p:blipFill>
          <a:blip r:embed="rId6"/>
          <a:stretch>
            <a:fillRect/>
          </a:stretch>
        </p:blipFill>
        <p:spPr>
          <a:xfrm>
            <a:off x="0" y="4953740"/>
            <a:ext cx="12192000" cy="1007263"/>
          </a:xfrm>
          <a:prstGeom prst="rect">
            <a:avLst/>
          </a:prstGeom>
        </p:spPr>
      </p:pic>
    </p:spTree>
    <p:extLst>
      <p:ext uri="{BB962C8B-B14F-4D97-AF65-F5344CB8AC3E}">
        <p14:creationId xmlns:p14="http://schemas.microsoft.com/office/powerpoint/2010/main" val="3148006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03FA3A-5687-4C98-AFFE-37A168F201B0}"/>
              </a:ext>
            </a:extLst>
          </p:cNvPr>
          <p:cNvSpPr/>
          <p:nvPr/>
        </p:nvSpPr>
        <p:spPr>
          <a:xfrm>
            <a:off x="0" y="136387"/>
            <a:ext cx="5120113"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Light" panose="020F0302020204030204"/>
                <a:ea typeface="+mn-ea"/>
                <a:cs typeface="+mn-cs"/>
              </a:rPr>
              <a:t>DAC mobilization </a:t>
            </a:r>
          </a:p>
        </p:txBody>
      </p:sp>
      <p:sp>
        <p:nvSpPr>
          <p:cNvPr id="2" name="Rectangle 1">
            <a:extLst>
              <a:ext uri="{FF2B5EF4-FFF2-40B4-BE49-F238E27FC236}">
                <a16:creationId xmlns:a16="http://schemas.microsoft.com/office/drawing/2014/main" id="{F97BCEE4-D5E4-49D8-B98B-7C30E0FA1D0A}"/>
              </a:ext>
            </a:extLst>
          </p:cNvPr>
          <p:cNvSpPr/>
          <p:nvPr/>
        </p:nvSpPr>
        <p:spPr>
          <a:xfrm>
            <a:off x="765875" y="2146771"/>
            <a:ext cx="5120113" cy="3462228"/>
          </a:xfrm>
          <a:prstGeom prst="rect">
            <a:avLst/>
          </a:prstGeom>
        </p:spPr>
        <p:txBody>
          <a:bodyPr vert="horz" lIns="91440" tIns="45720" rIns="91440" bIns="45720" rtlCol="0">
            <a:normAutofit/>
          </a:bodyPr>
          <a:lstStyle/>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Inform </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Consult</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Empower</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Involve</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Collaborate</a:t>
            </a:r>
          </a:p>
        </p:txBody>
      </p:sp>
      <p:pic>
        <p:nvPicPr>
          <p:cNvPr id="5" name="Picture 4">
            <a:extLst>
              <a:ext uri="{FF2B5EF4-FFF2-40B4-BE49-F238E27FC236}">
                <a16:creationId xmlns:a16="http://schemas.microsoft.com/office/drawing/2014/main" id="{0635B2B1-D6D2-4759-A756-B80A238F3BB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975416" y="1057623"/>
            <a:ext cx="8216584" cy="49264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1698356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8"/>
          <p:cNvSpPr/>
          <p:nvPr/>
        </p:nvSpPr>
        <p:spPr>
          <a:xfrm>
            <a:off x="-1" y="201545"/>
            <a:ext cx="4530800" cy="549200"/>
          </a:xfrm>
          <a:prstGeom prst="rect">
            <a:avLst/>
          </a:prstGeom>
          <a:solidFill>
            <a:srgbClr val="BA122B"/>
          </a:solidFill>
          <a:ln w="127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buClr>
                <a:srgbClr val="FFFFFF"/>
              </a:buClr>
              <a:buSzPts val="2100"/>
            </a:pPr>
            <a:r>
              <a:rPr lang="en" sz="2800" dirty="0">
                <a:solidFill>
                  <a:srgbClr val="FFFFFF"/>
                </a:solidFill>
                <a:latin typeface="Arial Black"/>
                <a:ea typeface="Arial Black"/>
                <a:cs typeface="Arial Black"/>
                <a:sym typeface="Arial Black"/>
              </a:rPr>
              <a:t>O</a:t>
            </a:r>
            <a:r>
              <a:rPr lang="en-US" sz="2800" dirty="0" err="1">
                <a:solidFill>
                  <a:srgbClr val="FFFFFF"/>
                </a:solidFill>
                <a:latin typeface="Arial Black"/>
                <a:ea typeface="Arial Black"/>
                <a:cs typeface="Arial Black"/>
                <a:sym typeface="Arial Black"/>
              </a:rPr>
              <a:t>bjective</a:t>
            </a:r>
            <a:r>
              <a:rPr lang="en-US" sz="2800" dirty="0">
                <a:solidFill>
                  <a:srgbClr val="FFFFFF"/>
                </a:solidFill>
                <a:latin typeface="Arial Black"/>
                <a:ea typeface="Arial Black"/>
                <a:cs typeface="Arial Black"/>
                <a:sym typeface="Arial Black"/>
              </a:rPr>
              <a:t> of Session </a:t>
            </a:r>
            <a:r>
              <a:rPr lang="en" sz="2800" dirty="0">
                <a:solidFill>
                  <a:srgbClr val="FFFFFF"/>
                </a:solidFill>
                <a:latin typeface="Arial Black"/>
                <a:ea typeface="Arial Black"/>
                <a:cs typeface="Arial Black"/>
                <a:sym typeface="Arial Black"/>
              </a:rPr>
              <a:t> </a:t>
            </a:r>
            <a:endParaRPr sz="2800" dirty="0">
              <a:solidFill>
                <a:srgbClr val="FFFFFF"/>
              </a:solidFill>
              <a:latin typeface="Arial Black"/>
              <a:ea typeface="Arial Black"/>
              <a:cs typeface="Arial Black"/>
              <a:sym typeface="Arial Black"/>
            </a:endParaRPr>
          </a:p>
        </p:txBody>
      </p:sp>
      <p:cxnSp>
        <p:nvCxnSpPr>
          <p:cNvPr id="146" name="Google Shape;146;p28"/>
          <p:cNvCxnSpPr>
            <a:stCxn id="147" idx="0"/>
            <a:endCxn id="148" idx="4"/>
          </p:cNvCxnSpPr>
          <p:nvPr/>
        </p:nvCxnSpPr>
        <p:spPr>
          <a:xfrm>
            <a:off x="1503691" y="1388437"/>
            <a:ext cx="33600" cy="3714800"/>
          </a:xfrm>
          <a:prstGeom prst="straightConnector1">
            <a:avLst/>
          </a:prstGeom>
          <a:noFill/>
          <a:ln w="19050" cap="flat" cmpd="sng">
            <a:solidFill>
              <a:srgbClr val="C00000"/>
            </a:solidFill>
            <a:prstDash val="solid"/>
            <a:miter lim="800000"/>
            <a:headEnd type="none" w="sm" len="sm"/>
            <a:tailEnd type="none" w="sm" len="sm"/>
          </a:ln>
        </p:spPr>
      </p:cxnSp>
      <p:grpSp>
        <p:nvGrpSpPr>
          <p:cNvPr id="149" name="Google Shape;149;p28"/>
          <p:cNvGrpSpPr/>
          <p:nvPr/>
        </p:nvGrpSpPr>
        <p:grpSpPr>
          <a:xfrm>
            <a:off x="1164565" y="1388439"/>
            <a:ext cx="711665" cy="3714740"/>
            <a:chOff x="1947791" y="1384099"/>
            <a:chExt cx="503015" cy="3070371"/>
          </a:xfrm>
        </p:grpSpPr>
        <p:sp>
          <p:nvSpPr>
            <p:cNvPr id="150" name="Google Shape;150;p28"/>
            <p:cNvSpPr/>
            <p:nvPr/>
          </p:nvSpPr>
          <p:spPr>
            <a:xfrm>
              <a:off x="1947791" y="2275047"/>
              <a:ext cx="479400" cy="4716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51" name="Google Shape;151;p28"/>
            <p:cNvSpPr/>
            <p:nvPr/>
          </p:nvSpPr>
          <p:spPr>
            <a:xfrm>
              <a:off x="1963947" y="3043120"/>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48" name="Google Shape;148;p28"/>
            <p:cNvSpPr/>
            <p:nvPr/>
          </p:nvSpPr>
          <p:spPr>
            <a:xfrm>
              <a:off x="1971406" y="3976570"/>
              <a:ext cx="479400" cy="4779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47" name="Google Shape;147;p28"/>
            <p:cNvSpPr/>
            <p:nvPr/>
          </p:nvSpPr>
          <p:spPr>
            <a:xfrm>
              <a:off x="1947791" y="1384099"/>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grpSp>
      <p:grpSp>
        <p:nvGrpSpPr>
          <p:cNvPr id="152" name="Google Shape;152;p28"/>
          <p:cNvGrpSpPr/>
          <p:nvPr/>
        </p:nvGrpSpPr>
        <p:grpSpPr>
          <a:xfrm>
            <a:off x="2071101" y="1388459"/>
            <a:ext cx="9526557" cy="3308416"/>
            <a:chOff x="2585991" y="1482206"/>
            <a:chExt cx="7863655" cy="2584700"/>
          </a:xfrm>
        </p:grpSpPr>
        <p:sp>
          <p:nvSpPr>
            <p:cNvPr id="153" name="Google Shape;153;p28"/>
            <p:cNvSpPr txBox="1"/>
            <p:nvPr/>
          </p:nvSpPr>
          <p:spPr>
            <a:xfrm>
              <a:off x="2585991" y="2389320"/>
              <a:ext cx="76539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Explain what a Community-Based Planning is.</a:t>
              </a:r>
            </a:p>
          </p:txBody>
        </p:sp>
        <p:sp>
          <p:nvSpPr>
            <p:cNvPr id="154" name="Google Shape;154;p28"/>
            <p:cNvSpPr txBox="1"/>
            <p:nvPr/>
          </p:nvSpPr>
          <p:spPr>
            <a:xfrm>
              <a:off x="2599246" y="3050311"/>
              <a:ext cx="78504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Describe a community action plan process up to its incorporation into local or national planning. </a:t>
              </a:r>
            </a:p>
            <a:p>
              <a:endParaRPr sz="2800" dirty="0">
                <a:latin typeface="Calibri"/>
                <a:ea typeface="Calibri"/>
                <a:cs typeface="Calibri"/>
                <a:sym typeface="Calibri"/>
              </a:endParaRPr>
            </a:p>
          </p:txBody>
        </p:sp>
        <p:sp>
          <p:nvSpPr>
            <p:cNvPr id="155" name="Google Shape;155;p28"/>
            <p:cNvSpPr txBox="1"/>
            <p:nvPr/>
          </p:nvSpPr>
          <p:spPr>
            <a:xfrm>
              <a:off x="2643946" y="3658006"/>
              <a:ext cx="7805700" cy="408900"/>
            </a:xfrm>
            <a:prstGeom prst="rect">
              <a:avLst/>
            </a:prstGeom>
            <a:noFill/>
            <a:ln>
              <a:noFill/>
            </a:ln>
          </p:spPr>
          <p:txBody>
            <a:bodyPr spcFirstLastPara="1" wrap="square" lIns="91433" tIns="45700" rIns="91433" bIns="45700" anchor="t" anchorCtr="0">
              <a:noAutofit/>
            </a:bodyPr>
            <a:lstStyle/>
            <a:p>
              <a:pPr>
                <a:buClr>
                  <a:srgbClr val="000000"/>
                </a:buClr>
              </a:pPr>
              <a:endParaRPr sz="1600">
                <a:solidFill>
                  <a:schemeClr val="dk1"/>
                </a:solidFill>
                <a:highlight>
                  <a:srgbClr val="D0CECE"/>
                </a:highlight>
              </a:endParaRPr>
            </a:p>
            <a:p>
              <a:endParaRPr sz="2800" b="1">
                <a:latin typeface="Calibri"/>
                <a:ea typeface="Calibri"/>
                <a:cs typeface="Calibri"/>
                <a:sym typeface="Calibri"/>
              </a:endParaRPr>
            </a:p>
          </p:txBody>
        </p:sp>
        <p:sp>
          <p:nvSpPr>
            <p:cNvPr id="156" name="Google Shape;156;p28"/>
            <p:cNvSpPr txBox="1"/>
            <p:nvPr/>
          </p:nvSpPr>
          <p:spPr>
            <a:xfrm>
              <a:off x="2585991" y="1482206"/>
              <a:ext cx="7805754"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Apply a community-based approach and a participatory methodology. </a:t>
              </a:r>
            </a:p>
          </p:txBody>
        </p:sp>
      </p:grpSp>
      <p:sp>
        <p:nvSpPr>
          <p:cNvPr id="157" name="Google Shape;157;p28"/>
          <p:cNvSpPr txBox="1"/>
          <p:nvPr/>
        </p:nvSpPr>
        <p:spPr>
          <a:xfrm>
            <a:off x="2071113" y="4552481"/>
            <a:ext cx="9456400" cy="5232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Examine community-based planning projects carried out in Somalia and their impacts on DAC</a:t>
            </a:r>
            <a:r>
              <a:rPr lang="en-GB" sz="2800" dirty="0">
                <a:solidFill>
                  <a:srgbClr val="333333"/>
                </a:solidFill>
              </a:rPr>
              <a:t>.</a:t>
            </a:r>
          </a:p>
          <a:p>
            <a:endParaRPr sz="2800" b="1" dirty="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0CD023-AC80-4571-993E-A4723100E19B}"/>
              </a:ext>
            </a:extLst>
          </p:cNvPr>
          <p:cNvSpPr/>
          <p:nvPr/>
        </p:nvSpPr>
        <p:spPr>
          <a:xfrm>
            <a:off x="5487989" y="1680268"/>
            <a:ext cx="6096000" cy="4093428"/>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BA002C"/>
                </a:solidFill>
                <a:effectLst/>
                <a:uLnTx/>
                <a:uFillTx/>
                <a:latin typeface="Calibri" panose="020F0502020204030204"/>
                <a:ea typeface="+mn-ea"/>
                <a:cs typeface="+mn-cs"/>
              </a:rPr>
              <a:t>"Yes, I feel involved because community consultation is always the best thing to do and I personally believe that I am part of the decisions in</a:t>
            </a:r>
            <a:r>
              <a:rPr kumimoji="0" lang="en-US" sz="2600" b="1" i="0" u="none" strike="noStrike" kern="1200" cap="none" spc="0" normalizeH="0" noProof="0" dirty="0">
                <a:ln>
                  <a:noFill/>
                </a:ln>
                <a:solidFill>
                  <a:srgbClr val="BA002C"/>
                </a:solidFill>
                <a:effectLst/>
                <a:uLnTx/>
                <a:uFillTx/>
                <a:latin typeface="Calibri" panose="020F0502020204030204"/>
                <a:ea typeface="+mn-ea"/>
                <a:cs typeface="+mn-cs"/>
              </a:rPr>
              <a:t> </a:t>
            </a:r>
            <a:r>
              <a:rPr kumimoji="0" lang="en-US" sz="2600" b="1" i="0" u="none" strike="noStrike" kern="1200" cap="none" spc="0" normalizeH="0" baseline="0" noProof="0" dirty="0">
                <a:ln>
                  <a:noFill/>
                </a:ln>
                <a:solidFill>
                  <a:srgbClr val="BA002C"/>
                </a:solidFill>
                <a:effectLst/>
                <a:uLnTx/>
                <a:uFillTx/>
                <a:latin typeface="Calibri" panose="020F0502020204030204"/>
                <a:ea typeface="+mn-ea"/>
                <a:cs typeface="+mn-cs"/>
              </a:rPr>
              <a:t>the community and we appreciate a lot those who made these safe spaces to talk like the radio presenters, the leaders involved and those aid </a:t>
            </a:r>
            <a:r>
              <a:rPr kumimoji="0" lang="en-US" sz="2600" b="1" i="0" u="none" strike="noStrike" kern="1200" cap="none" spc="0" normalizeH="0" baseline="0" noProof="0" dirty="0" err="1">
                <a:ln>
                  <a:noFill/>
                </a:ln>
                <a:solidFill>
                  <a:srgbClr val="BA002C"/>
                </a:solidFill>
                <a:effectLst/>
                <a:uLnTx/>
                <a:uFillTx/>
                <a:latin typeface="Calibri" panose="020F0502020204030204"/>
                <a:ea typeface="+mn-ea"/>
                <a:cs typeface="+mn-cs"/>
              </a:rPr>
              <a:t>organisations</a:t>
            </a:r>
            <a:r>
              <a:rPr kumimoji="0" lang="en-US" sz="2600" b="1" i="0" u="none" strike="noStrike" kern="1200" cap="none" spc="0" normalizeH="0" baseline="0" noProof="0" dirty="0">
                <a:ln>
                  <a:noFill/>
                </a:ln>
                <a:solidFill>
                  <a:srgbClr val="BA002C"/>
                </a:solidFill>
                <a:effectLst/>
                <a:uLnTx/>
                <a:uFillTx/>
                <a:latin typeface="Calibri" panose="020F0502020204030204"/>
                <a:ea typeface="+mn-ea"/>
                <a:cs typeface="+mn-cs"/>
              </a:rPr>
              <a:t> who are involved as well."</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A6A6A6"/>
                </a:solidFill>
                <a:effectLst/>
                <a:uLnTx/>
                <a:uFillTx/>
                <a:latin typeface="Calibri" panose="020F0502020204030204"/>
                <a:ea typeface="+mn-ea"/>
                <a:cs typeface="+mn-cs"/>
              </a:rPr>
              <a:t>Female participant, Mogadishu, Somalia</a:t>
            </a:r>
            <a:endParaRPr kumimoji="0" lang="en-GB" b="0" i="0" u="none" strike="noStrike" kern="1200" cap="none" spc="0" normalizeH="0" baseline="0" noProof="0" dirty="0">
              <a:ln>
                <a:noFill/>
              </a:ln>
              <a:solidFill>
                <a:srgbClr val="A6A6A6"/>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AA18A005-B9CA-400E-8599-4C246483ADF7}"/>
              </a:ext>
            </a:extLst>
          </p:cNvPr>
          <p:cNvSpPr/>
          <p:nvPr/>
        </p:nvSpPr>
        <p:spPr>
          <a:xfrm>
            <a:off x="469465" y="388399"/>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Gotham SSm A"/>
                <a:ea typeface="+mn-ea"/>
                <a:cs typeface="+mn-cs"/>
              </a:rPr>
              <a:t> </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491B55FD-AA12-4B55-A36B-6E59E95AEED7}"/>
              </a:ext>
            </a:extLst>
          </p:cNvPr>
          <p:cNvSpPr/>
          <p:nvPr/>
        </p:nvSpPr>
        <p:spPr>
          <a:xfrm>
            <a:off x="0" y="0"/>
            <a:ext cx="9367302" cy="836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Gotham SSm A"/>
                <a:ea typeface="+mn-ea"/>
                <a:cs typeface="+mn-cs"/>
              </a:rPr>
              <a:t>Zoom: Common Social Accountability Platform (CSAP)</a:t>
            </a:r>
            <a:endParaRPr kumimoji="0" lang="en-US" sz="32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5" name="Rectangle 4">
            <a:extLst>
              <a:ext uri="{FF2B5EF4-FFF2-40B4-BE49-F238E27FC236}">
                <a16:creationId xmlns:a16="http://schemas.microsoft.com/office/drawing/2014/main" id="{1E02141B-4E94-437F-A95C-7A475B273F0E}"/>
              </a:ext>
            </a:extLst>
          </p:cNvPr>
          <p:cNvSpPr/>
          <p:nvPr/>
        </p:nvSpPr>
        <p:spPr>
          <a:xfrm>
            <a:off x="469465" y="1495602"/>
            <a:ext cx="4302951" cy="4462760"/>
          </a:xfrm>
          <a:prstGeom prst="rect">
            <a:avLst/>
          </a:prstGeom>
        </p:spPr>
        <p:txBody>
          <a:bodyPr wrap="square">
            <a:spAutoFit/>
          </a:bodyPr>
          <a:lstStyle/>
          <a:p>
            <a:pPr marL="285750" marR="0" lvl="0" indent="-285750" algn="l" defTabSz="4572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en-US" sz="2600" b="0" i="0" u="none" strike="noStrike" kern="1200" cap="none" spc="0" normalizeH="0" baseline="0" noProof="0" dirty="0">
                <a:ln>
                  <a:noFill/>
                </a:ln>
                <a:solidFill>
                  <a:srgbClr val="333333"/>
                </a:solidFill>
                <a:effectLst/>
                <a:uLnTx/>
                <a:uFillTx/>
                <a:latin typeface="Helvetica Neue"/>
                <a:ea typeface="+mn-ea"/>
                <a:cs typeface="+mn-cs"/>
              </a:rPr>
              <a:t>Radio to build dialogue and gather public opinion on issues related to durable solutions</a:t>
            </a:r>
          </a:p>
          <a:p>
            <a:pPr marL="285750" marR="0" lvl="0" indent="-285750" algn="l" defTabSz="4572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en-US" sz="2600" b="0" i="0" u="none" strike="noStrike" kern="1200" cap="none" spc="0" normalizeH="0" baseline="0" noProof="0" dirty="0">
                <a:ln>
                  <a:noFill/>
                </a:ln>
                <a:solidFill>
                  <a:srgbClr val="333333"/>
                </a:solidFill>
                <a:effectLst/>
                <a:uLnTx/>
                <a:uFillTx/>
                <a:latin typeface="Helvetica Neue"/>
                <a:ea typeface="+mn-ea"/>
                <a:cs typeface="+mn-cs"/>
              </a:rPr>
              <a:t>Developed by Africa’s Voices Foundation </a:t>
            </a:r>
          </a:p>
          <a:p>
            <a:pPr marL="285750" marR="0" lvl="0" indent="-285750" algn="l" defTabSz="457200" rtl="0" eaLnBrk="1" fontAlgn="auto" latinLnBrk="0" hangingPunct="1">
              <a:lnSpc>
                <a:spcPct val="100000"/>
              </a:lnSpc>
              <a:spcBef>
                <a:spcPts val="0"/>
              </a:spcBef>
              <a:spcAft>
                <a:spcPts val="0"/>
              </a:spcAft>
              <a:buClr>
                <a:srgbClr val="C00000"/>
              </a:buClr>
              <a:buSzTx/>
              <a:buFont typeface="Wingdings" panose="05000000000000000000" pitchFamily="2" charset="2"/>
              <a:buChar char="§"/>
              <a:tabLst/>
              <a:defRPr/>
            </a:pPr>
            <a:r>
              <a:rPr kumimoji="0" lang="en-US" sz="2600" b="0" i="0" u="none" strike="noStrike" kern="1200" cap="none" spc="0" normalizeH="0" baseline="0" noProof="0" dirty="0">
                <a:ln>
                  <a:noFill/>
                </a:ln>
                <a:solidFill>
                  <a:srgbClr val="333333"/>
                </a:solidFill>
                <a:effectLst/>
                <a:uLnTx/>
                <a:uFillTx/>
                <a:latin typeface="Helvetica Neue"/>
                <a:ea typeface="+mn-ea"/>
                <a:cs typeface="+mn-cs"/>
              </a:rPr>
              <a:t>Launched in partnership with </a:t>
            </a:r>
            <a:r>
              <a:rPr kumimoji="0" lang="en-US" sz="2600" b="0" i="0" u="none" strike="noStrike" kern="1200" cap="none" spc="0" normalizeH="0" baseline="0" noProof="0" dirty="0" err="1">
                <a:ln>
                  <a:noFill/>
                </a:ln>
                <a:solidFill>
                  <a:srgbClr val="333333"/>
                </a:solidFill>
                <a:effectLst/>
                <a:uLnTx/>
                <a:uFillTx/>
                <a:latin typeface="Helvetica Neue"/>
                <a:ea typeface="+mn-ea"/>
                <a:cs typeface="+mn-cs"/>
              </a:rPr>
              <a:t>ReDSS</a:t>
            </a:r>
            <a:r>
              <a:rPr kumimoji="0" lang="en-US" sz="2600" b="0" i="0" u="none" strike="noStrike" kern="1200" cap="none" spc="0" normalizeH="0" baseline="0" noProof="0" dirty="0">
                <a:ln>
                  <a:noFill/>
                </a:ln>
                <a:solidFill>
                  <a:srgbClr val="333333"/>
                </a:solidFill>
                <a:effectLst/>
                <a:uLnTx/>
                <a:uFillTx/>
                <a:latin typeface="Helvetica Neue"/>
                <a:ea typeface="+mn-ea"/>
                <a:cs typeface="+mn-cs"/>
              </a:rPr>
              <a:t> and the </a:t>
            </a:r>
            <a:r>
              <a:rPr kumimoji="0" lang="en-US" sz="2600" b="0" i="0" u="none" strike="noStrike" kern="1200" cap="none" spc="0" normalizeH="0" baseline="0" noProof="0" dirty="0" err="1">
                <a:ln>
                  <a:noFill/>
                </a:ln>
                <a:solidFill>
                  <a:srgbClr val="333333"/>
                </a:solidFill>
                <a:effectLst/>
                <a:uLnTx/>
                <a:uFillTx/>
                <a:latin typeface="Helvetica Neue"/>
                <a:ea typeface="+mn-ea"/>
                <a:cs typeface="+mn-cs"/>
              </a:rPr>
              <a:t>Banadir</a:t>
            </a:r>
            <a:r>
              <a:rPr kumimoji="0" lang="en-US" sz="2600" b="0" i="0" u="none" strike="noStrike" kern="1200" cap="none" spc="0" normalizeH="0" baseline="0" noProof="0" dirty="0">
                <a:ln>
                  <a:noFill/>
                </a:ln>
                <a:solidFill>
                  <a:srgbClr val="333333"/>
                </a:solidFill>
                <a:effectLst/>
                <a:uLnTx/>
                <a:uFillTx/>
                <a:latin typeface="Helvetica Neue"/>
                <a:ea typeface="+mn-ea"/>
                <a:cs typeface="+mn-cs"/>
              </a:rPr>
              <a:t> Regional Administration</a:t>
            </a:r>
          </a:p>
          <a:p>
            <a:pPr marL="0" marR="0" lvl="0" indent="0" algn="l" defTabSz="457200" rtl="0" eaLnBrk="1" fontAlgn="auto" latinLnBrk="0" hangingPunct="1">
              <a:lnSpc>
                <a:spcPct val="100000"/>
              </a:lnSpc>
              <a:spcBef>
                <a:spcPts val="0"/>
              </a:spcBef>
              <a:spcAft>
                <a:spcPts val="0"/>
              </a:spcAft>
              <a:buClr>
                <a:srgbClr val="C00000"/>
              </a:buClr>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Graphic 8" descr="Radio">
            <a:extLst>
              <a:ext uri="{FF2B5EF4-FFF2-40B4-BE49-F238E27FC236}">
                <a16:creationId xmlns:a16="http://schemas.microsoft.com/office/drawing/2014/main" id="{45AFB812-649C-404C-99BF-1EA7AFD3DC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78358" y="635535"/>
            <a:ext cx="1399965" cy="1044733"/>
          </a:xfrm>
          <a:prstGeom prst="rect">
            <a:avLst/>
          </a:prstGeom>
        </p:spPr>
      </p:pic>
    </p:spTree>
    <p:extLst>
      <p:ext uri="{BB962C8B-B14F-4D97-AF65-F5344CB8AC3E}">
        <p14:creationId xmlns:p14="http://schemas.microsoft.com/office/powerpoint/2010/main" val="281051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E9D118-3922-443A-844C-815C73C21456}"/>
              </a:ext>
            </a:extLst>
          </p:cNvPr>
          <p:cNvSpPr/>
          <p:nvPr/>
        </p:nvSpPr>
        <p:spPr>
          <a:xfrm>
            <a:off x="1" y="175680"/>
            <a:ext cx="7998106" cy="55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white"/>
                </a:solidFill>
                <a:effectLst/>
                <a:uLnTx/>
                <a:uFillTx/>
                <a:latin typeface="Calibri" panose="020F0502020204030204"/>
                <a:ea typeface="+mn-ea"/>
                <a:cs typeface="+mn-cs"/>
              </a:rPr>
              <a:t>Accountability to affected population </a:t>
            </a:r>
          </a:p>
        </p:txBody>
      </p:sp>
      <p:sp>
        <p:nvSpPr>
          <p:cNvPr id="5" name="Rectangle 4">
            <a:extLst>
              <a:ext uri="{FF2B5EF4-FFF2-40B4-BE49-F238E27FC236}">
                <a16:creationId xmlns:a16="http://schemas.microsoft.com/office/drawing/2014/main" id="{717936FA-F131-43BC-A4BD-EF3040750F25}"/>
              </a:ext>
            </a:extLst>
          </p:cNvPr>
          <p:cNvSpPr/>
          <p:nvPr/>
        </p:nvSpPr>
        <p:spPr>
          <a:xfrm>
            <a:off x="305991" y="982176"/>
            <a:ext cx="6129533" cy="4897763"/>
          </a:xfrm>
          <a:prstGeom prst="rect">
            <a:avLst/>
          </a:prstGeom>
        </p:spPr>
        <p:txBody>
          <a:bodyPr wrap="square">
            <a:spAutoFit/>
          </a:bodyPr>
          <a:lstStyle/>
          <a:p>
            <a:pPr marL="997585"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Participation and inclusion</a:t>
            </a:r>
            <a:r>
              <a:rPr kumimoji="0" lang="en-US" sz="2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effective and meaningful engagement of all DAC members in all stages of durable solutions planning </a:t>
            </a:r>
          </a:p>
          <a:p>
            <a:pPr marL="997585"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Communication and transparency: </a:t>
            </a:r>
            <a:r>
              <a:rPr kumimoji="0" lang="en-US" sz="2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clear information on their rights, entitlements and on the </a:t>
            </a:r>
            <a:r>
              <a:rPr kumimoji="0" lang="en-US" sz="2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programme</a:t>
            </a:r>
            <a:r>
              <a:rPr kumimoji="0" lang="en-US" sz="2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through accessible communication channels in a language they understand</a:t>
            </a:r>
          </a:p>
          <a:p>
            <a:pPr marL="997585"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Feedback and response system </a:t>
            </a:r>
          </a:p>
        </p:txBody>
      </p:sp>
      <p:pic>
        <p:nvPicPr>
          <p:cNvPr id="3" name="Image 2">
            <a:extLst>
              <a:ext uri="{FF2B5EF4-FFF2-40B4-BE49-F238E27FC236}">
                <a16:creationId xmlns:a16="http://schemas.microsoft.com/office/drawing/2014/main" id="{3A277B31-1093-4F25-8F36-667AECC10096}"/>
              </a:ext>
            </a:extLst>
          </p:cNvPr>
          <p:cNvPicPr>
            <a:picLocks noChangeAspect="1"/>
          </p:cNvPicPr>
          <p:nvPr/>
        </p:nvPicPr>
        <p:blipFill>
          <a:blip r:embed="rId3"/>
          <a:stretch>
            <a:fillRect/>
          </a:stretch>
        </p:blipFill>
        <p:spPr>
          <a:xfrm>
            <a:off x="6642993" y="1451506"/>
            <a:ext cx="5243016" cy="3629780"/>
          </a:xfrm>
          <a:prstGeom prst="rect">
            <a:avLst/>
          </a:prstGeom>
        </p:spPr>
      </p:pic>
      <p:sp>
        <p:nvSpPr>
          <p:cNvPr id="4" name="Rectangle 3">
            <a:extLst>
              <a:ext uri="{FF2B5EF4-FFF2-40B4-BE49-F238E27FC236}">
                <a16:creationId xmlns:a16="http://schemas.microsoft.com/office/drawing/2014/main" id="{E1E38884-C9A5-4C2B-9C9B-A8ACD6BA2BEE}"/>
              </a:ext>
            </a:extLst>
          </p:cNvPr>
          <p:cNvSpPr/>
          <p:nvPr/>
        </p:nvSpPr>
        <p:spPr>
          <a:xfrm>
            <a:off x="6967990" y="5093977"/>
            <a:ext cx="4668394" cy="646331"/>
          </a:xfrm>
          <a:prstGeom prst="rect">
            <a:avLst/>
          </a:prstGeom>
        </p:spPr>
        <p:txBody>
          <a:bodyPr wrap="none">
            <a:spAutoFit/>
          </a:bodyPr>
          <a:lstStyle/>
          <a:p>
            <a:r>
              <a:rPr lang="en-US" i="1" dirty="0">
                <a:latin typeface="FrutigerLTStd-LightItalic"/>
              </a:rPr>
              <a:t>City Planning Consultation, </a:t>
            </a:r>
            <a:r>
              <a:rPr lang="en-US" i="1" dirty="0" err="1">
                <a:latin typeface="FrutigerLTStd-LightItalic"/>
              </a:rPr>
              <a:t>Baidoa</a:t>
            </a:r>
            <a:r>
              <a:rPr lang="en-US" i="1" dirty="0">
                <a:latin typeface="FrutigerLTStd-LightItalic"/>
              </a:rPr>
              <a:t> / UN-Habitat</a:t>
            </a:r>
          </a:p>
          <a:p>
            <a:pPr algn="ctr"/>
            <a:r>
              <a:rPr lang="en-US" i="1" dirty="0" err="1">
                <a:latin typeface="FrutigerLTStd-LightItalic"/>
              </a:rPr>
              <a:t>Midnimo</a:t>
            </a:r>
            <a:endParaRPr lang="en-US" dirty="0"/>
          </a:p>
        </p:txBody>
      </p:sp>
    </p:spTree>
    <p:extLst>
      <p:ext uri="{BB962C8B-B14F-4D97-AF65-F5344CB8AC3E}">
        <p14:creationId xmlns:p14="http://schemas.microsoft.com/office/powerpoint/2010/main" val="3382658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D10E25-0B4A-4C2F-A921-239A3D981B9C}"/>
              </a:ext>
            </a:extLst>
          </p:cNvPr>
          <p:cNvSpPr/>
          <p:nvPr/>
        </p:nvSpPr>
        <p:spPr>
          <a:xfrm>
            <a:off x="0" y="227339"/>
            <a:ext cx="9320408"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Light" panose="020F0302020204030204"/>
                <a:ea typeface="+mn-ea"/>
                <a:cs typeface="+mn-cs"/>
              </a:rPr>
              <a:t>Community-based approach. What is it? </a:t>
            </a:r>
          </a:p>
        </p:txBody>
      </p:sp>
      <p:sp>
        <p:nvSpPr>
          <p:cNvPr id="5" name="Rectangle 4">
            <a:extLst>
              <a:ext uri="{FF2B5EF4-FFF2-40B4-BE49-F238E27FC236}">
                <a16:creationId xmlns:a16="http://schemas.microsoft.com/office/drawing/2014/main" id="{7A94C186-0496-4D41-8738-17B11DDC7285}"/>
              </a:ext>
            </a:extLst>
          </p:cNvPr>
          <p:cNvSpPr/>
          <p:nvPr/>
        </p:nvSpPr>
        <p:spPr>
          <a:xfrm>
            <a:off x="570139" y="2394859"/>
            <a:ext cx="6096000" cy="1815882"/>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An approach in which communities have an active role and participate in highlighting and addressing the issues that matter to them</a:t>
            </a: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17D378E2-7019-411D-ADD8-4B1D8BD0315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66351" y="1914746"/>
            <a:ext cx="4755510" cy="3168483"/>
          </a:xfrm>
          <a:prstGeom prst="rect">
            <a:avLst/>
          </a:prstGeom>
        </p:spPr>
      </p:pic>
    </p:spTree>
    <p:extLst>
      <p:ext uri="{BB962C8B-B14F-4D97-AF65-F5344CB8AC3E}">
        <p14:creationId xmlns:p14="http://schemas.microsoft.com/office/powerpoint/2010/main" val="118787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C41CE6-8E6E-4421-8311-5EC6AF279AAD}"/>
              </a:ext>
            </a:extLst>
          </p:cNvPr>
          <p:cNvSpPr/>
          <p:nvPr/>
        </p:nvSpPr>
        <p:spPr>
          <a:xfrm>
            <a:off x="889348" y="1803747"/>
            <a:ext cx="4697259" cy="348223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rPr>
              <a:t>Empowering communities to take part to area-based participatory planning processes directly affecting their life</a:t>
            </a:r>
          </a:p>
        </p:txBody>
      </p:sp>
      <p:sp>
        <p:nvSpPr>
          <p:cNvPr id="3" name="Rectangle 2">
            <a:extLst>
              <a:ext uri="{FF2B5EF4-FFF2-40B4-BE49-F238E27FC236}">
                <a16:creationId xmlns:a16="http://schemas.microsoft.com/office/drawing/2014/main" id="{8480FE5C-280C-470F-9148-E5ECB4A0D031}"/>
              </a:ext>
            </a:extLst>
          </p:cNvPr>
          <p:cNvSpPr/>
          <p:nvPr/>
        </p:nvSpPr>
        <p:spPr>
          <a:xfrm>
            <a:off x="6501009" y="1803747"/>
            <a:ext cx="4572000" cy="34822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rPr>
              <a:t>Strengthening the capacities of national and local authorities and partners to lead, plan and coordinate for community-based interventions </a:t>
            </a:r>
          </a:p>
        </p:txBody>
      </p:sp>
      <p:pic>
        <p:nvPicPr>
          <p:cNvPr id="5" name="Graphic 4" descr="Group brainstorm">
            <a:extLst>
              <a:ext uri="{FF2B5EF4-FFF2-40B4-BE49-F238E27FC236}">
                <a16:creationId xmlns:a16="http://schemas.microsoft.com/office/drawing/2014/main" id="{D9002FC3-FBD5-404E-8C4C-C4E30CAB8F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72207" y="4371582"/>
            <a:ext cx="914400" cy="914400"/>
          </a:xfrm>
          <a:prstGeom prst="rect">
            <a:avLst/>
          </a:prstGeom>
        </p:spPr>
      </p:pic>
      <p:pic>
        <p:nvPicPr>
          <p:cNvPr id="7" name="Graphic 6" descr="Customer review RTL">
            <a:extLst>
              <a:ext uri="{FF2B5EF4-FFF2-40B4-BE49-F238E27FC236}">
                <a16:creationId xmlns:a16="http://schemas.microsoft.com/office/drawing/2014/main" id="{FF5DCC51-40D5-43FF-8E25-FFAFABA9E18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91852" y="1706670"/>
            <a:ext cx="914400" cy="914400"/>
          </a:xfrm>
          <a:prstGeom prst="rect">
            <a:avLst/>
          </a:prstGeom>
        </p:spPr>
      </p:pic>
      <p:pic>
        <p:nvPicPr>
          <p:cNvPr id="9" name="Graphic 8" descr="Gears">
            <a:extLst>
              <a:ext uri="{FF2B5EF4-FFF2-40B4-BE49-F238E27FC236}">
                <a16:creationId xmlns:a16="http://schemas.microsoft.com/office/drawing/2014/main" id="{09F768D2-0F29-4573-8330-15F419233B9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060487" y="4415422"/>
            <a:ext cx="914400" cy="914400"/>
          </a:xfrm>
          <a:prstGeom prst="rect">
            <a:avLst/>
          </a:prstGeom>
        </p:spPr>
      </p:pic>
      <p:pic>
        <p:nvPicPr>
          <p:cNvPr id="11" name="Graphic 10" descr="Connections">
            <a:extLst>
              <a:ext uri="{FF2B5EF4-FFF2-40B4-BE49-F238E27FC236}">
                <a16:creationId xmlns:a16="http://schemas.microsoft.com/office/drawing/2014/main" id="{89890D63-04D4-4678-B5CF-9F93470A9FA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57584" y="1803747"/>
            <a:ext cx="914400" cy="914400"/>
          </a:xfrm>
          <a:prstGeom prst="rect">
            <a:avLst/>
          </a:prstGeom>
        </p:spPr>
      </p:pic>
      <p:sp>
        <p:nvSpPr>
          <p:cNvPr id="8" name="Rectangle 7">
            <a:extLst>
              <a:ext uri="{FF2B5EF4-FFF2-40B4-BE49-F238E27FC236}">
                <a16:creationId xmlns:a16="http://schemas.microsoft.com/office/drawing/2014/main" id="{A6E75609-09D8-4899-88AA-40CCA770E42B}"/>
              </a:ext>
            </a:extLst>
          </p:cNvPr>
          <p:cNvSpPr/>
          <p:nvPr/>
        </p:nvSpPr>
        <p:spPr>
          <a:xfrm>
            <a:off x="0" y="152183"/>
            <a:ext cx="5586607"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Light" panose="020F0302020204030204"/>
                <a:ea typeface="+mn-ea"/>
                <a:cs typeface="+mn-cs"/>
              </a:rPr>
              <a:t>A twofold dimension </a:t>
            </a:r>
          </a:p>
        </p:txBody>
      </p:sp>
      <p:sp>
        <p:nvSpPr>
          <p:cNvPr id="4" name="Rectangle 3">
            <a:extLst>
              <a:ext uri="{FF2B5EF4-FFF2-40B4-BE49-F238E27FC236}">
                <a16:creationId xmlns:a16="http://schemas.microsoft.com/office/drawing/2014/main" id="{9518EC4E-5DA8-4AB3-A8C7-49DB437AB5DF}"/>
              </a:ext>
            </a:extLst>
          </p:cNvPr>
          <p:cNvSpPr/>
          <p:nvPr/>
        </p:nvSpPr>
        <p:spPr>
          <a:xfrm>
            <a:off x="4797468" y="1277656"/>
            <a:ext cx="789139" cy="526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1 </a:t>
            </a:r>
          </a:p>
        </p:txBody>
      </p:sp>
      <p:sp>
        <p:nvSpPr>
          <p:cNvPr id="10" name="Rectangle 9">
            <a:extLst>
              <a:ext uri="{FF2B5EF4-FFF2-40B4-BE49-F238E27FC236}">
                <a16:creationId xmlns:a16="http://schemas.microsoft.com/office/drawing/2014/main" id="{95718727-5B81-47F7-A461-FC790706FB52}"/>
              </a:ext>
            </a:extLst>
          </p:cNvPr>
          <p:cNvSpPr/>
          <p:nvPr/>
        </p:nvSpPr>
        <p:spPr>
          <a:xfrm flipH="1">
            <a:off x="10325620" y="1277656"/>
            <a:ext cx="762002" cy="526092"/>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2 </a:t>
            </a:r>
          </a:p>
        </p:txBody>
      </p:sp>
    </p:spTree>
    <p:extLst>
      <p:ext uri="{BB962C8B-B14F-4D97-AF65-F5344CB8AC3E}">
        <p14:creationId xmlns:p14="http://schemas.microsoft.com/office/powerpoint/2010/main" val="180558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6BCAFE0F-CC0A-43D5-9A3D-9DD7A29D6950}"/>
              </a:ext>
            </a:extLst>
          </p:cNvPr>
          <p:cNvSpPr>
            <a:spLocks noChangeArrowheads="1"/>
          </p:cNvSpPr>
          <p:nvPr/>
        </p:nvSpPr>
        <p:spPr bwMode="auto">
          <a:xfrm>
            <a:off x="0" y="191703"/>
            <a:ext cx="4861368" cy="584775"/>
          </a:xfrm>
          <a:prstGeom prst="rect">
            <a:avLst/>
          </a:prstGeom>
          <a:solidFill>
            <a:srgbClr val="BA122B"/>
          </a:solidFill>
          <a:ln>
            <a:noFill/>
          </a:ln>
          <a:effec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3200" b="0" i="0" u="none" strike="noStrike" cap="none" normalizeH="0" baseline="0" dirty="0" err="1">
                <a:ln>
                  <a:noFill/>
                </a:ln>
                <a:solidFill>
                  <a:schemeClr val="bg1"/>
                </a:solidFill>
                <a:effectLst/>
              </a:rPr>
              <a:t>Video</a:t>
            </a:r>
            <a:r>
              <a:rPr kumimoji="0" lang="fr-FR" altLang="fr-FR" sz="3200" b="0" i="0" u="none" strike="noStrike" cap="none" normalizeH="0" baseline="0" dirty="0">
                <a:ln>
                  <a:noFill/>
                </a:ln>
                <a:solidFill>
                  <a:schemeClr val="bg1"/>
                </a:solidFill>
                <a:effectLst/>
              </a:rPr>
              <a:t> and discussion </a:t>
            </a:r>
            <a:endParaRPr kumimoji="0" lang="en-US" altLang="fr-FR" sz="3200" b="0" i="0" u="none" strike="noStrike" cap="none" normalizeH="0" baseline="0" dirty="0">
              <a:ln>
                <a:noFill/>
              </a:ln>
              <a:solidFill>
                <a:schemeClr val="bg1"/>
              </a:solidFill>
              <a:effectLst/>
            </a:endParaRPr>
          </a:p>
        </p:txBody>
      </p:sp>
      <p:pic>
        <p:nvPicPr>
          <p:cNvPr id="7" name="Image 6">
            <a:extLst>
              <a:ext uri="{FF2B5EF4-FFF2-40B4-BE49-F238E27FC236}">
                <a16:creationId xmlns:a16="http://schemas.microsoft.com/office/drawing/2014/main" id="{110C40F9-3C33-4716-9D1F-6990669E5685}"/>
              </a:ext>
            </a:extLst>
          </p:cNvPr>
          <p:cNvPicPr>
            <a:picLocks noChangeAspect="1"/>
          </p:cNvPicPr>
          <p:nvPr/>
        </p:nvPicPr>
        <p:blipFill rotWithShape="1">
          <a:blip r:embed="rId3"/>
          <a:srcRect l="4463" t="17553" r="33449" b="20338"/>
          <a:stretch/>
        </p:blipFill>
        <p:spPr>
          <a:xfrm>
            <a:off x="266219" y="1307939"/>
            <a:ext cx="6840638" cy="3849168"/>
          </a:xfrm>
          <a:prstGeom prst="rect">
            <a:avLst/>
          </a:prstGeom>
        </p:spPr>
      </p:pic>
      <p:sp>
        <p:nvSpPr>
          <p:cNvPr id="8" name="ZoneTexte 7">
            <a:extLst>
              <a:ext uri="{FF2B5EF4-FFF2-40B4-BE49-F238E27FC236}">
                <a16:creationId xmlns:a16="http://schemas.microsoft.com/office/drawing/2014/main" id="{B10F6DAD-36FE-4F69-BE3E-985D7064004D}"/>
              </a:ext>
            </a:extLst>
          </p:cNvPr>
          <p:cNvSpPr txBox="1"/>
          <p:nvPr/>
        </p:nvSpPr>
        <p:spPr>
          <a:xfrm>
            <a:off x="7720314" y="1307939"/>
            <a:ext cx="4039564" cy="4154984"/>
          </a:xfrm>
          <a:prstGeom prst="rect">
            <a:avLst/>
          </a:prstGeom>
          <a:noFill/>
        </p:spPr>
        <p:txBody>
          <a:bodyPr wrap="square" rtlCol="0">
            <a:spAutoFit/>
          </a:bodyPr>
          <a:lstStyle/>
          <a:p>
            <a:pPr marL="342900" indent="-342900">
              <a:buClr>
                <a:srgbClr val="BA122B"/>
              </a:buClr>
              <a:buFont typeface="Wingdings" panose="05000000000000000000" pitchFamily="2" charset="2"/>
              <a:buChar char="q"/>
            </a:pPr>
            <a:r>
              <a:rPr lang="fr-FR" sz="2400" dirty="0" err="1"/>
              <a:t>What</a:t>
            </a:r>
            <a:r>
              <a:rPr lang="fr-FR" sz="2400" dirty="0"/>
              <a:t> are, </a:t>
            </a:r>
            <a:r>
              <a:rPr lang="fr-FR" sz="2400" dirty="0" err="1"/>
              <a:t>according</a:t>
            </a:r>
            <a:r>
              <a:rPr lang="fr-FR" sz="2400" dirty="0"/>
              <a:t> to </a:t>
            </a:r>
            <a:r>
              <a:rPr lang="fr-FR" sz="2400" dirty="0" err="1"/>
              <a:t>you</a:t>
            </a:r>
            <a:r>
              <a:rPr lang="fr-FR" sz="2400" dirty="0"/>
              <a:t> the main </a:t>
            </a:r>
            <a:r>
              <a:rPr lang="fr-FR" sz="2400" dirty="0" err="1"/>
              <a:t>benefits</a:t>
            </a:r>
            <a:r>
              <a:rPr lang="fr-FR" sz="2400" dirty="0"/>
              <a:t> of </a:t>
            </a:r>
            <a:r>
              <a:rPr lang="fr-FR" sz="2400" dirty="0" err="1"/>
              <a:t>such</a:t>
            </a:r>
            <a:r>
              <a:rPr lang="fr-FR" sz="2400" dirty="0"/>
              <a:t> a </a:t>
            </a:r>
            <a:r>
              <a:rPr lang="fr-FR" sz="2400" dirty="0" err="1"/>
              <a:t>community-based</a:t>
            </a:r>
            <a:r>
              <a:rPr lang="fr-FR" sz="2400" dirty="0"/>
              <a:t> planning process? </a:t>
            </a:r>
          </a:p>
          <a:p>
            <a:pPr marL="342900" indent="-342900">
              <a:buClr>
                <a:srgbClr val="BA122B"/>
              </a:buClr>
              <a:buFont typeface="Wingdings" panose="05000000000000000000" pitchFamily="2" charset="2"/>
              <a:buChar char="q"/>
            </a:pPr>
            <a:r>
              <a:rPr lang="fr-FR" sz="2400" dirty="0" err="1"/>
              <a:t>What</a:t>
            </a:r>
            <a:r>
              <a:rPr lang="fr-FR" sz="2400" dirty="0"/>
              <a:t> are the main obstacles or </a:t>
            </a:r>
            <a:r>
              <a:rPr lang="fr-FR" sz="2400" dirty="0" err="1"/>
              <a:t>difficulties</a:t>
            </a:r>
            <a:r>
              <a:rPr lang="fr-FR" sz="2400" dirty="0"/>
              <a:t> </a:t>
            </a:r>
            <a:r>
              <a:rPr lang="fr-FR" sz="2400" dirty="0" err="1"/>
              <a:t>that</a:t>
            </a:r>
            <a:r>
              <a:rPr lang="fr-FR" sz="2400" dirty="0"/>
              <a:t> </a:t>
            </a:r>
            <a:r>
              <a:rPr lang="fr-FR" sz="2400" dirty="0" err="1"/>
              <a:t>you</a:t>
            </a:r>
            <a:r>
              <a:rPr lang="fr-FR" sz="2400" dirty="0"/>
              <a:t> </a:t>
            </a:r>
            <a:r>
              <a:rPr lang="fr-FR" sz="2400" dirty="0" err="1"/>
              <a:t>think</a:t>
            </a:r>
            <a:r>
              <a:rPr lang="fr-FR" sz="2400" dirty="0"/>
              <a:t> </a:t>
            </a:r>
            <a:r>
              <a:rPr lang="fr-FR" sz="2400" dirty="0" err="1"/>
              <a:t>could</a:t>
            </a:r>
            <a:r>
              <a:rPr lang="fr-FR" sz="2400" dirty="0"/>
              <a:t> </a:t>
            </a:r>
            <a:r>
              <a:rPr lang="fr-FR" sz="2400" dirty="0" err="1"/>
              <a:t>hamper</a:t>
            </a:r>
            <a:r>
              <a:rPr lang="fr-FR" sz="2400" dirty="0"/>
              <a:t> the </a:t>
            </a:r>
            <a:r>
              <a:rPr lang="fr-FR" sz="2400" dirty="0" err="1"/>
              <a:t>implementation</a:t>
            </a:r>
            <a:r>
              <a:rPr lang="fr-FR" sz="2400" dirty="0"/>
              <a:t> of </a:t>
            </a:r>
            <a:r>
              <a:rPr lang="fr-FR" sz="2400" dirty="0" err="1"/>
              <a:t>such</a:t>
            </a:r>
            <a:r>
              <a:rPr lang="fr-FR" sz="2400" dirty="0"/>
              <a:t> a process? </a:t>
            </a:r>
          </a:p>
          <a:p>
            <a:pPr marL="342900" indent="-342900">
              <a:buClr>
                <a:srgbClr val="BA122B"/>
              </a:buClr>
              <a:buFont typeface="Wingdings" panose="05000000000000000000" pitchFamily="2" charset="2"/>
              <a:buChar char="q"/>
            </a:pPr>
            <a:r>
              <a:rPr lang="fr-FR" sz="2400" dirty="0"/>
              <a:t>How </a:t>
            </a:r>
            <a:r>
              <a:rPr lang="fr-FR" sz="2400" dirty="0" err="1"/>
              <a:t>could</a:t>
            </a:r>
            <a:r>
              <a:rPr lang="fr-FR" sz="2400" dirty="0"/>
              <a:t> </a:t>
            </a:r>
            <a:r>
              <a:rPr lang="fr-FR" sz="2400" dirty="0" err="1"/>
              <a:t>you</a:t>
            </a:r>
            <a:r>
              <a:rPr lang="fr-FR" sz="2400" dirty="0"/>
              <a:t> </a:t>
            </a:r>
            <a:r>
              <a:rPr lang="fr-FR" sz="2400" dirty="0" err="1"/>
              <a:t>find</a:t>
            </a:r>
            <a:r>
              <a:rPr lang="fr-FR" sz="2400" dirty="0"/>
              <a:t> solutions to </a:t>
            </a:r>
            <a:r>
              <a:rPr lang="fr-FR" sz="2400" dirty="0" err="1"/>
              <a:t>these</a:t>
            </a:r>
            <a:r>
              <a:rPr lang="fr-FR" sz="2400" dirty="0"/>
              <a:t> issues? </a:t>
            </a:r>
            <a:endParaRPr lang="en-US" sz="2400" dirty="0"/>
          </a:p>
        </p:txBody>
      </p:sp>
    </p:spTree>
    <p:extLst>
      <p:ext uri="{BB962C8B-B14F-4D97-AF65-F5344CB8AC3E}">
        <p14:creationId xmlns:p14="http://schemas.microsoft.com/office/powerpoint/2010/main" val="378214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5" name="Rectangle 1">
            <a:extLst>
              <a:ext uri="{FF2B5EF4-FFF2-40B4-BE49-F238E27FC236}">
                <a16:creationId xmlns:a16="http://schemas.microsoft.com/office/drawing/2014/main" id="{81D05EDE-10C8-4078-B062-7805621149A6}"/>
              </a:ext>
            </a:extLst>
          </p:cNvPr>
          <p:cNvSpPr>
            <a:spLocks noChangeArrowheads="1"/>
          </p:cNvSpPr>
          <p:nvPr/>
        </p:nvSpPr>
        <p:spPr bwMode="auto">
          <a:xfrm>
            <a:off x="0" y="191703"/>
            <a:ext cx="7643004" cy="584775"/>
          </a:xfrm>
          <a:prstGeom prst="rect">
            <a:avLst/>
          </a:prstGeom>
          <a:solidFill>
            <a:srgbClr val="BA122B"/>
          </a:solidFill>
          <a:ln>
            <a:noFill/>
          </a:ln>
          <a:effec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lang="fr-FR" altLang="fr-FR" sz="3200" dirty="0">
                <a:solidFill>
                  <a:schemeClr val="bg1"/>
                </a:solidFill>
              </a:rPr>
              <a:t>Durable Solutions Community Actions (</a:t>
            </a:r>
            <a:r>
              <a:rPr lang="fr-FR" altLang="fr-FR" sz="3200" dirty="0" err="1">
                <a:solidFill>
                  <a:schemeClr val="bg1"/>
                </a:solidFill>
              </a:rPr>
              <a:t>CAPs</a:t>
            </a:r>
            <a:r>
              <a:rPr lang="fr-FR" altLang="fr-FR" sz="3200" dirty="0">
                <a:solidFill>
                  <a:schemeClr val="bg1"/>
                </a:solidFill>
              </a:rPr>
              <a:t>)</a:t>
            </a:r>
            <a:r>
              <a:rPr kumimoji="0" lang="fr-FR" altLang="fr-FR" sz="3200" b="0" i="0" u="none" strike="noStrike" cap="none" normalizeH="0" baseline="0" dirty="0">
                <a:ln>
                  <a:noFill/>
                </a:ln>
                <a:solidFill>
                  <a:schemeClr val="bg1"/>
                </a:solidFill>
                <a:effectLst/>
              </a:rPr>
              <a:t> </a:t>
            </a:r>
            <a:endParaRPr kumimoji="0" lang="en-US" altLang="fr-FR" sz="3200" b="0" i="0" u="none" strike="noStrike" cap="none" normalizeH="0" baseline="0" dirty="0">
              <a:ln>
                <a:noFill/>
              </a:ln>
              <a:solidFill>
                <a:schemeClr val="bg1"/>
              </a:solidFill>
              <a:effectLst/>
            </a:endParaRPr>
          </a:p>
        </p:txBody>
      </p:sp>
      <p:pic>
        <p:nvPicPr>
          <p:cNvPr id="10" name="Graphique 12" descr="Liste">
            <a:extLst>
              <a:ext uri="{FF2B5EF4-FFF2-40B4-BE49-F238E27FC236}">
                <a16:creationId xmlns:a16="http://schemas.microsoft.com/office/drawing/2014/main" id="{A923203C-538F-415E-A846-BC6249E97B0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8466" y="1492130"/>
            <a:ext cx="2633045" cy="2633045"/>
          </a:xfrm>
          <a:prstGeom prst="rect">
            <a:avLst/>
          </a:prstGeom>
        </p:spPr>
      </p:pic>
      <p:pic>
        <p:nvPicPr>
          <p:cNvPr id="12" name="Picture 11">
            <a:extLst>
              <a:ext uri="{FF2B5EF4-FFF2-40B4-BE49-F238E27FC236}">
                <a16:creationId xmlns:a16="http://schemas.microsoft.com/office/drawing/2014/main" id="{C0ACE98B-935D-4A9C-9BEE-05496D73EB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206" y="1048109"/>
            <a:ext cx="7141779" cy="4761781"/>
          </a:xfrm>
          <a:prstGeom prst="rect">
            <a:avLst/>
          </a:prstGeom>
        </p:spPr>
      </p:pic>
    </p:spTree>
    <p:extLst>
      <p:ext uri="{BB962C8B-B14F-4D97-AF65-F5344CB8AC3E}">
        <p14:creationId xmlns:p14="http://schemas.microsoft.com/office/powerpoint/2010/main" val="521286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0296B50-FB43-407D-97A9-2ACE0A8DDE8E}"/>
              </a:ext>
            </a:extLst>
          </p:cNvPr>
          <p:cNvSpPr txBox="1"/>
          <p:nvPr/>
        </p:nvSpPr>
        <p:spPr>
          <a:xfrm>
            <a:off x="671331" y="2199190"/>
            <a:ext cx="4363655" cy="2785378"/>
          </a:xfrm>
          <a:prstGeom prst="rect">
            <a:avLst/>
          </a:prstGeom>
          <a:solidFill>
            <a:schemeClr val="bg1">
              <a:lumMod val="85000"/>
            </a:schemeClr>
          </a:solidFill>
        </p:spPr>
        <p:txBody>
          <a:bodyPr wrap="square" rtlCol="0">
            <a:spAutoFit/>
          </a:bodyPr>
          <a:lstStyle/>
          <a:p>
            <a:r>
              <a:rPr lang="fr-FR" sz="2500" dirty="0"/>
              <a:t>A process </a:t>
            </a:r>
            <a:r>
              <a:rPr lang="fr-FR" sz="2500" dirty="0" err="1"/>
              <a:t>that</a:t>
            </a:r>
            <a:r>
              <a:rPr lang="fr-FR" sz="2500" dirty="0"/>
              <a:t> </a:t>
            </a:r>
            <a:r>
              <a:rPr lang="fr-FR" sz="2500" dirty="0" err="1"/>
              <a:t>empowers</a:t>
            </a:r>
            <a:r>
              <a:rPr lang="fr-FR" sz="2500" dirty="0"/>
              <a:t> </a:t>
            </a:r>
            <a:r>
              <a:rPr lang="fr-FR" sz="2500" dirty="0" err="1"/>
              <a:t>communities</a:t>
            </a:r>
            <a:r>
              <a:rPr lang="fr-FR" sz="2500" dirty="0"/>
              <a:t>, </a:t>
            </a:r>
            <a:r>
              <a:rPr lang="fr-FR" sz="2500" dirty="0" err="1"/>
              <a:t>including</a:t>
            </a:r>
            <a:r>
              <a:rPr lang="fr-FR" sz="2500" dirty="0"/>
              <a:t> </a:t>
            </a:r>
            <a:r>
              <a:rPr lang="fr-FR" sz="2500" dirty="0" err="1"/>
              <a:t>vulnerable</a:t>
            </a:r>
            <a:r>
              <a:rPr lang="fr-FR" sz="2500" dirty="0"/>
              <a:t> socio-</a:t>
            </a:r>
            <a:r>
              <a:rPr lang="fr-FR" sz="2500" dirty="0" err="1"/>
              <a:t>enomic</a:t>
            </a:r>
            <a:r>
              <a:rPr lang="fr-FR" sz="2500" dirty="0"/>
              <a:t> groups and </a:t>
            </a:r>
            <a:r>
              <a:rPr lang="fr-FR" sz="2500" dirty="0" err="1"/>
              <a:t>their</a:t>
            </a:r>
            <a:r>
              <a:rPr lang="fr-FR" sz="2500" dirty="0"/>
              <a:t> leaders to </a:t>
            </a:r>
            <a:r>
              <a:rPr lang="fr-FR" sz="2500" dirty="0" err="1"/>
              <a:t>demand</a:t>
            </a:r>
            <a:r>
              <a:rPr lang="fr-FR" sz="2500" dirty="0"/>
              <a:t> and </a:t>
            </a:r>
            <a:r>
              <a:rPr lang="fr-FR" sz="2500" dirty="0" err="1"/>
              <a:t>actively</a:t>
            </a:r>
            <a:r>
              <a:rPr lang="fr-FR" sz="2500" dirty="0"/>
              <a:t> </a:t>
            </a:r>
            <a:r>
              <a:rPr lang="fr-FR" sz="2500" dirty="0" err="1"/>
              <a:t>participate</a:t>
            </a:r>
            <a:r>
              <a:rPr lang="fr-FR" sz="2500" dirty="0"/>
              <a:t> in </a:t>
            </a:r>
            <a:r>
              <a:rPr lang="fr-FR" sz="2500" dirty="0" err="1"/>
              <a:t>development</a:t>
            </a:r>
            <a:r>
              <a:rPr lang="fr-FR" sz="2500" dirty="0"/>
              <a:t> interventions </a:t>
            </a:r>
            <a:r>
              <a:rPr lang="fr-FR" sz="2500" dirty="0" err="1"/>
              <a:t>that</a:t>
            </a:r>
            <a:r>
              <a:rPr lang="fr-FR" sz="2500" dirty="0"/>
              <a:t> are relevant to </a:t>
            </a:r>
            <a:r>
              <a:rPr lang="fr-FR" sz="2500" dirty="0" err="1"/>
              <a:t>them</a:t>
            </a:r>
            <a:r>
              <a:rPr lang="fr-FR" sz="2500" dirty="0"/>
              <a:t>. </a:t>
            </a:r>
          </a:p>
        </p:txBody>
      </p:sp>
      <p:sp>
        <p:nvSpPr>
          <p:cNvPr id="4" name="Rectangle 3">
            <a:extLst>
              <a:ext uri="{FF2B5EF4-FFF2-40B4-BE49-F238E27FC236}">
                <a16:creationId xmlns:a16="http://schemas.microsoft.com/office/drawing/2014/main" id="{3AB5CF76-6CED-4ECA-B874-5072CB85B777}"/>
              </a:ext>
            </a:extLst>
          </p:cNvPr>
          <p:cNvSpPr/>
          <p:nvPr/>
        </p:nvSpPr>
        <p:spPr>
          <a:xfrm>
            <a:off x="0" y="94434"/>
            <a:ext cx="6794220" cy="584775"/>
          </a:xfrm>
          <a:prstGeom prst="rect">
            <a:avLst/>
          </a:prstGeom>
          <a:solidFill>
            <a:srgbClr val="BA122B"/>
          </a:solidFill>
        </p:spPr>
        <p:txBody>
          <a:bodyPr wrap="square">
            <a:spAutoFit/>
          </a:bodyPr>
          <a:lstStyle/>
          <a:p>
            <a:pPr lvl="0">
              <a:spcAft>
                <a:spcPts val="0"/>
              </a:spcAft>
            </a:pP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What is a CAP? </a:t>
            </a:r>
            <a:endPar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17">
            <a:extLst>
              <a:ext uri="{FF2B5EF4-FFF2-40B4-BE49-F238E27FC236}">
                <a16:creationId xmlns:a16="http://schemas.microsoft.com/office/drawing/2014/main" id="{E1FAD085-6065-4DD7-B782-86303DE90197}"/>
              </a:ext>
            </a:extLst>
          </p:cNvPr>
          <p:cNvSpPr txBox="1"/>
          <p:nvPr/>
        </p:nvSpPr>
        <p:spPr>
          <a:xfrm>
            <a:off x="5533228" y="936010"/>
            <a:ext cx="5987441" cy="4985980"/>
          </a:xfrm>
          <a:prstGeom prst="rect">
            <a:avLst/>
          </a:prstGeom>
          <a:noFill/>
        </p:spPr>
        <p:txBody>
          <a:bodyPr wrap="square" rtlCol="0">
            <a:spAutoFit/>
          </a:bodyPr>
          <a:lstStyle/>
          <a:p>
            <a:r>
              <a:rPr lang="en-GB" sz="2500" dirty="0"/>
              <a:t>DAC participate in the area-based planning, through: </a:t>
            </a:r>
          </a:p>
          <a:p>
            <a:pPr marL="342900" indent="-342900">
              <a:buClr>
                <a:srgbClr val="BA122B"/>
              </a:buClr>
              <a:buFont typeface="Wingdings" panose="05000000000000000000" pitchFamily="2" charset="2"/>
              <a:buChar char="ü"/>
            </a:pPr>
            <a:r>
              <a:rPr lang="en-GB" sz="2500" dirty="0"/>
              <a:t>Identification of their vulnerabilities, needs, capacities, priorities and visions for the future</a:t>
            </a:r>
          </a:p>
          <a:p>
            <a:pPr marL="342900" indent="-342900">
              <a:buClr>
                <a:srgbClr val="BA122B"/>
              </a:buClr>
              <a:buFont typeface="Wingdings" panose="05000000000000000000" pitchFamily="2" charset="2"/>
              <a:buChar char="ü"/>
            </a:pPr>
            <a:r>
              <a:rPr lang="en-GB" sz="2500" dirty="0"/>
              <a:t>Identification of potential solutions</a:t>
            </a:r>
          </a:p>
          <a:p>
            <a:pPr marL="342900" indent="-342900">
              <a:buClr>
                <a:srgbClr val="BA122B"/>
              </a:buClr>
              <a:buFont typeface="Wingdings" panose="05000000000000000000" pitchFamily="2" charset="2"/>
              <a:buChar char="ü"/>
            </a:pPr>
            <a:r>
              <a:rPr lang="en-GB" sz="2500" dirty="0"/>
              <a:t>Preparation, consolidation and validation of a community action plan based on </a:t>
            </a:r>
            <a:r>
              <a:rPr lang="en-GB" sz="2500" dirty="0" err="1"/>
              <a:t>priorititization</a:t>
            </a:r>
            <a:r>
              <a:rPr lang="en-GB" sz="2500" dirty="0"/>
              <a:t> </a:t>
            </a:r>
          </a:p>
          <a:p>
            <a:pPr marL="342900" indent="-342900">
              <a:buClr>
                <a:srgbClr val="BA122B"/>
              </a:buClr>
              <a:buFont typeface="Wingdings" panose="05000000000000000000" pitchFamily="2" charset="2"/>
              <a:buChar char="ü"/>
            </a:pPr>
            <a:r>
              <a:rPr lang="en-GB" sz="2500" dirty="0"/>
              <a:t>Participation in the implementation </a:t>
            </a:r>
          </a:p>
          <a:p>
            <a:pPr marL="342900" indent="-342900">
              <a:buClr>
                <a:srgbClr val="BA122B"/>
              </a:buClr>
              <a:buFont typeface="Wingdings" panose="05000000000000000000" pitchFamily="2" charset="2"/>
              <a:buChar char="ü"/>
            </a:pPr>
            <a:r>
              <a:rPr lang="en-GB" sz="2500" dirty="0"/>
              <a:t>Active participation in the monitoring and evaluation </a:t>
            </a:r>
            <a:endParaRPr lang="en-GB" dirty="0"/>
          </a:p>
          <a:p>
            <a:pPr marL="342900" indent="-342900">
              <a:buFont typeface="Wingdings" panose="05000000000000000000" pitchFamily="2" charset="2"/>
              <a:buChar char="ü"/>
            </a:pPr>
            <a:endParaRPr lang="en-GB" dirty="0"/>
          </a:p>
        </p:txBody>
      </p:sp>
    </p:spTree>
    <p:extLst>
      <p:ext uri="{BB962C8B-B14F-4D97-AF65-F5344CB8AC3E}">
        <p14:creationId xmlns:p14="http://schemas.microsoft.com/office/powerpoint/2010/main" val="1507118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F084AC-CACF-4657-934F-35F1C6239355}"/>
              </a:ext>
            </a:extLst>
          </p:cNvPr>
          <p:cNvSpPr/>
          <p:nvPr/>
        </p:nvSpPr>
        <p:spPr>
          <a:xfrm>
            <a:off x="0" y="94434"/>
            <a:ext cx="6794220" cy="584775"/>
          </a:xfrm>
          <a:prstGeom prst="rect">
            <a:avLst/>
          </a:prstGeom>
          <a:solidFill>
            <a:srgbClr val="BA122B"/>
          </a:solidFill>
        </p:spPr>
        <p:txBody>
          <a:bodyPr wrap="square">
            <a:spAutoFit/>
          </a:bodyPr>
          <a:lstStyle/>
          <a:p>
            <a:pPr lvl="0">
              <a:spcAft>
                <a:spcPts val="0"/>
              </a:spcAft>
            </a:pPr>
            <a:r>
              <a:rPr lang="en-US" sz="32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Midnimo’s</a:t>
            </a: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CAPs  </a:t>
            </a:r>
            <a:endPar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B61402A7-3FED-4012-9C56-441D3071FAEB}"/>
              </a:ext>
            </a:extLst>
          </p:cNvPr>
          <p:cNvSpPr txBox="1"/>
          <p:nvPr/>
        </p:nvSpPr>
        <p:spPr>
          <a:xfrm>
            <a:off x="659757" y="1238491"/>
            <a:ext cx="4965539" cy="3785652"/>
          </a:xfrm>
          <a:prstGeom prst="rect">
            <a:avLst/>
          </a:prstGeom>
          <a:noFill/>
        </p:spPr>
        <p:txBody>
          <a:bodyPr wrap="square" rtlCol="0">
            <a:spAutoFit/>
          </a:bodyPr>
          <a:lstStyle/>
          <a:p>
            <a:pPr marL="342900" indent="-342900">
              <a:buClr>
                <a:schemeClr val="accent1"/>
              </a:buClr>
              <a:buFont typeface="Wingdings" panose="05000000000000000000" pitchFamily="2" charset="2"/>
              <a:buChar char="q"/>
            </a:pPr>
            <a:r>
              <a:rPr lang="fr-FR" sz="2400" dirty="0"/>
              <a:t>Community-</a:t>
            </a:r>
            <a:r>
              <a:rPr lang="fr-FR" sz="2400" dirty="0" err="1"/>
              <a:t>based</a:t>
            </a:r>
            <a:r>
              <a:rPr lang="fr-FR" sz="2400" dirty="0"/>
              <a:t> plans </a:t>
            </a:r>
            <a:r>
              <a:rPr lang="fr-FR" sz="2400" dirty="0" err="1"/>
              <a:t>were</a:t>
            </a:r>
            <a:r>
              <a:rPr lang="fr-FR" sz="2400" dirty="0"/>
              <a:t> at the </a:t>
            </a:r>
            <a:r>
              <a:rPr lang="fr-FR" sz="2400" dirty="0" err="1"/>
              <a:t>heart</a:t>
            </a:r>
            <a:r>
              <a:rPr lang="fr-FR" sz="2400" dirty="0"/>
              <a:t> of </a:t>
            </a:r>
            <a:r>
              <a:rPr lang="fr-FR" sz="2400" dirty="0" err="1"/>
              <a:t>Midnimo</a:t>
            </a:r>
            <a:r>
              <a:rPr lang="fr-FR" sz="2400" dirty="0"/>
              <a:t> </a:t>
            </a:r>
            <a:r>
              <a:rPr lang="fr-FR" sz="2400" dirty="0" err="1"/>
              <a:t>projects</a:t>
            </a:r>
            <a:r>
              <a:rPr lang="fr-FR" sz="2400" dirty="0"/>
              <a:t> </a:t>
            </a:r>
          </a:p>
          <a:p>
            <a:pPr marL="342900" indent="-342900">
              <a:buClr>
                <a:schemeClr val="accent1"/>
              </a:buClr>
              <a:buFont typeface="Wingdings" panose="05000000000000000000" pitchFamily="2" charset="2"/>
              <a:buChar char="q"/>
            </a:pPr>
            <a:endParaRPr lang="fr-FR" sz="2400" dirty="0"/>
          </a:p>
          <a:p>
            <a:pPr marL="342900" indent="-342900">
              <a:buClr>
                <a:schemeClr val="accent1"/>
              </a:buClr>
              <a:buFont typeface="Wingdings" panose="05000000000000000000" pitchFamily="2" charset="2"/>
              <a:buChar char="q"/>
            </a:pPr>
            <a:r>
              <a:rPr lang="fr-FR" sz="2400" dirty="0"/>
              <a:t>7 Caps for </a:t>
            </a:r>
            <a:r>
              <a:rPr lang="fr-FR" sz="2400" dirty="0" err="1"/>
              <a:t>Midnimo</a:t>
            </a:r>
            <a:r>
              <a:rPr lang="fr-FR" sz="2400" dirty="0"/>
              <a:t> I and 6 for </a:t>
            </a:r>
            <a:r>
              <a:rPr lang="fr-FR" sz="2400" dirty="0" err="1"/>
              <a:t>Midnimo</a:t>
            </a:r>
            <a:r>
              <a:rPr lang="fr-FR" sz="2400" dirty="0"/>
              <a:t> II</a:t>
            </a:r>
          </a:p>
          <a:p>
            <a:pPr marL="342900" indent="-342900">
              <a:buClr>
                <a:schemeClr val="accent1"/>
              </a:buClr>
              <a:buFont typeface="Wingdings" panose="05000000000000000000" pitchFamily="2" charset="2"/>
              <a:buChar char="q"/>
            </a:pPr>
            <a:endParaRPr lang="fr-FR" sz="2400" dirty="0"/>
          </a:p>
          <a:p>
            <a:pPr marL="342900" indent="-342900">
              <a:buClr>
                <a:schemeClr val="accent1"/>
              </a:buClr>
              <a:buFont typeface="Wingdings" panose="05000000000000000000" pitchFamily="2" charset="2"/>
              <a:buChar char="q"/>
            </a:pPr>
            <a:r>
              <a:rPr lang="fr-FR" sz="2400" dirty="0"/>
              <a:t>In line </a:t>
            </a:r>
            <a:r>
              <a:rPr lang="fr-FR" sz="2400" dirty="0" err="1"/>
              <a:t>with</a:t>
            </a:r>
            <a:r>
              <a:rPr lang="fr-FR" sz="2400" dirty="0"/>
              <a:t> the </a:t>
            </a:r>
            <a:r>
              <a:rPr lang="fr-FR" sz="2400" dirty="0" err="1"/>
              <a:t>Wadajir</a:t>
            </a:r>
            <a:r>
              <a:rPr lang="fr-FR" sz="2400" dirty="0"/>
              <a:t> Framework  Consensus Planning Process </a:t>
            </a:r>
            <a:r>
              <a:rPr lang="fr-FR" sz="2400" dirty="0" err="1"/>
              <a:t>used</a:t>
            </a:r>
            <a:r>
              <a:rPr lang="fr-FR" sz="2400" dirty="0"/>
              <a:t> by local </a:t>
            </a:r>
            <a:r>
              <a:rPr lang="fr-FR" sz="2400" dirty="0" err="1"/>
              <a:t>governement</a:t>
            </a:r>
            <a:r>
              <a:rPr lang="fr-FR" sz="2400" dirty="0"/>
              <a:t> to </a:t>
            </a:r>
            <a:r>
              <a:rPr lang="fr-FR" sz="2400" dirty="0" err="1"/>
              <a:t>promote</a:t>
            </a:r>
            <a:r>
              <a:rPr lang="fr-FR" sz="2400" dirty="0"/>
              <a:t> </a:t>
            </a:r>
            <a:r>
              <a:rPr lang="fr-FR" sz="2400" dirty="0" err="1"/>
              <a:t>community</a:t>
            </a:r>
            <a:r>
              <a:rPr lang="fr-FR" sz="2400" dirty="0"/>
              <a:t> </a:t>
            </a:r>
            <a:r>
              <a:rPr lang="fr-FR" sz="2400" dirty="0" err="1"/>
              <a:t>driven</a:t>
            </a:r>
            <a:r>
              <a:rPr lang="fr-FR" sz="2400" dirty="0"/>
              <a:t> </a:t>
            </a:r>
            <a:r>
              <a:rPr lang="fr-FR" sz="2400" dirty="0" err="1"/>
              <a:t>projects</a:t>
            </a:r>
            <a:r>
              <a:rPr lang="fr-FR" sz="2400" dirty="0"/>
              <a:t> </a:t>
            </a:r>
            <a:endParaRPr lang="en-US" sz="2400" dirty="0"/>
          </a:p>
        </p:txBody>
      </p:sp>
      <p:pic>
        <p:nvPicPr>
          <p:cNvPr id="9" name="Image 8">
            <a:extLst>
              <a:ext uri="{FF2B5EF4-FFF2-40B4-BE49-F238E27FC236}">
                <a16:creationId xmlns:a16="http://schemas.microsoft.com/office/drawing/2014/main" id="{689FB721-1F69-44BC-8DD6-868E2BE554B8}"/>
              </a:ext>
            </a:extLst>
          </p:cNvPr>
          <p:cNvPicPr>
            <a:picLocks noChangeAspect="1"/>
          </p:cNvPicPr>
          <p:nvPr/>
        </p:nvPicPr>
        <p:blipFill>
          <a:blip r:embed="rId2"/>
          <a:stretch>
            <a:fillRect/>
          </a:stretch>
        </p:blipFill>
        <p:spPr>
          <a:xfrm>
            <a:off x="6273478" y="31909"/>
            <a:ext cx="5918522" cy="6794181"/>
          </a:xfrm>
          <a:prstGeom prst="rect">
            <a:avLst/>
          </a:prstGeom>
        </p:spPr>
      </p:pic>
    </p:spTree>
    <p:extLst>
      <p:ext uri="{BB962C8B-B14F-4D97-AF65-F5344CB8AC3E}">
        <p14:creationId xmlns:p14="http://schemas.microsoft.com/office/powerpoint/2010/main" val="4108113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C3FEB4-9D2D-46AB-A793-4396730F666D}"/>
              </a:ext>
            </a:extLst>
          </p:cNvPr>
          <p:cNvSpPr/>
          <p:nvPr/>
        </p:nvSpPr>
        <p:spPr>
          <a:xfrm>
            <a:off x="0" y="117583"/>
            <a:ext cx="6794220" cy="584775"/>
          </a:xfrm>
          <a:prstGeom prst="rect">
            <a:avLst/>
          </a:prstGeom>
          <a:solidFill>
            <a:srgbClr val="BA122B"/>
          </a:solidFill>
        </p:spPr>
        <p:txBody>
          <a:bodyPr wrap="square">
            <a:spAutoFit/>
          </a:bodyPr>
          <a:lstStyle/>
          <a:p>
            <a:pPr lvl="0">
              <a:spcAft>
                <a:spcPts val="0"/>
              </a:spcAft>
            </a:pPr>
            <a:r>
              <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Principles of the </a:t>
            </a:r>
            <a:r>
              <a:rPr lang="fr-FR" sz="32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CAPs</a:t>
            </a:r>
            <a:r>
              <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process </a:t>
            </a:r>
          </a:p>
        </p:txBody>
      </p:sp>
      <p:sp>
        <p:nvSpPr>
          <p:cNvPr id="4" name="ZoneTexte 3">
            <a:extLst>
              <a:ext uri="{FF2B5EF4-FFF2-40B4-BE49-F238E27FC236}">
                <a16:creationId xmlns:a16="http://schemas.microsoft.com/office/drawing/2014/main" id="{67DB3E34-5421-4A8F-B788-98F5BD6AFAA2}"/>
              </a:ext>
            </a:extLst>
          </p:cNvPr>
          <p:cNvSpPr txBox="1"/>
          <p:nvPr/>
        </p:nvSpPr>
        <p:spPr>
          <a:xfrm>
            <a:off x="787079" y="1189990"/>
            <a:ext cx="9306045" cy="4093428"/>
          </a:xfrm>
          <a:prstGeom prst="rect">
            <a:avLst/>
          </a:prstGeom>
          <a:noFill/>
        </p:spPr>
        <p:txBody>
          <a:bodyPr wrap="square" lIns="91440" tIns="45720" rIns="91440" bIns="45720" rtlCol="0" anchor="t">
            <a:spAutoFit/>
          </a:bodyPr>
          <a:lstStyle/>
          <a:p>
            <a:pPr marL="457200" indent="-457200">
              <a:buClr>
                <a:schemeClr val="accent1"/>
              </a:buClr>
              <a:buFont typeface="+mj-lt"/>
              <a:buAutoNum type="arabicPeriod"/>
            </a:pPr>
            <a:r>
              <a:rPr lang="fr-FR" sz="2600" b="1" dirty="0"/>
              <a:t>Inclusive participation </a:t>
            </a:r>
            <a:r>
              <a:rPr lang="fr-FR" sz="2600" dirty="0" err="1"/>
              <a:t>with</a:t>
            </a:r>
            <a:r>
              <a:rPr lang="fr-FR" sz="2600" dirty="0"/>
              <a:t> a </a:t>
            </a:r>
            <a:r>
              <a:rPr lang="fr-FR" sz="2600" dirty="0" err="1"/>
              <a:t>view</a:t>
            </a:r>
            <a:r>
              <a:rPr lang="fr-FR" sz="2600" dirty="0"/>
              <a:t> to </a:t>
            </a:r>
            <a:r>
              <a:rPr lang="fr-FR" sz="2600" dirty="0" err="1"/>
              <a:t>improve</a:t>
            </a:r>
            <a:r>
              <a:rPr lang="fr-FR" sz="2600" dirty="0"/>
              <a:t> social </a:t>
            </a:r>
            <a:r>
              <a:rPr lang="fr-FR" sz="2600" dirty="0" err="1"/>
              <a:t>cohesion</a:t>
            </a:r>
            <a:r>
              <a:rPr lang="fr-FR" sz="2600" dirty="0"/>
              <a:t> and </a:t>
            </a:r>
            <a:r>
              <a:rPr lang="fr-FR" sz="2600" dirty="0" err="1"/>
              <a:t>relationships</a:t>
            </a:r>
            <a:r>
              <a:rPr lang="fr-FR" sz="2600" dirty="0"/>
              <a:t> </a:t>
            </a:r>
            <a:r>
              <a:rPr lang="fr-FR" sz="2600" dirty="0" err="1"/>
              <a:t>with</a:t>
            </a:r>
            <a:r>
              <a:rPr lang="fr-FR" sz="2600" dirty="0"/>
              <a:t> groups </a:t>
            </a:r>
            <a:r>
              <a:rPr lang="fr-FR" sz="2600" dirty="0" err="1"/>
              <a:t>who</a:t>
            </a:r>
            <a:r>
              <a:rPr lang="fr-FR" sz="2600" dirty="0"/>
              <a:t> </a:t>
            </a:r>
            <a:r>
              <a:rPr lang="fr-FR" sz="2600" dirty="0" err="1"/>
              <a:t>might</a:t>
            </a:r>
            <a:r>
              <a:rPr lang="fr-FR" sz="2600" dirty="0"/>
              <a:t> have </a:t>
            </a:r>
            <a:r>
              <a:rPr lang="fr-FR" sz="2600" dirty="0" err="1"/>
              <a:t>conflicting</a:t>
            </a:r>
            <a:r>
              <a:rPr lang="fr-FR" sz="2600" dirty="0"/>
              <a:t> </a:t>
            </a:r>
            <a:r>
              <a:rPr lang="fr-FR" sz="2600" dirty="0" err="1"/>
              <a:t>interest</a:t>
            </a:r>
            <a:r>
              <a:rPr lang="fr-FR" sz="2600" dirty="0"/>
              <a:t>. Participation of </a:t>
            </a:r>
            <a:r>
              <a:rPr lang="fr-FR" sz="2600" dirty="0" err="1"/>
              <a:t>women</a:t>
            </a:r>
            <a:r>
              <a:rPr lang="fr-FR" sz="2600" dirty="0"/>
              <a:t>, </a:t>
            </a:r>
            <a:r>
              <a:rPr lang="fr-FR" sz="2600" dirty="0" err="1"/>
              <a:t>youths</a:t>
            </a:r>
            <a:r>
              <a:rPr lang="fr-FR" sz="2600" dirty="0"/>
              <a:t>, </a:t>
            </a:r>
            <a:r>
              <a:rPr lang="fr-FR" sz="2600" dirty="0" err="1"/>
              <a:t>IDPs</a:t>
            </a:r>
            <a:r>
              <a:rPr lang="fr-FR" sz="2600" dirty="0"/>
              <a:t>, </a:t>
            </a:r>
            <a:r>
              <a:rPr lang="fr-FR" sz="2600" dirty="0" err="1"/>
              <a:t>returnees</a:t>
            </a:r>
            <a:r>
              <a:rPr lang="fr-FR" sz="2600" dirty="0"/>
              <a:t> and </a:t>
            </a:r>
            <a:r>
              <a:rPr lang="fr-FR" sz="2600" dirty="0" err="1"/>
              <a:t>other</a:t>
            </a:r>
            <a:r>
              <a:rPr lang="fr-FR" sz="2600" dirty="0"/>
              <a:t> </a:t>
            </a:r>
            <a:r>
              <a:rPr lang="fr-FR" sz="2600" dirty="0" err="1"/>
              <a:t>marginalized</a:t>
            </a:r>
            <a:r>
              <a:rPr lang="fr-FR" sz="2600" dirty="0"/>
              <a:t> and invisible groups </a:t>
            </a:r>
            <a:r>
              <a:rPr lang="fr-FR" sz="2600" dirty="0" err="1"/>
              <a:t>should</a:t>
            </a:r>
            <a:r>
              <a:rPr lang="fr-FR" sz="2600" dirty="0"/>
              <a:t> </a:t>
            </a:r>
            <a:r>
              <a:rPr lang="fr-FR" sz="2600" dirty="0" err="1"/>
              <a:t>be</a:t>
            </a:r>
            <a:r>
              <a:rPr lang="fr-FR" sz="2600" dirty="0"/>
              <a:t> </a:t>
            </a:r>
            <a:r>
              <a:rPr lang="fr-FR" sz="2600" dirty="0" err="1"/>
              <a:t>guaranteed</a:t>
            </a:r>
            <a:endParaRPr lang="fr-FR" sz="2600">
              <a:cs typeface="Calibri"/>
            </a:endParaRPr>
          </a:p>
          <a:p>
            <a:pPr marL="457200" indent="-457200">
              <a:buClr>
                <a:schemeClr val="accent1"/>
              </a:buClr>
              <a:buFont typeface="+mj-lt"/>
              <a:buAutoNum type="arabicPeriod"/>
            </a:pPr>
            <a:r>
              <a:rPr lang="fr-FR" sz="2600" b="1" dirty="0"/>
              <a:t>Somali </a:t>
            </a:r>
            <a:r>
              <a:rPr lang="fr-FR" sz="2600" b="1" dirty="0" err="1"/>
              <a:t>ownership</a:t>
            </a:r>
            <a:r>
              <a:rPr lang="fr-FR" sz="2600" b="1" dirty="0"/>
              <a:t> </a:t>
            </a:r>
            <a:r>
              <a:rPr lang="fr-FR" sz="2600" dirty="0"/>
              <a:t>of process and </a:t>
            </a:r>
            <a:r>
              <a:rPr lang="fr-FR" sz="2600" dirty="0" err="1"/>
              <a:t>outcomes</a:t>
            </a:r>
            <a:r>
              <a:rPr lang="fr-FR" sz="2600" dirty="0"/>
              <a:t> : local leadership and </a:t>
            </a:r>
            <a:r>
              <a:rPr lang="fr-FR" sz="2600" dirty="0" err="1"/>
              <a:t>ownership</a:t>
            </a:r>
            <a:r>
              <a:rPr lang="fr-FR" sz="2600" dirty="0"/>
              <a:t> of </a:t>
            </a:r>
            <a:r>
              <a:rPr lang="fr-FR" sz="2600" dirty="0" err="1"/>
              <a:t>communities</a:t>
            </a:r>
            <a:r>
              <a:rPr lang="fr-FR" sz="2600" dirty="0"/>
              <a:t>. </a:t>
            </a:r>
            <a:r>
              <a:rPr lang="fr-FR" sz="2600" dirty="0" err="1"/>
              <a:t>Enhanced</a:t>
            </a:r>
            <a:r>
              <a:rPr lang="fr-FR" sz="2600" dirty="0"/>
              <a:t> </a:t>
            </a:r>
            <a:r>
              <a:rPr lang="fr-FR" sz="2600" dirty="0" err="1"/>
              <a:t>legitimacy</a:t>
            </a:r>
            <a:r>
              <a:rPr lang="fr-FR" sz="2600" dirty="0"/>
              <a:t> of local </a:t>
            </a:r>
            <a:r>
              <a:rPr lang="fr-FR" sz="2600" dirty="0" err="1"/>
              <a:t>governance</a:t>
            </a:r>
            <a:r>
              <a:rPr lang="fr-FR" sz="2600" dirty="0"/>
              <a:t> </a:t>
            </a:r>
          </a:p>
          <a:p>
            <a:pPr marL="457200" indent="-457200">
              <a:buClr>
                <a:schemeClr val="accent1"/>
              </a:buClr>
              <a:buFont typeface="+mj-lt"/>
              <a:buAutoNum type="arabicPeriod"/>
            </a:pPr>
            <a:r>
              <a:rPr lang="fr-FR" sz="2600" b="1" dirty="0"/>
              <a:t>Consensus planning process</a:t>
            </a:r>
            <a:r>
              <a:rPr lang="fr-FR" sz="2600" dirty="0"/>
              <a:t>: </a:t>
            </a:r>
            <a:r>
              <a:rPr lang="fr-FR" sz="2600" dirty="0" err="1"/>
              <a:t>foster</a:t>
            </a:r>
            <a:r>
              <a:rPr lang="fr-FR" sz="2600" dirty="0"/>
              <a:t> collaborative and </a:t>
            </a:r>
            <a:r>
              <a:rPr lang="fr-FR" sz="2600" dirty="0" err="1"/>
              <a:t>sustainable</a:t>
            </a:r>
            <a:r>
              <a:rPr lang="fr-FR" sz="2600" dirty="0"/>
              <a:t> partnership </a:t>
            </a:r>
            <a:r>
              <a:rPr lang="fr-FR" sz="2600" dirty="0" err="1"/>
              <a:t>based</a:t>
            </a:r>
            <a:r>
              <a:rPr lang="fr-FR" sz="2600" dirty="0"/>
              <a:t> on trust. </a:t>
            </a:r>
          </a:p>
          <a:p>
            <a:pPr marL="457200" indent="-457200">
              <a:buClr>
                <a:schemeClr val="accent1"/>
              </a:buClr>
              <a:buFont typeface="+mj-lt"/>
              <a:buAutoNum type="arabicPeriod"/>
            </a:pPr>
            <a:r>
              <a:rPr lang="fr-FR" sz="2600" b="1" dirty="0" err="1"/>
              <a:t>Transparency</a:t>
            </a:r>
            <a:r>
              <a:rPr lang="fr-FR" sz="2600" b="1" dirty="0"/>
              <a:t> and </a:t>
            </a:r>
            <a:r>
              <a:rPr lang="fr-FR" sz="2600" b="1" dirty="0" err="1"/>
              <a:t>accountability</a:t>
            </a:r>
            <a:r>
              <a:rPr lang="fr-FR" sz="2600" b="1" dirty="0"/>
              <a:t> </a:t>
            </a:r>
            <a:r>
              <a:rPr lang="fr-FR" sz="2600" dirty="0"/>
              <a:t>to DAC </a:t>
            </a:r>
            <a:endParaRPr lang="en-US" sz="2600" dirty="0"/>
          </a:p>
        </p:txBody>
      </p:sp>
    </p:spTree>
    <p:extLst>
      <p:ext uri="{BB962C8B-B14F-4D97-AF65-F5344CB8AC3E}">
        <p14:creationId xmlns:p14="http://schemas.microsoft.com/office/powerpoint/2010/main" val="3210880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2200236-0F29-4575-8355-F61FA2409B10}"/>
              </a:ext>
            </a:extLst>
          </p:cNvPr>
          <p:cNvSpPr/>
          <p:nvPr/>
        </p:nvSpPr>
        <p:spPr>
          <a:xfrm>
            <a:off x="0" y="184139"/>
            <a:ext cx="6794220" cy="584775"/>
          </a:xfrm>
          <a:prstGeom prst="rect">
            <a:avLst/>
          </a:prstGeom>
          <a:solidFill>
            <a:srgbClr val="BA122B"/>
          </a:solidFill>
        </p:spPr>
        <p:txBody>
          <a:bodyPr wrap="square">
            <a:spAutoFit/>
          </a:bodyPr>
          <a:lstStyle/>
          <a:p>
            <a:pPr lvl="0">
              <a:spcAft>
                <a:spcPts val="0"/>
              </a:spcAft>
            </a:pP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Who is in the CAP? </a:t>
            </a:r>
            <a:endPar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phique 6" descr="Grouper">
            <a:extLst>
              <a:ext uri="{FF2B5EF4-FFF2-40B4-BE49-F238E27FC236}">
                <a16:creationId xmlns:a16="http://schemas.microsoft.com/office/drawing/2014/main" id="{503F0C35-18A4-4455-895C-CEA61FB682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9840" y="1385274"/>
            <a:ext cx="914400" cy="914400"/>
          </a:xfrm>
          <a:prstGeom prst="rect">
            <a:avLst/>
          </a:prstGeom>
        </p:spPr>
      </p:pic>
      <p:sp>
        <p:nvSpPr>
          <p:cNvPr id="8" name="ZoneTexte 7">
            <a:extLst>
              <a:ext uri="{FF2B5EF4-FFF2-40B4-BE49-F238E27FC236}">
                <a16:creationId xmlns:a16="http://schemas.microsoft.com/office/drawing/2014/main" id="{5B5BA473-D256-46A4-892E-B6A31D0E3030}"/>
              </a:ext>
            </a:extLst>
          </p:cNvPr>
          <p:cNvSpPr txBox="1"/>
          <p:nvPr/>
        </p:nvSpPr>
        <p:spPr>
          <a:xfrm>
            <a:off x="2057400" y="1242309"/>
            <a:ext cx="3289300" cy="1200329"/>
          </a:xfrm>
          <a:prstGeom prst="rect">
            <a:avLst/>
          </a:prstGeom>
          <a:noFill/>
        </p:spPr>
        <p:txBody>
          <a:bodyPr wrap="square" rtlCol="0">
            <a:spAutoFit/>
          </a:bodyPr>
          <a:lstStyle/>
          <a:p>
            <a:r>
              <a:rPr lang="fr-FR"/>
              <a:t>Representatives of all socio-economic groups of the selected community. All voices must be heard ! </a:t>
            </a:r>
            <a:endParaRPr lang="en-US" dirty="0"/>
          </a:p>
        </p:txBody>
      </p:sp>
      <p:pic>
        <p:nvPicPr>
          <p:cNvPr id="10" name="Graphique 9" descr="Salle de classe">
            <a:extLst>
              <a:ext uri="{FF2B5EF4-FFF2-40B4-BE49-F238E27FC236}">
                <a16:creationId xmlns:a16="http://schemas.microsoft.com/office/drawing/2014/main" id="{4D018A72-E9E4-4D84-A40F-4FD7AD6CBDF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9840" y="2971800"/>
            <a:ext cx="914400" cy="914400"/>
          </a:xfrm>
          <a:prstGeom prst="rect">
            <a:avLst/>
          </a:prstGeom>
        </p:spPr>
      </p:pic>
      <p:sp>
        <p:nvSpPr>
          <p:cNvPr id="11" name="ZoneTexte 10">
            <a:extLst>
              <a:ext uri="{FF2B5EF4-FFF2-40B4-BE49-F238E27FC236}">
                <a16:creationId xmlns:a16="http://schemas.microsoft.com/office/drawing/2014/main" id="{792CC4BE-6436-44C8-931C-7411B65DBBD3}"/>
              </a:ext>
            </a:extLst>
          </p:cNvPr>
          <p:cNvSpPr txBox="1"/>
          <p:nvPr/>
        </p:nvSpPr>
        <p:spPr>
          <a:xfrm>
            <a:off x="2057400" y="2828835"/>
            <a:ext cx="3289300" cy="923330"/>
          </a:xfrm>
          <a:prstGeom prst="rect">
            <a:avLst/>
          </a:prstGeom>
          <a:noFill/>
        </p:spPr>
        <p:txBody>
          <a:bodyPr wrap="square" rtlCol="0">
            <a:spAutoFit/>
          </a:bodyPr>
          <a:lstStyle/>
          <a:p>
            <a:r>
              <a:rPr lang="fr-FR"/>
              <a:t>Facilitators who are trained to facilitate consultations and debates </a:t>
            </a:r>
            <a:endParaRPr lang="en-US" dirty="0"/>
          </a:p>
        </p:txBody>
      </p:sp>
      <p:pic>
        <p:nvPicPr>
          <p:cNvPr id="13" name="Graphique 12" descr="Main ouverte">
            <a:extLst>
              <a:ext uri="{FF2B5EF4-FFF2-40B4-BE49-F238E27FC236}">
                <a16:creationId xmlns:a16="http://schemas.microsoft.com/office/drawing/2014/main" id="{F426351B-B237-47B8-A7D8-2BCB421C678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9840" y="4305300"/>
            <a:ext cx="914400" cy="914400"/>
          </a:xfrm>
          <a:prstGeom prst="rect">
            <a:avLst/>
          </a:prstGeom>
        </p:spPr>
      </p:pic>
      <p:sp>
        <p:nvSpPr>
          <p:cNvPr id="14" name="ZoneTexte 13">
            <a:extLst>
              <a:ext uri="{FF2B5EF4-FFF2-40B4-BE49-F238E27FC236}">
                <a16:creationId xmlns:a16="http://schemas.microsoft.com/office/drawing/2014/main" id="{6027BD0A-374E-4C6F-A10E-57E0B2EB97E2}"/>
              </a:ext>
            </a:extLst>
          </p:cNvPr>
          <p:cNvSpPr txBox="1"/>
          <p:nvPr/>
        </p:nvSpPr>
        <p:spPr>
          <a:xfrm>
            <a:off x="2057400" y="4278926"/>
            <a:ext cx="3289300" cy="1477328"/>
          </a:xfrm>
          <a:prstGeom prst="rect">
            <a:avLst/>
          </a:prstGeom>
          <a:noFill/>
        </p:spPr>
        <p:txBody>
          <a:bodyPr wrap="square" rtlCol="0">
            <a:spAutoFit/>
          </a:bodyPr>
          <a:lstStyle/>
          <a:p>
            <a:r>
              <a:rPr lang="fr-FR"/>
              <a:t>Technical support providers: Governement, local authorities, UN, NGOs, Private sectors who listen and include DAC’s priorities into their programmes </a:t>
            </a:r>
            <a:endParaRPr lang="en-US" dirty="0"/>
          </a:p>
        </p:txBody>
      </p:sp>
      <p:pic>
        <p:nvPicPr>
          <p:cNvPr id="15" name="Image 14">
            <a:extLst>
              <a:ext uri="{FF2B5EF4-FFF2-40B4-BE49-F238E27FC236}">
                <a16:creationId xmlns:a16="http://schemas.microsoft.com/office/drawing/2014/main" id="{76C8E309-CA2E-4653-9E82-0CD99B8E45D6}"/>
              </a:ext>
            </a:extLst>
          </p:cNvPr>
          <p:cNvPicPr>
            <a:picLocks noChangeAspect="1"/>
          </p:cNvPicPr>
          <p:nvPr/>
        </p:nvPicPr>
        <p:blipFill>
          <a:blip r:embed="rId9"/>
          <a:stretch>
            <a:fillRect/>
          </a:stretch>
        </p:blipFill>
        <p:spPr>
          <a:xfrm>
            <a:off x="6096000" y="1104348"/>
            <a:ext cx="1893779" cy="1260343"/>
          </a:xfrm>
          <a:prstGeom prst="rect">
            <a:avLst/>
          </a:prstGeom>
        </p:spPr>
      </p:pic>
      <p:sp>
        <p:nvSpPr>
          <p:cNvPr id="16" name="ZoneTexte 15">
            <a:extLst>
              <a:ext uri="{FF2B5EF4-FFF2-40B4-BE49-F238E27FC236}">
                <a16:creationId xmlns:a16="http://schemas.microsoft.com/office/drawing/2014/main" id="{C3415227-B504-49E0-A8DE-626725217157}"/>
              </a:ext>
            </a:extLst>
          </p:cNvPr>
          <p:cNvSpPr txBox="1"/>
          <p:nvPr/>
        </p:nvSpPr>
        <p:spPr>
          <a:xfrm>
            <a:off x="7987560" y="1242309"/>
            <a:ext cx="3374600" cy="1200329"/>
          </a:xfrm>
          <a:prstGeom prst="rect">
            <a:avLst/>
          </a:prstGeom>
          <a:noFill/>
        </p:spPr>
        <p:txBody>
          <a:bodyPr wrap="square" rtlCol="0">
            <a:spAutoFit/>
          </a:bodyPr>
          <a:lstStyle/>
          <a:p>
            <a:r>
              <a:rPr lang="fr-FR"/>
              <a:t>Community or local leaders to mobilize community members and create an enabling enviroment </a:t>
            </a:r>
            <a:endParaRPr lang="en-US" dirty="0"/>
          </a:p>
        </p:txBody>
      </p:sp>
      <p:pic>
        <p:nvPicPr>
          <p:cNvPr id="1026" name="Picture 2" descr="Résultat de recherche d'images pour &quot;local authorities  icon&quot;">
            <a:extLst>
              <a:ext uri="{FF2B5EF4-FFF2-40B4-BE49-F238E27FC236}">
                <a16:creationId xmlns:a16="http://schemas.microsoft.com/office/drawing/2014/main" id="{D08EF0A9-9533-49F6-868A-5AB71619A8C1}"/>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9074" r="20926" b="52222"/>
          <a:stretch/>
        </p:blipFill>
        <p:spPr bwMode="auto">
          <a:xfrm>
            <a:off x="6269551" y="2721507"/>
            <a:ext cx="1514164" cy="1205723"/>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6">
            <a:extLst>
              <a:ext uri="{FF2B5EF4-FFF2-40B4-BE49-F238E27FC236}">
                <a16:creationId xmlns:a16="http://schemas.microsoft.com/office/drawing/2014/main" id="{0B91FC9B-4903-4DC2-9B21-DCB797411296}"/>
              </a:ext>
            </a:extLst>
          </p:cNvPr>
          <p:cNvSpPr txBox="1"/>
          <p:nvPr/>
        </p:nvSpPr>
        <p:spPr>
          <a:xfrm>
            <a:off x="7987560" y="2828835"/>
            <a:ext cx="3035300" cy="923330"/>
          </a:xfrm>
          <a:prstGeom prst="rect">
            <a:avLst/>
          </a:prstGeom>
          <a:noFill/>
        </p:spPr>
        <p:txBody>
          <a:bodyPr wrap="square" rtlCol="0">
            <a:spAutoFit/>
          </a:bodyPr>
          <a:lstStyle/>
          <a:p>
            <a:r>
              <a:rPr lang="fr-FR" dirty="0"/>
              <a:t>Local </a:t>
            </a:r>
            <a:r>
              <a:rPr lang="fr-FR" dirty="0" err="1"/>
              <a:t>authorities</a:t>
            </a:r>
            <a:r>
              <a:rPr lang="fr-FR" dirty="0"/>
              <a:t> to </a:t>
            </a:r>
            <a:r>
              <a:rPr lang="fr-FR" dirty="0" err="1"/>
              <a:t>ensure</a:t>
            </a:r>
            <a:r>
              <a:rPr lang="fr-FR" dirty="0"/>
              <a:t> linkage </a:t>
            </a:r>
            <a:r>
              <a:rPr lang="fr-FR" dirty="0" err="1"/>
              <a:t>between</a:t>
            </a:r>
            <a:r>
              <a:rPr lang="fr-FR" dirty="0"/>
              <a:t> CAP and district plans </a:t>
            </a:r>
            <a:endParaRPr lang="en-US" dirty="0"/>
          </a:p>
        </p:txBody>
      </p:sp>
      <p:pic>
        <p:nvPicPr>
          <p:cNvPr id="19" name="Graphique 18" descr="Utilisateur">
            <a:extLst>
              <a:ext uri="{FF2B5EF4-FFF2-40B4-BE49-F238E27FC236}">
                <a16:creationId xmlns:a16="http://schemas.microsoft.com/office/drawing/2014/main" id="{CA35C86D-41BC-485B-AE21-90B6863F6DB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585689" y="4575175"/>
            <a:ext cx="914400" cy="914400"/>
          </a:xfrm>
          <a:prstGeom prst="rect">
            <a:avLst/>
          </a:prstGeom>
        </p:spPr>
      </p:pic>
      <p:sp>
        <p:nvSpPr>
          <p:cNvPr id="18" name="ZoneTexte 17">
            <a:extLst>
              <a:ext uri="{FF2B5EF4-FFF2-40B4-BE49-F238E27FC236}">
                <a16:creationId xmlns:a16="http://schemas.microsoft.com/office/drawing/2014/main" id="{7CF08E9D-7A03-4266-8CA1-527943C4B97C}"/>
              </a:ext>
            </a:extLst>
          </p:cNvPr>
          <p:cNvSpPr txBox="1"/>
          <p:nvPr/>
        </p:nvSpPr>
        <p:spPr>
          <a:xfrm>
            <a:off x="7987560" y="4694424"/>
            <a:ext cx="2296330" cy="646331"/>
          </a:xfrm>
          <a:prstGeom prst="rect">
            <a:avLst/>
          </a:prstGeom>
          <a:noFill/>
        </p:spPr>
        <p:txBody>
          <a:bodyPr wrap="square" rtlCol="0">
            <a:spAutoFit/>
          </a:bodyPr>
          <a:lstStyle/>
          <a:p>
            <a:r>
              <a:rPr lang="fr-FR" dirty="0"/>
              <a:t>Invisible </a:t>
            </a:r>
            <a:r>
              <a:rPr lang="fr-FR" dirty="0" err="1"/>
              <a:t>players</a:t>
            </a:r>
            <a:r>
              <a:rPr lang="fr-FR" dirty="0"/>
              <a:t> / </a:t>
            </a:r>
            <a:r>
              <a:rPr lang="fr-FR" dirty="0" err="1"/>
              <a:t>influencial</a:t>
            </a:r>
            <a:r>
              <a:rPr lang="fr-FR" dirty="0"/>
              <a:t> people </a:t>
            </a:r>
            <a:endParaRPr lang="en-US" dirty="0"/>
          </a:p>
        </p:txBody>
      </p:sp>
    </p:spTree>
    <p:extLst>
      <p:ext uri="{BB962C8B-B14F-4D97-AF65-F5344CB8AC3E}">
        <p14:creationId xmlns:p14="http://schemas.microsoft.com/office/powerpoint/2010/main" val="2046896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497314-696E-428A-999F-4F04CC8517BC}"/>
              </a:ext>
            </a:extLst>
          </p:cNvPr>
          <p:cNvSpPr/>
          <p:nvPr/>
        </p:nvSpPr>
        <p:spPr>
          <a:xfrm>
            <a:off x="0" y="184139"/>
            <a:ext cx="7442522" cy="584775"/>
          </a:xfrm>
          <a:prstGeom prst="rect">
            <a:avLst/>
          </a:prstGeom>
          <a:solidFill>
            <a:srgbClr val="BA122B"/>
          </a:solidFill>
        </p:spPr>
        <p:txBody>
          <a:bodyPr wrap="square">
            <a:spAutoFit/>
          </a:bodyPr>
          <a:lstStyle/>
          <a:p>
            <a:pPr lvl="0">
              <a:spcAft>
                <a:spcPts val="0"/>
              </a:spcAft>
            </a:pP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Zoom on the Committee of facilitators  </a:t>
            </a:r>
            <a:endPar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 name="Graphique 2" descr="Salle de classe">
            <a:extLst>
              <a:ext uri="{FF2B5EF4-FFF2-40B4-BE49-F238E27FC236}">
                <a16:creationId xmlns:a16="http://schemas.microsoft.com/office/drawing/2014/main" id="{D4FA9083-043D-4AC5-90AC-68979BB2FD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3499" y="1269853"/>
            <a:ext cx="914400" cy="914400"/>
          </a:xfrm>
          <a:prstGeom prst="rect">
            <a:avLst/>
          </a:prstGeom>
        </p:spPr>
      </p:pic>
      <p:sp>
        <p:nvSpPr>
          <p:cNvPr id="4" name="ZoneTexte 3">
            <a:extLst>
              <a:ext uri="{FF2B5EF4-FFF2-40B4-BE49-F238E27FC236}">
                <a16:creationId xmlns:a16="http://schemas.microsoft.com/office/drawing/2014/main" id="{1BC8718A-AFC9-42B9-92CD-F6FC92EC1F15}"/>
              </a:ext>
            </a:extLst>
          </p:cNvPr>
          <p:cNvSpPr txBox="1"/>
          <p:nvPr/>
        </p:nvSpPr>
        <p:spPr>
          <a:xfrm>
            <a:off x="1122745" y="2184253"/>
            <a:ext cx="4676171" cy="3539430"/>
          </a:xfrm>
          <a:prstGeom prst="rect">
            <a:avLst/>
          </a:prstGeom>
          <a:solidFill>
            <a:schemeClr val="bg1">
              <a:lumMod val="85000"/>
            </a:schemeClr>
          </a:solidFill>
        </p:spPr>
        <p:txBody>
          <a:bodyPr wrap="square" rtlCol="0">
            <a:spAutoFit/>
          </a:bodyPr>
          <a:lstStyle/>
          <a:p>
            <a:r>
              <a:rPr lang="fr-FR" sz="2800" dirty="0" err="1"/>
              <a:t>Who</a:t>
            </a:r>
            <a:r>
              <a:rPr lang="fr-FR" sz="2800" dirty="0"/>
              <a:t> are </a:t>
            </a:r>
            <a:r>
              <a:rPr lang="fr-FR" sz="2800" dirty="0" err="1"/>
              <a:t>they</a:t>
            </a:r>
            <a:r>
              <a:rPr lang="fr-FR" sz="2800" dirty="0"/>
              <a:t>? </a:t>
            </a:r>
          </a:p>
          <a:p>
            <a:endParaRPr lang="fr-FR" sz="2800" dirty="0"/>
          </a:p>
          <a:p>
            <a:pPr marL="342900" indent="-342900">
              <a:buFont typeface="Arial" panose="020B0604020202020204" pitchFamily="34" charset="0"/>
              <a:buChar char="•"/>
            </a:pPr>
            <a:r>
              <a:rPr lang="fr-FR" sz="2400" dirty="0"/>
              <a:t>Men and </a:t>
            </a:r>
            <a:r>
              <a:rPr lang="fr-FR" sz="2400" dirty="0" err="1"/>
              <a:t>women</a:t>
            </a:r>
            <a:r>
              <a:rPr lang="fr-FR" sz="2400" dirty="0"/>
              <a:t> </a:t>
            </a:r>
            <a:r>
              <a:rPr lang="fr-FR" sz="2400" dirty="0" err="1"/>
              <a:t>appointed</a:t>
            </a:r>
            <a:r>
              <a:rPr lang="fr-FR" sz="2400" dirty="0"/>
              <a:t> by local </a:t>
            </a:r>
            <a:r>
              <a:rPr lang="fr-FR" sz="2400" dirty="0" err="1"/>
              <a:t>Governement</a:t>
            </a:r>
            <a:r>
              <a:rPr lang="fr-FR" sz="2400" dirty="0"/>
              <a:t>.</a:t>
            </a:r>
          </a:p>
          <a:p>
            <a:pPr marL="342900" indent="-342900">
              <a:buFont typeface="Arial" panose="020B0604020202020204" pitchFamily="34" charset="0"/>
              <a:buChar char="•"/>
            </a:pPr>
            <a:r>
              <a:rPr lang="fr-FR" sz="2400" dirty="0" err="1"/>
              <a:t>Relevent</a:t>
            </a:r>
            <a:r>
              <a:rPr lang="fr-FR" sz="2400" dirty="0"/>
              <a:t> </a:t>
            </a:r>
            <a:r>
              <a:rPr lang="fr-FR" sz="2400" dirty="0" err="1"/>
              <a:t>Government</a:t>
            </a:r>
            <a:r>
              <a:rPr lang="fr-FR" sz="2400" dirty="0"/>
              <a:t> </a:t>
            </a:r>
            <a:r>
              <a:rPr lang="fr-FR" sz="2400" dirty="0" err="1"/>
              <a:t>department</a:t>
            </a:r>
            <a:r>
              <a:rPr lang="fr-FR" sz="2400" dirty="0"/>
              <a:t> personnel</a:t>
            </a:r>
          </a:p>
          <a:p>
            <a:pPr marL="342900" indent="-342900">
              <a:buFont typeface="Arial" panose="020B0604020202020204" pitchFamily="34" charset="0"/>
              <a:buChar char="•"/>
            </a:pPr>
            <a:r>
              <a:rPr lang="fr-FR" sz="2400" dirty="0"/>
              <a:t>Ward </a:t>
            </a:r>
            <a:r>
              <a:rPr lang="fr-FR" sz="2400" dirty="0" err="1"/>
              <a:t>counsillor</a:t>
            </a:r>
            <a:endParaRPr lang="fr-FR" sz="2400" dirty="0"/>
          </a:p>
          <a:p>
            <a:pPr marL="342900" indent="-342900">
              <a:buFont typeface="Arial" panose="020B0604020202020204" pitchFamily="34" charset="0"/>
              <a:buChar char="•"/>
            </a:pPr>
            <a:r>
              <a:rPr lang="fr-FR" sz="2400" dirty="0"/>
              <a:t>Village Head </a:t>
            </a:r>
          </a:p>
          <a:p>
            <a:pPr marL="342900" indent="-342900">
              <a:buFont typeface="Arial" panose="020B0604020202020204" pitchFamily="34" charset="0"/>
              <a:buChar char="•"/>
            </a:pPr>
            <a:r>
              <a:rPr lang="fr-FR" sz="2400" dirty="0"/>
              <a:t>Ward/village </a:t>
            </a:r>
            <a:r>
              <a:rPr lang="fr-FR" sz="2400" dirty="0" err="1"/>
              <a:t>Secretary</a:t>
            </a:r>
            <a:endParaRPr lang="fr-FR" sz="2400" dirty="0"/>
          </a:p>
        </p:txBody>
      </p:sp>
      <p:sp>
        <p:nvSpPr>
          <p:cNvPr id="5" name="ZoneTexte 4">
            <a:extLst>
              <a:ext uri="{FF2B5EF4-FFF2-40B4-BE49-F238E27FC236}">
                <a16:creationId xmlns:a16="http://schemas.microsoft.com/office/drawing/2014/main" id="{2C75B0F3-C886-469E-8CC3-1705D4DFECE3}"/>
              </a:ext>
            </a:extLst>
          </p:cNvPr>
          <p:cNvSpPr txBox="1"/>
          <p:nvPr/>
        </p:nvSpPr>
        <p:spPr>
          <a:xfrm>
            <a:off x="6497256" y="2184253"/>
            <a:ext cx="4791919" cy="3016210"/>
          </a:xfrm>
          <a:prstGeom prst="rect">
            <a:avLst/>
          </a:prstGeom>
          <a:solidFill>
            <a:schemeClr val="accent1"/>
          </a:solidFill>
        </p:spPr>
        <p:txBody>
          <a:bodyPr wrap="square" rtlCol="0">
            <a:spAutoFit/>
          </a:bodyPr>
          <a:lstStyle/>
          <a:p>
            <a:r>
              <a:rPr lang="fr-FR" sz="2800" dirty="0" err="1">
                <a:solidFill>
                  <a:schemeClr val="bg1"/>
                </a:solidFill>
              </a:rPr>
              <a:t>What</a:t>
            </a:r>
            <a:r>
              <a:rPr lang="fr-FR" sz="2800" dirty="0">
                <a:solidFill>
                  <a:schemeClr val="bg1"/>
                </a:solidFill>
              </a:rPr>
              <a:t> are </a:t>
            </a:r>
            <a:r>
              <a:rPr lang="fr-FR" sz="2800" dirty="0" err="1">
                <a:solidFill>
                  <a:schemeClr val="bg1"/>
                </a:solidFill>
              </a:rPr>
              <a:t>they</a:t>
            </a:r>
            <a:r>
              <a:rPr lang="fr-FR" sz="2800" dirty="0">
                <a:solidFill>
                  <a:schemeClr val="bg1"/>
                </a:solidFill>
              </a:rPr>
              <a:t> </a:t>
            </a:r>
            <a:r>
              <a:rPr lang="fr-FR" sz="2800" dirty="0" err="1">
                <a:solidFill>
                  <a:schemeClr val="bg1"/>
                </a:solidFill>
              </a:rPr>
              <a:t>doing</a:t>
            </a:r>
            <a:r>
              <a:rPr lang="fr-FR" sz="2800" dirty="0">
                <a:solidFill>
                  <a:schemeClr val="bg1"/>
                </a:solidFill>
              </a:rPr>
              <a:t>? </a:t>
            </a:r>
          </a:p>
          <a:p>
            <a:endParaRPr lang="fr-FR" dirty="0">
              <a:solidFill>
                <a:schemeClr val="bg1"/>
              </a:solidFill>
            </a:endParaRPr>
          </a:p>
          <a:p>
            <a:r>
              <a:rPr lang="fr-FR" sz="2400" dirty="0" err="1">
                <a:solidFill>
                  <a:schemeClr val="bg1"/>
                </a:solidFill>
              </a:rPr>
              <a:t>They</a:t>
            </a:r>
            <a:r>
              <a:rPr lang="fr-FR" sz="2400" dirty="0">
                <a:solidFill>
                  <a:schemeClr val="bg1"/>
                </a:solidFill>
              </a:rPr>
              <a:t> </a:t>
            </a:r>
            <a:r>
              <a:rPr lang="fr-FR" sz="2400" dirty="0" err="1">
                <a:solidFill>
                  <a:schemeClr val="bg1"/>
                </a:solidFill>
              </a:rPr>
              <a:t>work</a:t>
            </a:r>
            <a:r>
              <a:rPr lang="fr-FR" sz="2400" dirty="0">
                <a:solidFill>
                  <a:schemeClr val="bg1"/>
                </a:solidFill>
              </a:rPr>
              <a:t> </a:t>
            </a:r>
            <a:r>
              <a:rPr lang="fr-FR" sz="2400" dirty="0" err="1">
                <a:solidFill>
                  <a:schemeClr val="bg1"/>
                </a:solidFill>
              </a:rPr>
              <a:t>together</a:t>
            </a:r>
            <a:r>
              <a:rPr lang="fr-FR" sz="2400" dirty="0">
                <a:solidFill>
                  <a:schemeClr val="bg1"/>
                </a:solidFill>
              </a:rPr>
              <a:t> to assist the </a:t>
            </a:r>
            <a:r>
              <a:rPr lang="fr-FR" sz="2400" dirty="0" err="1">
                <a:solidFill>
                  <a:schemeClr val="bg1"/>
                </a:solidFill>
              </a:rPr>
              <a:t>communities</a:t>
            </a:r>
            <a:r>
              <a:rPr lang="fr-FR" sz="2400" dirty="0">
                <a:solidFill>
                  <a:schemeClr val="bg1"/>
                </a:solidFill>
              </a:rPr>
              <a:t> to express </a:t>
            </a:r>
            <a:r>
              <a:rPr lang="fr-FR" sz="2400" dirty="0" err="1">
                <a:solidFill>
                  <a:schemeClr val="bg1"/>
                </a:solidFill>
              </a:rPr>
              <a:t>what</a:t>
            </a:r>
            <a:r>
              <a:rPr lang="fr-FR" sz="2400" dirty="0">
                <a:solidFill>
                  <a:schemeClr val="bg1"/>
                </a:solidFill>
              </a:rPr>
              <a:t> </a:t>
            </a:r>
            <a:r>
              <a:rPr lang="fr-FR" sz="2400" dirty="0" err="1">
                <a:solidFill>
                  <a:schemeClr val="bg1"/>
                </a:solidFill>
              </a:rPr>
              <a:t>they</a:t>
            </a:r>
            <a:r>
              <a:rPr lang="fr-FR" sz="2400" dirty="0">
                <a:solidFill>
                  <a:schemeClr val="bg1"/>
                </a:solidFill>
              </a:rPr>
              <a:t> </a:t>
            </a:r>
            <a:r>
              <a:rPr lang="fr-FR" sz="2400" dirty="0" err="1">
                <a:solidFill>
                  <a:schemeClr val="bg1"/>
                </a:solidFill>
              </a:rPr>
              <a:t>would</a:t>
            </a:r>
            <a:r>
              <a:rPr lang="fr-FR" sz="2400" dirty="0">
                <a:solidFill>
                  <a:schemeClr val="bg1"/>
                </a:solidFill>
              </a:rPr>
              <a:t> like to </a:t>
            </a:r>
            <a:r>
              <a:rPr lang="fr-FR" sz="2400" dirty="0" err="1">
                <a:solidFill>
                  <a:schemeClr val="bg1"/>
                </a:solidFill>
              </a:rPr>
              <a:t>happen</a:t>
            </a:r>
            <a:r>
              <a:rPr lang="fr-FR" sz="2400" dirty="0">
                <a:solidFill>
                  <a:schemeClr val="bg1"/>
                </a:solidFill>
              </a:rPr>
              <a:t> in </a:t>
            </a:r>
            <a:r>
              <a:rPr lang="fr-FR" sz="2400" dirty="0" err="1">
                <a:solidFill>
                  <a:schemeClr val="bg1"/>
                </a:solidFill>
              </a:rPr>
              <a:t>their</a:t>
            </a:r>
            <a:r>
              <a:rPr lang="fr-FR" sz="2400" dirty="0">
                <a:solidFill>
                  <a:schemeClr val="bg1"/>
                </a:solidFill>
              </a:rPr>
              <a:t> </a:t>
            </a:r>
            <a:r>
              <a:rPr lang="fr-FR" sz="2400" dirty="0" err="1">
                <a:solidFill>
                  <a:schemeClr val="bg1"/>
                </a:solidFill>
              </a:rPr>
              <a:t>community</a:t>
            </a:r>
            <a:r>
              <a:rPr lang="fr-FR" sz="2400" dirty="0">
                <a:solidFill>
                  <a:schemeClr val="bg1"/>
                </a:solidFill>
              </a:rPr>
              <a:t> </a:t>
            </a:r>
          </a:p>
          <a:p>
            <a:r>
              <a:rPr lang="fr-FR" sz="2400" dirty="0" err="1">
                <a:solidFill>
                  <a:schemeClr val="bg1"/>
                </a:solidFill>
              </a:rPr>
              <a:t>They</a:t>
            </a:r>
            <a:r>
              <a:rPr lang="fr-FR" sz="2400" dirty="0">
                <a:solidFill>
                  <a:schemeClr val="bg1"/>
                </a:solidFill>
              </a:rPr>
              <a:t> </a:t>
            </a:r>
            <a:r>
              <a:rPr lang="fr-FR" sz="2400" dirty="0" err="1">
                <a:solidFill>
                  <a:schemeClr val="bg1"/>
                </a:solidFill>
              </a:rPr>
              <a:t>ensure</a:t>
            </a:r>
            <a:r>
              <a:rPr lang="fr-FR" sz="2400" dirty="0">
                <a:solidFill>
                  <a:schemeClr val="bg1"/>
                </a:solidFill>
              </a:rPr>
              <a:t> not to impose </a:t>
            </a:r>
            <a:r>
              <a:rPr lang="fr-FR" sz="2400" dirty="0" err="1">
                <a:solidFill>
                  <a:schemeClr val="bg1"/>
                </a:solidFill>
              </a:rPr>
              <a:t>external</a:t>
            </a:r>
            <a:r>
              <a:rPr lang="fr-FR" sz="2400" dirty="0">
                <a:solidFill>
                  <a:schemeClr val="bg1"/>
                </a:solidFill>
              </a:rPr>
              <a:t> or </a:t>
            </a:r>
            <a:r>
              <a:rPr lang="fr-FR" sz="2400" dirty="0" err="1">
                <a:solidFill>
                  <a:schemeClr val="bg1"/>
                </a:solidFill>
              </a:rPr>
              <a:t>their</a:t>
            </a:r>
            <a:r>
              <a:rPr lang="fr-FR" sz="2400" dirty="0">
                <a:solidFill>
                  <a:schemeClr val="bg1"/>
                </a:solidFill>
              </a:rPr>
              <a:t> </a:t>
            </a:r>
            <a:r>
              <a:rPr lang="fr-FR" sz="2400" dirty="0" err="1">
                <a:solidFill>
                  <a:schemeClr val="bg1"/>
                </a:solidFill>
              </a:rPr>
              <a:t>view</a:t>
            </a:r>
            <a:r>
              <a:rPr lang="fr-FR" dirty="0">
                <a:solidFill>
                  <a:schemeClr val="bg1"/>
                </a:solidFill>
              </a:rPr>
              <a:t>. </a:t>
            </a:r>
          </a:p>
        </p:txBody>
      </p:sp>
      <p:pic>
        <p:nvPicPr>
          <p:cNvPr id="6" name="Image 5">
            <a:extLst>
              <a:ext uri="{FF2B5EF4-FFF2-40B4-BE49-F238E27FC236}">
                <a16:creationId xmlns:a16="http://schemas.microsoft.com/office/drawing/2014/main" id="{95980885-1011-42F0-B424-4610D3A634B3}"/>
              </a:ext>
            </a:extLst>
          </p:cNvPr>
          <p:cNvPicPr>
            <a:picLocks noChangeAspect="1"/>
          </p:cNvPicPr>
          <p:nvPr/>
        </p:nvPicPr>
        <p:blipFill>
          <a:blip r:embed="rId5"/>
          <a:stretch>
            <a:fillRect/>
          </a:stretch>
        </p:blipFill>
        <p:spPr>
          <a:xfrm>
            <a:off x="6240644" y="1175174"/>
            <a:ext cx="914479" cy="914479"/>
          </a:xfrm>
          <a:prstGeom prst="rect">
            <a:avLst/>
          </a:prstGeom>
        </p:spPr>
      </p:pic>
    </p:spTree>
    <p:extLst>
      <p:ext uri="{BB962C8B-B14F-4D97-AF65-F5344CB8AC3E}">
        <p14:creationId xmlns:p14="http://schemas.microsoft.com/office/powerpoint/2010/main" val="1847150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pic>
        <p:nvPicPr>
          <p:cNvPr id="10" name="Graphique 12" descr="Liste">
            <a:extLst>
              <a:ext uri="{FF2B5EF4-FFF2-40B4-BE49-F238E27FC236}">
                <a16:creationId xmlns:a16="http://schemas.microsoft.com/office/drawing/2014/main" id="{A923203C-538F-415E-A846-BC6249E97B0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8466" y="1492130"/>
            <a:ext cx="2633045" cy="2633045"/>
          </a:xfrm>
          <a:prstGeom prst="rect">
            <a:avLst/>
          </a:prstGeom>
        </p:spPr>
      </p:pic>
      <p:pic>
        <p:nvPicPr>
          <p:cNvPr id="3" name="Picture 2">
            <a:extLst>
              <a:ext uri="{FF2B5EF4-FFF2-40B4-BE49-F238E27FC236}">
                <a16:creationId xmlns:a16="http://schemas.microsoft.com/office/drawing/2014/main" id="{B4647904-057C-4B89-884B-E100223DFA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615" y="1089084"/>
            <a:ext cx="6239774" cy="4679831"/>
          </a:xfrm>
          <a:prstGeom prst="rect">
            <a:avLst/>
          </a:prstGeom>
        </p:spPr>
      </p:pic>
      <p:sp>
        <p:nvSpPr>
          <p:cNvPr id="7" name="Rectangle 6">
            <a:extLst>
              <a:ext uri="{FF2B5EF4-FFF2-40B4-BE49-F238E27FC236}">
                <a16:creationId xmlns:a16="http://schemas.microsoft.com/office/drawing/2014/main" id="{58DEA0D0-117B-4460-872E-719EFC4616ED}"/>
              </a:ext>
            </a:extLst>
          </p:cNvPr>
          <p:cNvSpPr/>
          <p:nvPr/>
        </p:nvSpPr>
        <p:spPr>
          <a:xfrm>
            <a:off x="0" y="163420"/>
            <a:ext cx="6813367" cy="7509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a:bodyPr>
          <a:lstStyle/>
          <a:p>
            <a:pPr defTabSz="914400">
              <a:lnSpc>
                <a:spcPct val="90000"/>
              </a:lnSpc>
              <a:spcBef>
                <a:spcPct val="0"/>
              </a:spcBef>
              <a:spcAft>
                <a:spcPts val="600"/>
              </a:spcAft>
            </a:pPr>
            <a:r>
              <a:rPr lang="en-US" sz="4400" kern="1200" dirty="0">
                <a:solidFill>
                  <a:schemeClr val="bg1"/>
                </a:solidFill>
                <a:latin typeface="+mj-lt"/>
                <a:ea typeface="+mj-ea"/>
                <a:cs typeface="+mj-cs"/>
              </a:rPr>
              <a:t>Activity: Who is in the CAP? </a:t>
            </a:r>
          </a:p>
        </p:txBody>
      </p:sp>
    </p:spTree>
    <p:extLst>
      <p:ext uri="{BB962C8B-B14F-4D97-AF65-F5344CB8AC3E}">
        <p14:creationId xmlns:p14="http://schemas.microsoft.com/office/powerpoint/2010/main" val="302212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41D663-8221-4511-A6E9-F474BB07FE64}"/>
              </a:ext>
            </a:extLst>
          </p:cNvPr>
          <p:cNvSpPr/>
          <p:nvPr/>
        </p:nvSpPr>
        <p:spPr>
          <a:xfrm>
            <a:off x="161794" y="450937"/>
            <a:ext cx="2604555" cy="55046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pPr>
            <a:r>
              <a:rPr lang="en-US" sz="4000" kern="1200" dirty="0">
                <a:solidFill>
                  <a:schemeClr val="bg1"/>
                </a:solidFill>
                <a:latin typeface="+mj-lt"/>
                <a:ea typeface="+mj-ea"/>
                <a:cs typeface="+mj-cs"/>
              </a:rPr>
              <a:t>CAP</a:t>
            </a:r>
          </a:p>
          <a:p>
            <a:pPr defTabSz="914400">
              <a:lnSpc>
                <a:spcPct val="90000"/>
              </a:lnSpc>
              <a:spcBef>
                <a:spcPct val="0"/>
              </a:spcBef>
              <a:spcAft>
                <a:spcPts val="600"/>
              </a:spcAft>
            </a:pPr>
            <a:r>
              <a:rPr lang="en-US" sz="4000" kern="1200" dirty="0">
                <a:solidFill>
                  <a:schemeClr val="bg1"/>
                </a:solidFill>
                <a:latin typeface="+mj-lt"/>
                <a:ea typeface="+mj-ea"/>
                <a:cs typeface="+mj-cs"/>
              </a:rPr>
              <a:t>Make it work step by step </a:t>
            </a:r>
          </a:p>
        </p:txBody>
      </p:sp>
      <p:grpSp>
        <p:nvGrpSpPr>
          <p:cNvPr id="3" name="Groupe 2">
            <a:extLst>
              <a:ext uri="{FF2B5EF4-FFF2-40B4-BE49-F238E27FC236}">
                <a16:creationId xmlns:a16="http://schemas.microsoft.com/office/drawing/2014/main" id="{D41F5153-E899-4DCE-8835-707F264506BB}"/>
              </a:ext>
            </a:extLst>
          </p:cNvPr>
          <p:cNvGrpSpPr/>
          <p:nvPr/>
        </p:nvGrpSpPr>
        <p:grpSpPr>
          <a:xfrm>
            <a:off x="3158464" y="964208"/>
            <a:ext cx="8273905" cy="4871412"/>
            <a:chOff x="3199404" y="947779"/>
            <a:chExt cx="7682871" cy="4477464"/>
          </a:xfrm>
        </p:grpSpPr>
        <p:sp>
          <p:nvSpPr>
            <p:cNvPr id="4" name="Ellipse 3">
              <a:extLst>
                <a:ext uri="{FF2B5EF4-FFF2-40B4-BE49-F238E27FC236}">
                  <a16:creationId xmlns:a16="http://schemas.microsoft.com/office/drawing/2014/main" id="{155C8C67-47AB-48D5-A6D1-87A50BA9BADF}"/>
                </a:ext>
              </a:extLst>
            </p:cNvPr>
            <p:cNvSpPr/>
            <p:nvPr/>
          </p:nvSpPr>
          <p:spPr>
            <a:xfrm>
              <a:off x="5450284" y="991570"/>
              <a:ext cx="1022941" cy="1022941"/>
            </a:xfrm>
            <a:prstGeom prst="ellipse">
              <a:avLst/>
            </a:prstGeom>
          </p:spPr>
          <p:style>
            <a:lnRef idx="0">
              <a:schemeClr val="accent3">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8" name="Forme libre : forme 7">
              <a:extLst>
                <a:ext uri="{FF2B5EF4-FFF2-40B4-BE49-F238E27FC236}">
                  <a16:creationId xmlns:a16="http://schemas.microsoft.com/office/drawing/2014/main" id="{7D52BB0C-F602-4A20-A330-0436C4830352}"/>
                </a:ext>
              </a:extLst>
            </p:cNvPr>
            <p:cNvSpPr/>
            <p:nvPr/>
          </p:nvSpPr>
          <p:spPr>
            <a:xfrm>
              <a:off x="7260900" y="2154609"/>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GB" sz="1400" dirty="0"/>
                <a:t>3</a:t>
              </a:r>
              <a:r>
                <a:rPr lang="en-GB" sz="1400" kern="1200" dirty="0"/>
                <a:t>. Actors identification and selectio</a:t>
              </a:r>
              <a:r>
                <a:rPr lang="en-GB" sz="1400" dirty="0"/>
                <a:t>n. </a:t>
              </a:r>
              <a:r>
                <a:rPr lang="en-GB" sz="1400" kern="1200" dirty="0"/>
                <a:t>Social and area mapping </a:t>
              </a:r>
            </a:p>
          </p:txBody>
        </p:sp>
        <p:sp>
          <p:nvSpPr>
            <p:cNvPr id="10" name="Ellipse 9">
              <a:extLst>
                <a:ext uri="{FF2B5EF4-FFF2-40B4-BE49-F238E27FC236}">
                  <a16:creationId xmlns:a16="http://schemas.microsoft.com/office/drawing/2014/main" id="{CE9CE79E-3C18-4386-981C-84150279C67C}"/>
                </a:ext>
              </a:extLst>
            </p:cNvPr>
            <p:cNvSpPr/>
            <p:nvPr/>
          </p:nvSpPr>
          <p:spPr>
            <a:xfrm>
              <a:off x="7538114" y="980792"/>
              <a:ext cx="1022941" cy="1022941"/>
            </a:xfrm>
            <a:prstGeom prst="ellipse">
              <a:avLst/>
            </a:prstGeom>
          </p:spPr>
          <p:style>
            <a:lnRef idx="0">
              <a:schemeClr val="accent3">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12" name="Forme libre : forme 11">
              <a:extLst>
                <a:ext uri="{FF2B5EF4-FFF2-40B4-BE49-F238E27FC236}">
                  <a16:creationId xmlns:a16="http://schemas.microsoft.com/office/drawing/2014/main" id="{E040C1E8-03A8-4B5A-B919-5ADAB31FCA51}"/>
                </a:ext>
              </a:extLst>
            </p:cNvPr>
            <p:cNvSpPr/>
            <p:nvPr/>
          </p:nvSpPr>
          <p:spPr>
            <a:xfrm>
              <a:off x="7260900" y="2154610"/>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endParaRPr lang="en-GB" sz="1400" kern="1200" dirty="0"/>
            </a:p>
          </p:txBody>
        </p:sp>
        <p:sp>
          <p:nvSpPr>
            <p:cNvPr id="13" name="Ellipse 12">
              <a:extLst>
                <a:ext uri="{FF2B5EF4-FFF2-40B4-BE49-F238E27FC236}">
                  <a16:creationId xmlns:a16="http://schemas.microsoft.com/office/drawing/2014/main" id="{DACEFD2D-541F-4DC7-ABCE-7DD19D9A47B4}"/>
                </a:ext>
              </a:extLst>
            </p:cNvPr>
            <p:cNvSpPr/>
            <p:nvPr/>
          </p:nvSpPr>
          <p:spPr>
            <a:xfrm>
              <a:off x="9532329" y="947779"/>
              <a:ext cx="1022941" cy="1022941"/>
            </a:xfrm>
            <a:prstGeom prst="ellipse">
              <a:avLst/>
            </a:prstGeom>
          </p:spPr>
          <p:style>
            <a:lnRef idx="0">
              <a:schemeClr val="accent3">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14" name="Rectangle 13" descr="Check List">
              <a:extLst>
                <a:ext uri="{FF2B5EF4-FFF2-40B4-BE49-F238E27FC236}">
                  <a16:creationId xmlns:a16="http://schemas.microsoft.com/office/drawing/2014/main" id="{F4B0648F-5841-4B35-8CC9-680C64287259}"/>
                </a:ext>
              </a:extLst>
            </p:cNvPr>
            <p:cNvSpPr/>
            <p:nvPr/>
          </p:nvSpPr>
          <p:spPr>
            <a:xfrm>
              <a:off x="9765053" y="1165782"/>
              <a:ext cx="586933" cy="586933"/>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alpha val="0"/>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15" name="Forme libre : forme 14">
              <a:extLst>
                <a:ext uri="{FF2B5EF4-FFF2-40B4-BE49-F238E27FC236}">
                  <a16:creationId xmlns:a16="http://schemas.microsoft.com/office/drawing/2014/main" id="{97824120-CCF2-4811-92D5-9894B60CA943}"/>
                </a:ext>
              </a:extLst>
            </p:cNvPr>
            <p:cNvSpPr/>
            <p:nvPr/>
          </p:nvSpPr>
          <p:spPr>
            <a:xfrm>
              <a:off x="9205322" y="2254656"/>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indent="0" algn="ctr">
                <a:lnSpc>
                  <a:spcPct val="100000"/>
                </a:lnSpc>
                <a:spcBef>
                  <a:spcPct val="0"/>
                </a:spcBef>
                <a:buNone/>
                <a:defRPr cap="all"/>
              </a:pPr>
              <a:r>
                <a:rPr lang="en-GB" sz="1400" dirty="0"/>
                <a:t>4</a:t>
              </a:r>
              <a:r>
                <a:rPr lang="en-GB" sz="1400" kern="1200" dirty="0"/>
                <a:t>. Community consultation workshop(s) preparation </a:t>
              </a:r>
            </a:p>
            <a:p>
              <a:pPr marL="0" lvl="0" indent="0" algn="ctr" defTabSz="711200">
                <a:spcBef>
                  <a:spcPct val="0"/>
                </a:spcBef>
                <a:spcAft>
                  <a:spcPct val="35000"/>
                </a:spcAft>
                <a:buNone/>
              </a:pPr>
              <a:endParaRPr lang="en-GB" sz="1400" kern="1200" dirty="0"/>
            </a:p>
          </p:txBody>
        </p:sp>
        <p:sp>
          <p:nvSpPr>
            <p:cNvPr id="16" name="Ellipse 15">
              <a:extLst>
                <a:ext uri="{FF2B5EF4-FFF2-40B4-BE49-F238E27FC236}">
                  <a16:creationId xmlns:a16="http://schemas.microsoft.com/office/drawing/2014/main" id="{B31EF54C-D877-4E23-9B0C-2DEC94DACA84}"/>
                </a:ext>
              </a:extLst>
            </p:cNvPr>
            <p:cNvSpPr/>
            <p:nvPr/>
          </p:nvSpPr>
          <p:spPr>
            <a:xfrm>
              <a:off x="3526411" y="3410880"/>
              <a:ext cx="1022941" cy="1022941"/>
            </a:xfrm>
            <a:prstGeom prst="ellipse">
              <a:avLst/>
            </a:prstGeom>
          </p:spPr>
          <p:style>
            <a:lnRef idx="0">
              <a:schemeClr val="accent3">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17" name="Rectangle 16" descr="Meeting">
              <a:extLst>
                <a:ext uri="{FF2B5EF4-FFF2-40B4-BE49-F238E27FC236}">
                  <a16:creationId xmlns:a16="http://schemas.microsoft.com/office/drawing/2014/main" id="{1FB84E4A-C1CE-43E8-8E04-81BAFAF59EE3}"/>
                </a:ext>
              </a:extLst>
            </p:cNvPr>
            <p:cNvSpPr/>
            <p:nvPr/>
          </p:nvSpPr>
          <p:spPr>
            <a:xfrm>
              <a:off x="3707896" y="3596546"/>
              <a:ext cx="586933" cy="586933"/>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p:spPr>
          <p:style>
            <a:lnRef idx="2">
              <a:schemeClr val="lt1">
                <a:alpha val="0"/>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18" name="Forme libre : forme 17">
              <a:extLst>
                <a:ext uri="{FF2B5EF4-FFF2-40B4-BE49-F238E27FC236}">
                  <a16:creationId xmlns:a16="http://schemas.microsoft.com/office/drawing/2014/main" id="{8D591AE7-96F4-4EB2-B39B-F92AF1D95435}"/>
                </a:ext>
              </a:extLst>
            </p:cNvPr>
            <p:cNvSpPr/>
            <p:nvPr/>
          </p:nvSpPr>
          <p:spPr>
            <a:xfrm>
              <a:off x="3199404" y="4550935"/>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GB" sz="1400" dirty="0"/>
                <a:t>5</a:t>
              </a:r>
              <a:r>
                <a:rPr lang="en-GB" sz="1400" kern="1200" dirty="0"/>
                <a:t>. Community consultation workshop(s) </a:t>
              </a:r>
            </a:p>
          </p:txBody>
        </p:sp>
        <p:sp>
          <p:nvSpPr>
            <p:cNvPr id="19" name="Ellipse 18">
              <a:extLst>
                <a:ext uri="{FF2B5EF4-FFF2-40B4-BE49-F238E27FC236}">
                  <a16:creationId xmlns:a16="http://schemas.microsoft.com/office/drawing/2014/main" id="{11C782AA-7C12-4B16-AF68-8ECAFC595442}"/>
                </a:ext>
              </a:extLst>
            </p:cNvPr>
            <p:cNvSpPr/>
            <p:nvPr/>
          </p:nvSpPr>
          <p:spPr>
            <a:xfrm>
              <a:off x="5599522" y="3410880"/>
              <a:ext cx="1022941" cy="1022941"/>
            </a:xfrm>
            <a:prstGeom prst="ellipse">
              <a:avLst/>
            </a:prstGeom>
          </p:spPr>
          <p:style>
            <a:lnRef idx="0">
              <a:schemeClr val="accent3">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20" name="Rectangle 19" descr="Playbook">
              <a:extLst>
                <a:ext uri="{FF2B5EF4-FFF2-40B4-BE49-F238E27FC236}">
                  <a16:creationId xmlns:a16="http://schemas.microsoft.com/office/drawing/2014/main" id="{412666A6-4B04-4599-97F6-A1146E824C7A}"/>
                </a:ext>
              </a:extLst>
            </p:cNvPr>
            <p:cNvSpPr/>
            <p:nvPr/>
          </p:nvSpPr>
          <p:spPr>
            <a:xfrm>
              <a:off x="5805951" y="3628883"/>
              <a:ext cx="586933" cy="586933"/>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lt1">
                <a:alpha val="0"/>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21" name="Forme libre : forme 20">
              <a:extLst>
                <a:ext uri="{FF2B5EF4-FFF2-40B4-BE49-F238E27FC236}">
                  <a16:creationId xmlns:a16="http://schemas.microsoft.com/office/drawing/2014/main" id="{D52CFCF3-D66D-482C-8D6A-79BD15F67088}"/>
                </a:ext>
              </a:extLst>
            </p:cNvPr>
            <p:cNvSpPr/>
            <p:nvPr/>
          </p:nvSpPr>
          <p:spPr>
            <a:xfrm>
              <a:off x="5304695" y="4550936"/>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GB" sz="1400" dirty="0"/>
                <a:t>6</a:t>
              </a:r>
              <a:r>
                <a:rPr lang="en-GB" sz="1400" kern="1200" dirty="0"/>
                <a:t>. Implementation and monitoring plan </a:t>
              </a:r>
            </a:p>
          </p:txBody>
        </p:sp>
        <p:sp>
          <p:nvSpPr>
            <p:cNvPr id="22" name="Ellipse 21">
              <a:extLst>
                <a:ext uri="{FF2B5EF4-FFF2-40B4-BE49-F238E27FC236}">
                  <a16:creationId xmlns:a16="http://schemas.microsoft.com/office/drawing/2014/main" id="{98B1617E-8926-433D-AA6A-3D934DD257F7}"/>
                </a:ext>
              </a:extLst>
            </p:cNvPr>
            <p:cNvSpPr/>
            <p:nvPr/>
          </p:nvSpPr>
          <p:spPr>
            <a:xfrm>
              <a:off x="7576629" y="3362590"/>
              <a:ext cx="1022941" cy="1022941"/>
            </a:xfrm>
            <a:prstGeom prst="ellipse">
              <a:avLst/>
            </a:prstGeom>
          </p:spPr>
          <p:style>
            <a:lnRef idx="0">
              <a:schemeClr val="accent3">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23" name="Rectangle 22" descr="Megaphone">
              <a:extLst>
                <a:ext uri="{FF2B5EF4-FFF2-40B4-BE49-F238E27FC236}">
                  <a16:creationId xmlns:a16="http://schemas.microsoft.com/office/drawing/2014/main" id="{108754EC-6DD1-42EC-BB2D-25E1FD5B6BE6}"/>
                </a:ext>
              </a:extLst>
            </p:cNvPr>
            <p:cNvSpPr/>
            <p:nvPr/>
          </p:nvSpPr>
          <p:spPr>
            <a:xfrm>
              <a:off x="7756119" y="3519447"/>
              <a:ext cx="586933" cy="586933"/>
            </a:xfrm>
            <a:prstGeom prst="rect">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p:spPr>
          <p:style>
            <a:lnRef idx="2">
              <a:schemeClr val="lt1">
                <a:alpha val="0"/>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24" name="Forme libre : forme 23">
              <a:extLst>
                <a:ext uri="{FF2B5EF4-FFF2-40B4-BE49-F238E27FC236}">
                  <a16:creationId xmlns:a16="http://schemas.microsoft.com/office/drawing/2014/main" id="{DF26AC31-4EFC-48FB-94CC-4F04C5E87C79}"/>
                </a:ext>
              </a:extLst>
            </p:cNvPr>
            <p:cNvSpPr/>
            <p:nvPr/>
          </p:nvSpPr>
          <p:spPr>
            <a:xfrm>
              <a:off x="7211110" y="4550935"/>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GB" sz="1400" dirty="0"/>
                <a:t>7</a:t>
              </a:r>
              <a:r>
                <a:rPr lang="en-GB" sz="1400" kern="1200" dirty="0"/>
                <a:t>. Consolidation and dissemination of the Plan</a:t>
              </a:r>
            </a:p>
          </p:txBody>
        </p:sp>
        <p:sp>
          <p:nvSpPr>
            <p:cNvPr id="25" name="Ellipse 24">
              <a:extLst>
                <a:ext uri="{FF2B5EF4-FFF2-40B4-BE49-F238E27FC236}">
                  <a16:creationId xmlns:a16="http://schemas.microsoft.com/office/drawing/2014/main" id="{D14D1339-9113-4853-90E0-76B11EDA52BA}"/>
                </a:ext>
              </a:extLst>
            </p:cNvPr>
            <p:cNvSpPr/>
            <p:nvPr/>
          </p:nvSpPr>
          <p:spPr>
            <a:xfrm>
              <a:off x="9532330" y="3362591"/>
              <a:ext cx="1022941" cy="1022941"/>
            </a:xfrm>
            <a:prstGeom prst="ellipse">
              <a:avLst/>
            </a:prstGeom>
          </p:spPr>
          <p:style>
            <a:lnRef idx="0">
              <a:schemeClr val="accent3">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26" name="Rectangle 25" descr="Connected">
              <a:extLst>
                <a:ext uri="{FF2B5EF4-FFF2-40B4-BE49-F238E27FC236}">
                  <a16:creationId xmlns:a16="http://schemas.microsoft.com/office/drawing/2014/main" id="{A4B00CFA-EB81-44E6-A414-1E357231BC83}"/>
                </a:ext>
              </a:extLst>
            </p:cNvPr>
            <p:cNvSpPr/>
            <p:nvPr/>
          </p:nvSpPr>
          <p:spPr>
            <a:xfrm>
              <a:off x="9765054" y="3580595"/>
              <a:ext cx="586933" cy="586933"/>
            </a:xfrm>
            <a:prstGeom prst="rect">
              <a:avLst/>
            </a:prstGeom>
            <a: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p:spPr>
          <p:style>
            <a:lnRef idx="2">
              <a:schemeClr val="lt1">
                <a:alpha val="0"/>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27" name="Forme libre : forme 26">
              <a:extLst>
                <a:ext uri="{FF2B5EF4-FFF2-40B4-BE49-F238E27FC236}">
                  <a16:creationId xmlns:a16="http://schemas.microsoft.com/office/drawing/2014/main" id="{8F27B91D-926D-4298-B980-855840E0F5F0}"/>
                </a:ext>
              </a:extLst>
            </p:cNvPr>
            <p:cNvSpPr/>
            <p:nvPr/>
          </p:nvSpPr>
          <p:spPr>
            <a:xfrm>
              <a:off x="8234834" y="4754462"/>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endParaRPr lang="en-GB" sz="1400" kern="1200"/>
            </a:p>
          </p:txBody>
        </p:sp>
        <p:sp>
          <p:nvSpPr>
            <p:cNvPr id="7" name="Rectangle 6" descr="Map with pin">
              <a:extLst>
                <a:ext uri="{FF2B5EF4-FFF2-40B4-BE49-F238E27FC236}">
                  <a16:creationId xmlns:a16="http://schemas.microsoft.com/office/drawing/2014/main" id="{D834B319-06D8-4898-B385-07C00E5732BF}"/>
                </a:ext>
              </a:extLst>
            </p:cNvPr>
            <p:cNvSpPr/>
            <p:nvPr/>
          </p:nvSpPr>
          <p:spPr>
            <a:xfrm>
              <a:off x="7794633" y="1165782"/>
              <a:ext cx="586933" cy="586933"/>
            </a:xfrm>
            <a:prstGeom prst="rect">
              <a:avLst/>
            </a:prstGeom>
            <a: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p:spPr>
          <p:style>
            <a:lnRef idx="2">
              <a:schemeClr val="lt1">
                <a:alpha val="0"/>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grpSp>
      <p:sp>
        <p:nvSpPr>
          <p:cNvPr id="6" name="TextBox 5">
            <a:extLst>
              <a:ext uri="{FF2B5EF4-FFF2-40B4-BE49-F238E27FC236}">
                <a16:creationId xmlns:a16="http://schemas.microsoft.com/office/drawing/2014/main" id="{9E694A38-4AB5-4BA8-8B35-4908D045C28F}"/>
              </a:ext>
            </a:extLst>
          </p:cNvPr>
          <p:cNvSpPr txBox="1"/>
          <p:nvPr/>
        </p:nvSpPr>
        <p:spPr>
          <a:xfrm>
            <a:off x="9746034" y="4756968"/>
            <a:ext cx="1862200" cy="954107"/>
          </a:xfrm>
          <a:prstGeom prst="rect">
            <a:avLst/>
          </a:prstGeom>
          <a:noFill/>
        </p:spPr>
        <p:txBody>
          <a:bodyPr wrap="square" rtlCol="0">
            <a:spAutoFit/>
          </a:bodyPr>
          <a:lstStyle/>
          <a:p>
            <a:r>
              <a:rPr lang="en-GB" sz="1400" cap="all" dirty="0">
                <a:solidFill>
                  <a:prstClr val="black">
                    <a:hueOff val="0"/>
                    <a:satOff val="0"/>
                    <a:lumOff val="0"/>
                    <a:alphaOff val="0"/>
                  </a:prstClr>
                </a:solidFill>
                <a:latin typeface="Calibri" panose="020F0502020204030204"/>
              </a:rPr>
              <a:t>8. Linking the Plan  to local and national development plans</a:t>
            </a:r>
          </a:p>
        </p:txBody>
      </p:sp>
      <p:sp>
        <p:nvSpPr>
          <p:cNvPr id="28" name="Ellipse 27">
            <a:extLst>
              <a:ext uri="{FF2B5EF4-FFF2-40B4-BE49-F238E27FC236}">
                <a16:creationId xmlns:a16="http://schemas.microsoft.com/office/drawing/2014/main" id="{DB91B079-7000-402D-B218-6E22099211E2}"/>
              </a:ext>
            </a:extLst>
          </p:cNvPr>
          <p:cNvSpPr/>
          <p:nvPr/>
        </p:nvSpPr>
        <p:spPr>
          <a:xfrm>
            <a:off x="3588156" y="1011851"/>
            <a:ext cx="1022941" cy="1022941"/>
          </a:xfrm>
          <a:prstGeom prst="ellipse">
            <a:avLst/>
          </a:prstGeom>
        </p:spPr>
        <p:style>
          <a:lnRef idx="0">
            <a:schemeClr val="accent3">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pic>
        <p:nvPicPr>
          <p:cNvPr id="30" name="Graphique 29" descr="Podcasting">
            <a:extLst>
              <a:ext uri="{FF2B5EF4-FFF2-40B4-BE49-F238E27FC236}">
                <a16:creationId xmlns:a16="http://schemas.microsoft.com/office/drawing/2014/main" id="{EB8E9FE1-3FE5-44AD-845C-37D1A9FE0C6F}"/>
              </a:ext>
            </a:extLst>
          </p:cNvPr>
          <p:cNvPicPr>
            <a:picLocks noChangeAspect="1"/>
          </p:cNvPicPr>
          <p:nvPr/>
        </p:nvPicPr>
        <p:blipFill>
          <a:blip r:embed="rId15">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728512" y="1166692"/>
            <a:ext cx="735037" cy="735037"/>
          </a:xfrm>
          <a:prstGeom prst="rect">
            <a:avLst/>
          </a:prstGeom>
        </p:spPr>
      </p:pic>
      <p:sp>
        <p:nvSpPr>
          <p:cNvPr id="31" name="Forme libre : forme 30">
            <a:extLst>
              <a:ext uri="{FF2B5EF4-FFF2-40B4-BE49-F238E27FC236}">
                <a16:creationId xmlns:a16="http://schemas.microsoft.com/office/drawing/2014/main" id="{C6A6EDC6-CF40-4F32-A15A-94D086A456C7}"/>
              </a:ext>
            </a:extLst>
          </p:cNvPr>
          <p:cNvSpPr/>
          <p:nvPr/>
        </p:nvSpPr>
        <p:spPr>
          <a:xfrm>
            <a:off x="3287470" y="2324865"/>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GB" sz="1400" kern="1200" dirty="0"/>
              <a:t>1. </a:t>
            </a:r>
            <a:r>
              <a:rPr lang="en-GB" sz="1400" dirty="0"/>
              <a:t>Awareness raising at national and local levels</a:t>
            </a:r>
            <a:endParaRPr lang="en-GB" sz="1400" kern="1200" dirty="0"/>
          </a:p>
        </p:txBody>
      </p:sp>
      <p:pic>
        <p:nvPicPr>
          <p:cNvPr id="32" name="Graphique 31" descr="Salle de classe">
            <a:extLst>
              <a:ext uri="{FF2B5EF4-FFF2-40B4-BE49-F238E27FC236}">
                <a16:creationId xmlns:a16="http://schemas.microsoft.com/office/drawing/2014/main" id="{31802AB8-2887-4FC7-A486-5C57F6570AA5}"/>
              </a:ext>
            </a:extLst>
          </p:cNvPr>
          <p:cNvPicPr>
            <a:picLocks noChangeAspect="1"/>
          </p:cNvPicPr>
          <p:nvPr/>
        </p:nvPicPr>
        <p:blipFill>
          <a:blip r:embed="rId17">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817557" y="1240334"/>
            <a:ext cx="655978" cy="655978"/>
          </a:xfrm>
          <a:prstGeom prst="rect">
            <a:avLst/>
          </a:prstGeom>
        </p:spPr>
      </p:pic>
      <p:sp>
        <p:nvSpPr>
          <p:cNvPr id="33" name="Forme libre : forme 32">
            <a:extLst>
              <a:ext uri="{FF2B5EF4-FFF2-40B4-BE49-F238E27FC236}">
                <a16:creationId xmlns:a16="http://schemas.microsoft.com/office/drawing/2014/main" id="{6C748083-8DD9-4DFF-BFBD-47C3AB5C75C8}"/>
              </a:ext>
            </a:extLst>
          </p:cNvPr>
          <p:cNvSpPr/>
          <p:nvPr/>
        </p:nvSpPr>
        <p:spPr>
          <a:xfrm>
            <a:off x="5336530" y="2313916"/>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GB" sz="1400" dirty="0"/>
              <a:t>2</a:t>
            </a:r>
            <a:r>
              <a:rPr lang="en-GB" sz="1400" kern="1200" dirty="0"/>
              <a:t>. </a:t>
            </a:r>
            <a:r>
              <a:rPr lang="en-GB" sz="1400" dirty="0"/>
              <a:t>Selection and Training of facilitators </a:t>
            </a:r>
            <a:endParaRPr lang="en-GB" sz="1400" kern="1200" dirty="0"/>
          </a:p>
        </p:txBody>
      </p:sp>
    </p:spTree>
    <p:extLst>
      <p:ext uri="{BB962C8B-B14F-4D97-AF65-F5344CB8AC3E}">
        <p14:creationId xmlns:p14="http://schemas.microsoft.com/office/powerpoint/2010/main" val="3739185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554552-405E-4846-BE98-E18C562FA3D9}"/>
              </a:ext>
            </a:extLst>
          </p:cNvPr>
          <p:cNvSpPr/>
          <p:nvPr/>
        </p:nvSpPr>
        <p:spPr>
          <a:xfrm>
            <a:off x="563925" y="1166842"/>
            <a:ext cx="6096000" cy="4524315"/>
          </a:xfrm>
          <a:prstGeom prst="rect">
            <a:avLst/>
          </a:prstGeom>
        </p:spPr>
        <p:txBody>
          <a:bodyPr>
            <a:spAutoFit/>
          </a:bodyPr>
          <a:lstStyle/>
          <a:p>
            <a:pPr marL="342900" indent="-342900">
              <a:buClr>
                <a:srgbClr val="C00000"/>
              </a:buClr>
              <a:buFont typeface="Wingdings" panose="05000000000000000000" pitchFamily="2" charset="2"/>
              <a:buChar char="q"/>
            </a:pPr>
            <a:r>
              <a:rPr lang="en-US" sz="2400" dirty="0">
                <a:latin typeface="FrutigerLTStd-LightCn"/>
              </a:rPr>
              <a:t>5 days workshop</a:t>
            </a:r>
            <a:endParaRPr lang="en-GB" sz="2400" dirty="0">
              <a:latin typeface="FrutigerLTStd-LightCn"/>
            </a:endParaRPr>
          </a:p>
          <a:p>
            <a:pPr marL="342900" indent="-342900">
              <a:buClr>
                <a:srgbClr val="C00000"/>
              </a:buClr>
              <a:buFont typeface="Wingdings" panose="05000000000000000000" pitchFamily="2" charset="2"/>
              <a:buChar char="q"/>
            </a:pPr>
            <a:r>
              <a:rPr lang="en-GB" sz="2400" dirty="0">
                <a:latin typeface="FrutigerLTStd-LightCn"/>
              </a:rPr>
              <a:t>125 community members from all socioeconomic groups:  women, religious groups, IDPs, returnees, host communities, youth, urban village committees, leaders, businesses, civil society and many more from across the district. </a:t>
            </a:r>
          </a:p>
          <a:p>
            <a:pPr marL="342900" indent="-342900">
              <a:buClr>
                <a:srgbClr val="C00000"/>
              </a:buClr>
              <a:buFont typeface="Wingdings" panose="05000000000000000000" pitchFamily="2" charset="2"/>
              <a:buChar char="q"/>
            </a:pPr>
            <a:r>
              <a:rPr lang="en-GB" sz="2400" dirty="0">
                <a:latin typeface="FrutigerLTStd-LightCn"/>
              </a:rPr>
              <a:t>All groups, including those who do not typically have access to the government and whose voices are not often heard are able to share their insights and contribute to people-centred solutions.</a:t>
            </a:r>
            <a:endParaRPr lang="en-US" sz="2400" dirty="0"/>
          </a:p>
        </p:txBody>
      </p:sp>
      <p:pic>
        <p:nvPicPr>
          <p:cNvPr id="3" name="Image 2">
            <a:extLst>
              <a:ext uri="{FF2B5EF4-FFF2-40B4-BE49-F238E27FC236}">
                <a16:creationId xmlns:a16="http://schemas.microsoft.com/office/drawing/2014/main" id="{BE0AF375-A6B2-4232-ACD0-454A5B8CF707}"/>
              </a:ext>
            </a:extLst>
          </p:cNvPr>
          <p:cNvPicPr>
            <a:picLocks noChangeAspect="1"/>
          </p:cNvPicPr>
          <p:nvPr/>
        </p:nvPicPr>
        <p:blipFill>
          <a:blip r:embed="rId3"/>
          <a:stretch>
            <a:fillRect/>
          </a:stretch>
        </p:blipFill>
        <p:spPr>
          <a:xfrm>
            <a:off x="7121805" y="1490240"/>
            <a:ext cx="4819410" cy="3695218"/>
          </a:xfrm>
          <a:prstGeom prst="rect">
            <a:avLst/>
          </a:prstGeom>
        </p:spPr>
      </p:pic>
      <p:sp>
        <p:nvSpPr>
          <p:cNvPr id="5" name="Rectangle 4">
            <a:extLst>
              <a:ext uri="{FF2B5EF4-FFF2-40B4-BE49-F238E27FC236}">
                <a16:creationId xmlns:a16="http://schemas.microsoft.com/office/drawing/2014/main" id="{66B71C69-5292-4093-8088-EFA3BF05F806}"/>
              </a:ext>
            </a:extLst>
          </p:cNvPr>
          <p:cNvSpPr/>
          <p:nvPr/>
        </p:nvSpPr>
        <p:spPr>
          <a:xfrm>
            <a:off x="-1" y="184139"/>
            <a:ext cx="8275899" cy="584775"/>
          </a:xfrm>
          <a:prstGeom prst="rect">
            <a:avLst/>
          </a:prstGeom>
          <a:solidFill>
            <a:srgbClr val="BA122B"/>
          </a:solidFill>
        </p:spPr>
        <p:txBody>
          <a:bodyPr wrap="square">
            <a:spAutoFit/>
          </a:bodyPr>
          <a:lstStyle/>
          <a:p>
            <a:pPr lvl="0">
              <a:spcAft>
                <a:spcPts val="0"/>
              </a:spcAft>
            </a:pPr>
            <a:r>
              <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Zoom on </a:t>
            </a:r>
            <a:r>
              <a:rPr lang="fr-FR" sz="32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Midnimo</a:t>
            </a:r>
            <a:r>
              <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Community Consultations </a:t>
            </a:r>
          </a:p>
        </p:txBody>
      </p:sp>
      <p:sp>
        <p:nvSpPr>
          <p:cNvPr id="6" name="Rectangle 5">
            <a:extLst>
              <a:ext uri="{FF2B5EF4-FFF2-40B4-BE49-F238E27FC236}">
                <a16:creationId xmlns:a16="http://schemas.microsoft.com/office/drawing/2014/main" id="{3150C1EA-CF81-4AA2-8245-CE8EE8B9D275}"/>
              </a:ext>
            </a:extLst>
          </p:cNvPr>
          <p:cNvSpPr/>
          <p:nvPr/>
        </p:nvSpPr>
        <p:spPr>
          <a:xfrm>
            <a:off x="7121805" y="5260453"/>
            <a:ext cx="4819410" cy="646331"/>
          </a:xfrm>
          <a:prstGeom prst="rect">
            <a:avLst/>
          </a:prstGeom>
        </p:spPr>
        <p:txBody>
          <a:bodyPr wrap="square">
            <a:spAutoFit/>
          </a:bodyPr>
          <a:lstStyle/>
          <a:p>
            <a:r>
              <a:rPr lang="en-US" i="1" dirty="0">
                <a:latin typeface="FrutigerLTStd-LightItalic"/>
              </a:rPr>
              <a:t>Women at Community Planning, </a:t>
            </a:r>
            <a:r>
              <a:rPr lang="en-US" i="1" dirty="0" err="1">
                <a:latin typeface="FrutigerLTStd-LightItalic"/>
              </a:rPr>
              <a:t>Hudur</a:t>
            </a:r>
            <a:r>
              <a:rPr lang="en-US" i="1" dirty="0">
                <a:latin typeface="FrutigerLTStd-LightItalic"/>
              </a:rPr>
              <a:t> / UN-Habitat</a:t>
            </a:r>
            <a:endParaRPr lang="en-US" dirty="0"/>
          </a:p>
        </p:txBody>
      </p:sp>
    </p:spTree>
    <p:extLst>
      <p:ext uri="{BB962C8B-B14F-4D97-AF65-F5344CB8AC3E}">
        <p14:creationId xmlns:p14="http://schemas.microsoft.com/office/powerpoint/2010/main" val="3866296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73C4219-491D-4CD1-9F72-6F41D23383A9}"/>
              </a:ext>
            </a:extLst>
          </p:cNvPr>
          <p:cNvPicPr>
            <a:picLocks noChangeAspect="1"/>
          </p:cNvPicPr>
          <p:nvPr/>
        </p:nvPicPr>
        <p:blipFill>
          <a:blip r:embed="rId2"/>
          <a:stretch>
            <a:fillRect/>
          </a:stretch>
        </p:blipFill>
        <p:spPr>
          <a:xfrm>
            <a:off x="2627453" y="389896"/>
            <a:ext cx="5362151" cy="5571067"/>
          </a:xfrm>
          <a:prstGeom prst="rect">
            <a:avLst/>
          </a:prstGeom>
        </p:spPr>
      </p:pic>
      <p:sp>
        <p:nvSpPr>
          <p:cNvPr id="9" name="Rectangle 8">
            <a:extLst>
              <a:ext uri="{FF2B5EF4-FFF2-40B4-BE49-F238E27FC236}">
                <a16:creationId xmlns:a16="http://schemas.microsoft.com/office/drawing/2014/main" id="{65875A85-1771-48F6-B659-BAD462C679E5}"/>
              </a:ext>
            </a:extLst>
          </p:cNvPr>
          <p:cNvSpPr/>
          <p:nvPr/>
        </p:nvSpPr>
        <p:spPr>
          <a:xfrm>
            <a:off x="1" y="1"/>
            <a:ext cx="2627452" cy="59609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pPr>
            <a:r>
              <a:rPr lang="fr-FR" sz="4400" kern="1200" dirty="0" err="1">
                <a:solidFill>
                  <a:schemeClr val="bg1"/>
                </a:solidFill>
                <a:latin typeface="+mj-lt"/>
                <a:ea typeface="+mj-ea"/>
                <a:cs typeface="+mj-cs"/>
              </a:rPr>
              <a:t>Midnimo</a:t>
            </a:r>
            <a:r>
              <a:rPr lang="fr-FR" sz="4400" kern="1200" dirty="0">
                <a:solidFill>
                  <a:schemeClr val="bg1"/>
                </a:solidFill>
                <a:latin typeface="+mj-lt"/>
                <a:ea typeface="+mj-ea"/>
                <a:cs typeface="+mj-cs"/>
              </a:rPr>
              <a:t> process </a:t>
            </a:r>
            <a:endParaRPr lang="en-US" sz="4400" kern="1200" dirty="0">
              <a:solidFill>
                <a:schemeClr val="bg1"/>
              </a:solidFill>
              <a:latin typeface="+mj-lt"/>
              <a:ea typeface="+mj-ea"/>
              <a:cs typeface="+mj-cs"/>
            </a:endParaRPr>
          </a:p>
        </p:txBody>
      </p:sp>
      <p:sp>
        <p:nvSpPr>
          <p:cNvPr id="5" name="ZoneTexte 4">
            <a:extLst>
              <a:ext uri="{FF2B5EF4-FFF2-40B4-BE49-F238E27FC236}">
                <a16:creationId xmlns:a16="http://schemas.microsoft.com/office/drawing/2014/main" id="{E43837E9-C4BF-48B1-A9A6-D15A2E39B3FA}"/>
              </a:ext>
            </a:extLst>
          </p:cNvPr>
          <p:cNvSpPr txBox="1"/>
          <p:nvPr/>
        </p:nvSpPr>
        <p:spPr>
          <a:xfrm>
            <a:off x="8774752" y="2506464"/>
            <a:ext cx="3264061" cy="1200329"/>
          </a:xfrm>
          <a:prstGeom prst="rect">
            <a:avLst/>
          </a:prstGeom>
          <a:solidFill>
            <a:schemeClr val="bg1">
              <a:lumMod val="85000"/>
            </a:schemeClr>
          </a:solidFill>
        </p:spPr>
        <p:txBody>
          <a:bodyPr wrap="square" rtlCol="0">
            <a:spAutoFit/>
          </a:bodyPr>
          <a:lstStyle/>
          <a:p>
            <a:r>
              <a:rPr lang="fr-FR" sz="2400" dirty="0"/>
              <a:t>IOM Community-</a:t>
            </a:r>
            <a:r>
              <a:rPr lang="fr-FR" sz="2400" dirty="0" err="1"/>
              <a:t>Based</a:t>
            </a:r>
            <a:r>
              <a:rPr lang="fr-FR" sz="2400" dirty="0"/>
              <a:t> Planning </a:t>
            </a:r>
            <a:r>
              <a:rPr lang="fr-FR" sz="2400" dirty="0" err="1"/>
              <a:t>Approach</a:t>
            </a:r>
            <a:r>
              <a:rPr lang="fr-FR" sz="2400" dirty="0"/>
              <a:t> Facilitation Guideline </a:t>
            </a:r>
            <a:endParaRPr lang="en-US" sz="2400" dirty="0"/>
          </a:p>
        </p:txBody>
      </p:sp>
      <p:pic>
        <p:nvPicPr>
          <p:cNvPr id="6" name="Graphique 5" descr="Outils">
            <a:extLst>
              <a:ext uri="{FF2B5EF4-FFF2-40B4-BE49-F238E27FC236}">
                <a16:creationId xmlns:a16="http://schemas.microsoft.com/office/drawing/2014/main" id="{36601A27-3279-41C8-B9B9-3AA8D004CDAE}"/>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70175" y="1416045"/>
            <a:ext cx="914400" cy="914400"/>
          </a:xfrm>
          <a:prstGeom prst="rect">
            <a:avLst/>
          </a:prstGeom>
        </p:spPr>
      </p:pic>
    </p:spTree>
    <p:extLst>
      <p:ext uri="{BB962C8B-B14F-4D97-AF65-F5344CB8AC3E}">
        <p14:creationId xmlns:p14="http://schemas.microsoft.com/office/powerpoint/2010/main" val="3202664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FAD901-8138-48C4-B284-A34B0062E793}"/>
              </a:ext>
            </a:extLst>
          </p:cNvPr>
          <p:cNvSpPr/>
          <p:nvPr/>
        </p:nvSpPr>
        <p:spPr>
          <a:xfrm>
            <a:off x="0" y="152183"/>
            <a:ext cx="5586607"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defTabSz="914400">
              <a:lnSpc>
                <a:spcPct val="90000"/>
              </a:lnSpc>
              <a:spcBef>
                <a:spcPct val="0"/>
              </a:spcBef>
              <a:spcAft>
                <a:spcPts val="600"/>
              </a:spcAft>
            </a:pPr>
            <a:r>
              <a:rPr lang="en-US" sz="4400" kern="1200" dirty="0">
                <a:solidFill>
                  <a:schemeClr val="bg1"/>
                </a:solidFill>
                <a:latin typeface="+mj-lt"/>
                <a:ea typeface="+mj-ea"/>
                <a:cs typeface="+mj-cs"/>
              </a:rPr>
              <a:t>Example of CAP Matrix </a:t>
            </a:r>
          </a:p>
        </p:txBody>
      </p:sp>
      <p:graphicFrame>
        <p:nvGraphicFramePr>
          <p:cNvPr id="3" name="Table 2">
            <a:extLst>
              <a:ext uri="{FF2B5EF4-FFF2-40B4-BE49-F238E27FC236}">
                <a16:creationId xmlns:a16="http://schemas.microsoft.com/office/drawing/2014/main" id="{CA53C094-3A26-40FF-A458-759BD595D074}"/>
              </a:ext>
            </a:extLst>
          </p:cNvPr>
          <p:cNvGraphicFramePr>
            <a:graphicFrameLocks noGrp="1"/>
          </p:cNvGraphicFramePr>
          <p:nvPr/>
        </p:nvGraphicFramePr>
        <p:xfrm>
          <a:off x="371606" y="1578832"/>
          <a:ext cx="7578250" cy="3431578"/>
        </p:xfrm>
        <a:graphic>
          <a:graphicData uri="http://schemas.openxmlformats.org/drawingml/2006/table">
            <a:tbl>
              <a:tblPr firstRow="1" firstCol="1" bandRow="1">
                <a:tableStyleId>{5C22544A-7EE6-4342-B048-85BDC9FD1C3A}</a:tableStyleId>
              </a:tblPr>
              <a:tblGrid>
                <a:gridCol w="1515650">
                  <a:extLst>
                    <a:ext uri="{9D8B030D-6E8A-4147-A177-3AD203B41FA5}">
                      <a16:colId xmlns:a16="http://schemas.microsoft.com/office/drawing/2014/main" val="2451948677"/>
                    </a:ext>
                  </a:extLst>
                </a:gridCol>
                <a:gridCol w="1515650">
                  <a:extLst>
                    <a:ext uri="{9D8B030D-6E8A-4147-A177-3AD203B41FA5}">
                      <a16:colId xmlns:a16="http://schemas.microsoft.com/office/drawing/2014/main" val="3184723698"/>
                    </a:ext>
                  </a:extLst>
                </a:gridCol>
                <a:gridCol w="1515650">
                  <a:extLst>
                    <a:ext uri="{9D8B030D-6E8A-4147-A177-3AD203B41FA5}">
                      <a16:colId xmlns:a16="http://schemas.microsoft.com/office/drawing/2014/main" val="1338505889"/>
                    </a:ext>
                  </a:extLst>
                </a:gridCol>
                <a:gridCol w="1515650">
                  <a:extLst>
                    <a:ext uri="{9D8B030D-6E8A-4147-A177-3AD203B41FA5}">
                      <a16:colId xmlns:a16="http://schemas.microsoft.com/office/drawing/2014/main" val="2426990812"/>
                    </a:ext>
                  </a:extLst>
                </a:gridCol>
                <a:gridCol w="1515650">
                  <a:extLst>
                    <a:ext uri="{9D8B030D-6E8A-4147-A177-3AD203B41FA5}">
                      <a16:colId xmlns:a16="http://schemas.microsoft.com/office/drawing/2014/main" val="3926711312"/>
                    </a:ext>
                  </a:extLst>
                </a:gridCol>
              </a:tblGrid>
              <a:tr h="1019290">
                <a:tc>
                  <a:txBody>
                    <a:bodyPr/>
                    <a:lstStyle/>
                    <a:p>
                      <a:pPr algn="l"/>
                      <a:r>
                        <a:rPr lang="en-US" sz="1800" dirty="0">
                          <a:effectLst/>
                        </a:rPr>
                        <a:t>Issues</a:t>
                      </a:r>
                      <a:endParaRPr lang="fr-FR" sz="18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l"/>
                      <a:r>
                        <a:rPr lang="en-US" sz="1800" dirty="0">
                          <a:effectLst/>
                        </a:rPr>
                        <a:t>Causes of the problem </a:t>
                      </a:r>
                      <a:endParaRPr lang="fr-FR" sz="18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l"/>
                      <a:r>
                        <a:rPr lang="en-US" sz="1800" dirty="0">
                          <a:effectLst/>
                        </a:rPr>
                        <a:t>Proposed solutions</a:t>
                      </a:r>
                      <a:endParaRPr lang="fr-FR" sz="18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l"/>
                      <a:r>
                        <a:rPr lang="en-US" sz="1800" dirty="0">
                          <a:effectLst/>
                        </a:rPr>
                        <a:t>Actions to be taken </a:t>
                      </a:r>
                      <a:endParaRPr lang="fr-FR" sz="18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l"/>
                      <a:r>
                        <a:rPr lang="en-US" sz="1800" dirty="0">
                          <a:effectLst/>
                        </a:rPr>
                        <a:t> Prioritization </a:t>
                      </a:r>
                      <a:endParaRPr lang="fr-FR" sz="1800" dirty="0">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42748512"/>
                  </a:ext>
                </a:extLst>
              </a:tr>
              <a:tr h="804096">
                <a:tc>
                  <a:txBody>
                    <a:bodyPr/>
                    <a:lstStyle/>
                    <a:p>
                      <a:pPr algn="l"/>
                      <a:r>
                        <a:rPr lang="en-US" sz="1800" dirty="0">
                          <a:effectLst/>
                        </a:rPr>
                        <a:t>IASC Criteria 1</a:t>
                      </a:r>
                      <a:endParaRPr lang="fr-FR" sz="1800" dirty="0">
                        <a:effectLst/>
                        <a:latin typeface="Calibri" panose="020F0502020204030204" pitchFamily="34" charset="0"/>
                        <a:cs typeface="Times New Roman" panose="02020603050405020304" pitchFamily="18" charset="0"/>
                      </a:endParaRPr>
                    </a:p>
                  </a:txBody>
                  <a:tcPr marL="68580" marR="68580" marT="0" marB="0">
                    <a:solidFill>
                      <a:srgbClr val="BA122B"/>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310397188"/>
                  </a:ext>
                </a:extLst>
              </a:tr>
              <a:tr h="804096">
                <a:tc>
                  <a:txBody>
                    <a:bodyPr/>
                    <a:lstStyle/>
                    <a:p>
                      <a:pPr algn="l"/>
                      <a:r>
                        <a:rPr lang="en-US" sz="1800" dirty="0">
                          <a:effectLst/>
                        </a:rPr>
                        <a:t> IASC criteria 2</a:t>
                      </a:r>
                      <a:endParaRPr lang="fr-FR" sz="1800" dirty="0">
                        <a:effectLst/>
                        <a:latin typeface="Calibri" panose="020F0502020204030204" pitchFamily="34" charset="0"/>
                        <a:cs typeface="Times New Roman" panose="02020603050405020304" pitchFamily="18" charset="0"/>
                      </a:endParaRPr>
                    </a:p>
                  </a:txBody>
                  <a:tcPr marL="68580" marR="68580" marT="0" marB="0">
                    <a:solidFill>
                      <a:srgbClr val="BA122B"/>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3501979724"/>
                  </a:ext>
                </a:extLst>
              </a:tr>
              <a:tr h="804096">
                <a:tc>
                  <a:txBody>
                    <a:bodyPr/>
                    <a:lstStyle/>
                    <a:p>
                      <a:pPr algn="l"/>
                      <a:r>
                        <a:rPr lang="en-US" sz="1800" dirty="0">
                          <a:effectLst/>
                        </a:rPr>
                        <a:t> IASC criteria 3 …</a:t>
                      </a:r>
                      <a:endParaRPr lang="fr-FR" sz="1800" dirty="0">
                        <a:effectLst/>
                        <a:latin typeface="Calibri" panose="020F0502020204030204" pitchFamily="34" charset="0"/>
                        <a:cs typeface="Times New Roman" panose="02020603050405020304" pitchFamily="18" charset="0"/>
                      </a:endParaRPr>
                    </a:p>
                  </a:txBody>
                  <a:tcPr marL="68580" marR="68580" marT="0" marB="0">
                    <a:solidFill>
                      <a:srgbClr val="BA122B"/>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a:effectLst/>
                        </a:rPr>
                        <a:t> </a:t>
                      </a:r>
                      <a:endParaRPr lang="fr-FR" sz="120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1654168996"/>
                  </a:ext>
                </a:extLst>
              </a:tr>
            </a:tbl>
          </a:graphicData>
        </a:graphic>
      </p:graphicFrame>
      <p:sp>
        <p:nvSpPr>
          <p:cNvPr id="5" name="Speech Bubble: Rectangle 4">
            <a:extLst>
              <a:ext uri="{FF2B5EF4-FFF2-40B4-BE49-F238E27FC236}">
                <a16:creationId xmlns:a16="http://schemas.microsoft.com/office/drawing/2014/main" id="{545C6EBC-6648-4A30-A799-7B28287C5296}"/>
              </a:ext>
            </a:extLst>
          </p:cNvPr>
          <p:cNvSpPr/>
          <p:nvPr/>
        </p:nvSpPr>
        <p:spPr>
          <a:xfrm rot="5400000">
            <a:off x="8183674" y="1280876"/>
            <a:ext cx="3628369" cy="3306871"/>
          </a:xfrm>
          <a:prstGeom prst="wedgeRectCallou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C846C1B5-DA2D-4A51-B75D-CF6164A41E7A}"/>
              </a:ext>
            </a:extLst>
          </p:cNvPr>
          <p:cNvSpPr txBox="1"/>
          <p:nvPr/>
        </p:nvSpPr>
        <p:spPr>
          <a:xfrm>
            <a:off x="8883042" y="2010981"/>
            <a:ext cx="2430049" cy="2369880"/>
          </a:xfrm>
          <a:prstGeom prst="rect">
            <a:avLst/>
          </a:prstGeom>
          <a:noFill/>
        </p:spPr>
        <p:txBody>
          <a:bodyPr wrap="square" rtlCol="0">
            <a:spAutoFit/>
          </a:bodyPr>
          <a:lstStyle/>
          <a:p>
            <a:r>
              <a:rPr lang="en-GB" sz="2600" i="1" dirty="0">
                <a:solidFill>
                  <a:srgbClr val="000000"/>
                </a:solidFill>
                <a:ea typeface="Times New Roman" panose="02020603050405020304" pitchFamily="18" charset="0"/>
              </a:rPr>
              <a:t>“What do we need to overcome our displacement related issues” </a:t>
            </a:r>
            <a:endParaRPr lang="en-GB" sz="2600" i="1" dirty="0"/>
          </a:p>
          <a:p>
            <a:endParaRPr lang="en-GB" dirty="0"/>
          </a:p>
        </p:txBody>
      </p:sp>
    </p:spTree>
    <p:extLst>
      <p:ext uri="{BB962C8B-B14F-4D97-AF65-F5344CB8AC3E}">
        <p14:creationId xmlns:p14="http://schemas.microsoft.com/office/powerpoint/2010/main" val="337630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297A56A-B369-402F-A1C6-347458A5B33A}"/>
              </a:ext>
            </a:extLst>
          </p:cNvPr>
          <p:cNvGraphicFramePr>
            <a:graphicFrameLocks noGrp="1"/>
          </p:cNvGraphicFramePr>
          <p:nvPr/>
        </p:nvGraphicFramePr>
        <p:xfrm>
          <a:off x="395524" y="1678486"/>
          <a:ext cx="6919675" cy="2347587"/>
        </p:xfrm>
        <a:graphic>
          <a:graphicData uri="http://schemas.openxmlformats.org/drawingml/2006/table">
            <a:tbl>
              <a:tblPr firstRow="1" firstCol="1" bandRow="1">
                <a:tableStyleId>{5C22544A-7EE6-4342-B048-85BDC9FD1C3A}</a:tableStyleId>
              </a:tblPr>
              <a:tblGrid>
                <a:gridCol w="1694583">
                  <a:extLst>
                    <a:ext uri="{9D8B030D-6E8A-4147-A177-3AD203B41FA5}">
                      <a16:colId xmlns:a16="http://schemas.microsoft.com/office/drawing/2014/main" val="1811095747"/>
                    </a:ext>
                  </a:extLst>
                </a:gridCol>
                <a:gridCol w="1519884">
                  <a:extLst>
                    <a:ext uri="{9D8B030D-6E8A-4147-A177-3AD203B41FA5}">
                      <a16:colId xmlns:a16="http://schemas.microsoft.com/office/drawing/2014/main" val="267746587"/>
                    </a:ext>
                  </a:extLst>
                </a:gridCol>
                <a:gridCol w="1291186">
                  <a:extLst>
                    <a:ext uri="{9D8B030D-6E8A-4147-A177-3AD203B41FA5}">
                      <a16:colId xmlns:a16="http://schemas.microsoft.com/office/drawing/2014/main" val="2536858136"/>
                    </a:ext>
                  </a:extLst>
                </a:gridCol>
                <a:gridCol w="1207011">
                  <a:extLst>
                    <a:ext uri="{9D8B030D-6E8A-4147-A177-3AD203B41FA5}">
                      <a16:colId xmlns:a16="http://schemas.microsoft.com/office/drawing/2014/main" val="3458177975"/>
                    </a:ext>
                  </a:extLst>
                </a:gridCol>
                <a:gridCol w="1207011">
                  <a:extLst>
                    <a:ext uri="{9D8B030D-6E8A-4147-A177-3AD203B41FA5}">
                      <a16:colId xmlns:a16="http://schemas.microsoft.com/office/drawing/2014/main" val="3023926330"/>
                    </a:ext>
                  </a:extLst>
                </a:gridCol>
              </a:tblGrid>
              <a:tr h="579329">
                <a:tc>
                  <a:txBody>
                    <a:bodyPr/>
                    <a:lstStyle/>
                    <a:p>
                      <a:r>
                        <a:rPr lang="en-US" sz="2000" dirty="0">
                          <a:effectLst/>
                        </a:rPr>
                        <a:t>Objective or IASC  criteria </a:t>
                      </a:r>
                      <a:endParaRPr lang="fr-FR" sz="20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2000">
                          <a:effectLst/>
                        </a:rPr>
                        <a:t>Activities </a:t>
                      </a:r>
                      <a:endParaRPr lang="fr-FR" sz="200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2000">
                          <a:effectLst/>
                        </a:rPr>
                        <a:t>Sectors </a:t>
                      </a:r>
                      <a:endParaRPr lang="fr-FR" sz="200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2000" dirty="0">
                          <a:effectLst/>
                        </a:rPr>
                        <a:t>Timeline </a:t>
                      </a:r>
                      <a:endParaRPr lang="fr-FR" sz="20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2000" dirty="0">
                          <a:effectLst/>
                        </a:rPr>
                        <a:t>Indicators </a:t>
                      </a:r>
                      <a:endParaRPr lang="fr-FR" sz="20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75660070"/>
                  </a:ext>
                </a:extLst>
              </a:tr>
              <a:tr h="579329">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a:effectLst/>
                        </a:rPr>
                        <a:t> </a:t>
                      </a:r>
                      <a:endParaRPr lang="fr-FR" sz="120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653628757"/>
                  </a:ext>
                </a:extLst>
              </a:tr>
              <a:tr h="579329">
                <a:tc>
                  <a:txBody>
                    <a:bodyPr/>
                    <a:lstStyle/>
                    <a:p>
                      <a:r>
                        <a:rPr lang="en-US" sz="1000">
                          <a:effectLst/>
                        </a:rPr>
                        <a:t> </a:t>
                      </a:r>
                      <a:endParaRPr lang="fr-FR" sz="120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a:effectLst/>
                        </a:rPr>
                        <a:t> </a:t>
                      </a:r>
                      <a:endParaRPr lang="fr-FR" sz="120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4213411571"/>
                  </a:ext>
                </a:extLst>
              </a:tr>
              <a:tr h="579329">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1000">
                          <a:effectLst/>
                        </a:rPr>
                        <a:t> </a:t>
                      </a:r>
                      <a:endParaRPr lang="fr-FR" sz="120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a:effectLst/>
                        </a:rPr>
                        <a:t> </a:t>
                      </a:r>
                      <a:endParaRPr lang="fr-FR" sz="120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3240912416"/>
                  </a:ext>
                </a:extLst>
              </a:tr>
            </a:tbl>
          </a:graphicData>
        </a:graphic>
      </p:graphicFrame>
      <p:graphicFrame>
        <p:nvGraphicFramePr>
          <p:cNvPr id="3" name="Table 2">
            <a:extLst>
              <a:ext uri="{FF2B5EF4-FFF2-40B4-BE49-F238E27FC236}">
                <a16:creationId xmlns:a16="http://schemas.microsoft.com/office/drawing/2014/main" id="{22421D22-BAAC-49B8-AA0B-5964DA1F4523}"/>
              </a:ext>
            </a:extLst>
          </p:cNvPr>
          <p:cNvGraphicFramePr>
            <a:graphicFrameLocks noGrp="1"/>
          </p:cNvGraphicFramePr>
          <p:nvPr/>
        </p:nvGraphicFramePr>
        <p:xfrm>
          <a:off x="7495126" y="1678485"/>
          <a:ext cx="2575800" cy="2317317"/>
        </p:xfrm>
        <a:graphic>
          <a:graphicData uri="http://schemas.openxmlformats.org/drawingml/2006/table">
            <a:tbl>
              <a:tblPr firstRow="1" firstCol="1" bandRow="1">
                <a:tableStyleId>{5C22544A-7EE6-4342-B048-85BDC9FD1C3A}</a:tableStyleId>
              </a:tblPr>
              <a:tblGrid>
                <a:gridCol w="1121965">
                  <a:extLst>
                    <a:ext uri="{9D8B030D-6E8A-4147-A177-3AD203B41FA5}">
                      <a16:colId xmlns:a16="http://schemas.microsoft.com/office/drawing/2014/main" val="2286376331"/>
                    </a:ext>
                  </a:extLst>
                </a:gridCol>
                <a:gridCol w="1453835">
                  <a:extLst>
                    <a:ext uri="{9D8B030D-6E8A-4147-A177-3AD203B41FA5}">
                      <a16:colId xmlns:a16="http://schemas.microsoft.com/office/drawing/2014/main" val="2118577671"/>
                    </a:ext>
                  </a:extLst>
                </a:gridCol>
              </a:tblGrid>
              <a:tr h="624576">
                <a:tc>
                  <a:txBody>
                    <a:bodyPr/>
                    <a:lstStyle/>
                    <a:p>
                      <a:r>
                        <a:rPr lang="en-US" sz="2000" dirty="0">
                          <a:effectLst/>
                        </a:rPr>
                        <a:t>Actors </a:t>
                      </a:r>
                      <a:endParaRPr lang="fr-FR" sz="20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2000" dirty="0">
                          <a:effectLst/>
                        </a:rPr>
                        <a:t>Lead </a:t>
                      </a:r>
                      <a:endParaRPr lang="fr-FR" sz="20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8589871"/>
                  </a:ext>
                </a:extLst>
              </a:tr>
              <a:tr h="564247">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extLst>
                  <a:ext uri="{0D108BD9-81ED-4DB2-BD59-A6C34878D82A}">
                    <a16:rowId xmlns:a16="http://schemas.microsoft.com/office/drawing/2014/main" val="1056346614"/>
                  </a:ext>
                </a:extLst>
              </a:tr>
              <a:tr h="564247">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extLst>
                  <a:ext uri="{0D108BD9-81ED-4DB2-BD59-A6C34878D82A}">
                    <a16:rowId xmlns:a16="http://schemas.microsoft.com/office/drawing/2014/main" val="2509042799"/>
                  </a:ext>
                </a:extLst>
              </a:tr>
              <a:tr h="564247">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extLst>
                  <a:ext uri="{0D108BD9-81ED-4DB2-BD59-A6C34878D82A}">
                    <a16:rowId xmlns:a16="http://schemas.microsoft.com/office/drawing/2014/main" val="2977078926"/>
                  </a:ext>
                </a:extLst>
              </a:tr>
            </a:tbl>
          </a:graphicData>
        </a:graphic>
      </p:graphicFrame>
      <p:sp>
        <p:nvSpPr>
          <p:cNvPr id="4" name="Rectangle 3">
            <a:extLst>
              <a:ext uri="{FF2B5EF4-FFF2-40B4-BE49-F238E27FC236}">
                <a16:creationId xmlns:a16="http://schemas.microsoft.com/office/drawing/2014/main" id="{EA4529FD-817C-43E4-90F8-283345507080}"/>
              </a:ext>
            </a:extLst>
          </p:cNvPr>
          <p:cNvSpPr/>
          <p:nvPr/>
        </p:nvSpPr>
        <p:spPr>
          <a:xfrm>
            <a:off x="0" y="152183"/>
            <a:ext cx="5586607"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0000" lnSpcReduction="20000"/>
          </a:bodyPr>
          <a:lstStyle/>
          <a:p>
            <a:pPr defTabSz="914400">
              <a:lnSpc>
                <a:spcPct val="90000"/>
              </a:lnSpc>
              <a:spcBef>
                <a:spcPct val="0"/>
              </a:spcBef>
              <a:spcAft>
                <a:spcPts val="600"/>
              </a:spcAft>
            </a:pPr>
            <a:r>
              <a:rPr lang="en-US" sz="4400" kern="1200" dirty="0">
                <a:solidFill>
                  <a:schemeClr val="bg1"/>
                </a:solidFill>
                <a:latin typeface="+mj-lt"/>
                <a:ea typeface="+mj-ea"/>
                <a:cs typeface="+mj-cs"/>
              </a:rPr>
              <a:t>Example of consolidation matrix</a:t>
            </a:r>
          </a:p>
        </p:txBody>
      </p:sp>
      <p:sp>
        <p:nvSpPr>
          <p:cNvPr id="6" name="Speech Bubble: Rectangle 5">
            <a:extLst>
              <a:ext uri="{FF2B5EF4-FFF2-40B4-BE49-F238E27FC236}">
                <a16:creationId xmlns:a16="http://schemas.microsoft.com/office/drawing/2014/main" id="{1AF6B7C7-CC19-4B7E-A534-FD4EE11C0209}"/>
              </a:ext>
            </a:extLst>
          </p:cNvPr>
          <p:cNvSpPr/>
          <p:nvPr/>
        </p:nvSpPr>
        <p:spPr>
          <a:xfrm rot="16200000">
            <a:off x="1631993" y="3723840"/>
            <a:ext cx="1722327" cy="2604458"/>
          </a:xfrm>
          <a:prstGeom prst="wedgeRectCallout">
            <a:avLst>
              <a:gd name="adj1" fmla="val 110863"/>
              <a:gd name="adj2" fmla="val 68439"/>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GB" sz="2400" dirty="0"/>
              <a:t>To form or be linked to local sectoral or development plans </a:t>
            </a:r>
          </a:p>
        </p:txBody>
      </p:sp>
      <p:sp>
        <p:nvSpPr>
          <p:cNvPr id="7" name="Speech Bubble: Rectangle 6">
            <a:extLst>
              <a:ext uri="{FF2B5EF4-FFF2-40B4-BE49-F238E27FC236}">
                <a16:creationId xmlns:a16="http://schemas.microsoft.com/office/drawing/2014/main" id="{410139BC-E87B-4E25-9D7C-94F5A22D8DBE}"/>
              </a:ext>
            </a:extLst>
          </p:cNvPr>
          <p:cNvSpPr/>
          <p:nvPr/>
        </p:nvSpPr>
        <p:spPr>
          <a:xfrm rot="16200000">
            <a:off x="10124209" y="3209838"/>
            <a:ext cx="1919610" cy="1756689"/>
          </a:xfrm>
          <a:prstGeom prst="wedgeRectCallout">
            <a:avLst>
              <a:gd name="adj1" fmla="val 52500"/>
              <a:gd name="adj2" fmla="val -117815"/>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GB" sz="2400" dirty="0"/>
              <a:t>Reference planning framework for actors and donors </a:t>
            </a:r>
          </a:p>
        </p:txBody>
      </p:sp>
    </p:spTree>
    <p:extLst>
      <p:ext uri="{BB962C8B-B14F-4D97-AF65-F5344CB8AC3E}">
        <p14:creationId xmlns:p14="http://schemas.microsoft.com/office/powerpoint/2010/main" val="3954905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853A633-296F-4E44-8329-FB6183DB57A2}"/>
              </a:ext>
            </a:extLst>
          </p:cNvPr>
          <p:cNvGraphicFramePr/>
          <p:nvPr/>
        </p:nvGraphicFramePr>
        <p:xfrm>
          <a:off x="1796789" y="143179"/>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Arrow: Right 2">
            <a:extLst>
              <a:ext uri="{FF2B5EF4-FFF2-40B4-BE49-F238E27FC236}">
                <a16:creationId xmlns:a16="http://schemas.microsoft.com/office/drawing/2014/main" id="{BAD5F9AB-D838-405C-8370-EBAAE0676DA8}"/>
              </a:ext>
            </a:extLst>
          </p:cNvPr>
          <p:cNvSpPr/>
          <p:nvPr/>
        </p:nvSpPr>
        <p:spPr>
          <a:xfrm>
            <a:off x="2267211" y="4146115"/>
            <a:ext cx="8128000" cy="1515649"/>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Government led with multi stakeholder and multi sectoral support </a:t>
            </a:r>
          </a:p>
        </p:txBody>
      </p:sp>
      <p:sp>
        <p:nvSpPr>
          <p:cNvPr id="4" name="Rectangle 3">
            <a:extLst>
              <a:ext uri="{FF2B5EF4-FFF2-40B4-BE49-F238E27FC236}">
                <a16:creationId xmlns:a16="http://schemas.microsoft.com/office/drawing/2014/main" id="{CEED68A6-A01B-4B61-955C-DF38DAFBD585}"/>
              </a:ext>
            </a:extLst>
          </p:cNvPr>
          <p:cNvSpPr/>
          <p:nvPr/>
        </p:nvSpPr>
        <p:spPr>
          <a:xfrm>
            <a:off x="0" y="152183"/>
            <a:ext cx="6096000"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7500" lnSpcReduction="20000"/>
          </a:bodyPr>
          <a:lstStyle/>
          <a:p>
            <a:pPr defTabSz="914400">
              <a:lnSpc>
                <a:spcPct val="90000"/>
              </a:lnSpc>
              <a:spcBef>
                <a:spcPct val="0"/>
              </a:spcBef>
              <a:spcAft>
                <a:spcPts val="600"/>
              </a:spcAft>
            </a:pPr>
            <a:r>
              <a:rPr lang="en-US" sz="4400" kern="1200" dirty="0">
                <a:solidFill>
                  <a:schemeClr val="bg1"/>
                </a:solidFill>
                <a:latin typeface="+mj-lt"/>
                <a:ea typeface="+mj-ea"/>
                <a:cs typeface="+mj-cs"/>
              </a:rPr>
              <a:t>Data, analysis, CAP and local plan </a:t>
            </a:r>
          </a:p>
        </p:txBody>
      </p:sp>
    </p:spTree>
    <p:extLst>
      <p:ext uri="{BB962C8B-B14F-4D97-AF65-F5344CB8AC3E}">
        <p14:creationId xmlns:p14="http://schemas.microsoft.com/office/powerpoint/2010/main" val="3282790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299F49B-00CB-4223-920B-18414611D63C}"/>
              </a:ext>
            </a:extLst>
          </p:cNvPr>
          <p:cNvGraphicFramePr/>
          <p:nvPr/>
        </p:nvGraphicFramePr>
        <p:xfrm>
          <a:off x="237994" y="943429"/>
          <a:ext cx="11498892" cy="55488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1">
            <a:extLst>
              <a:ext uri="{FF2B5EF4-FFF2-40B4-BE49-F238E27FC236}">
                <a16:creationId xmlns:a16="http://schemas.microsoft.com/office/drawing/2014/main" id="{F2E687F5-8712-4FD9-B00D-1B7C2F94D8FB}"/>
              </a:ext>
            </a:extLst>
          </p:cNvPr>
          <p:cNvSpPr>
            <a:spLocks noChangeArrowheads="1"/>
          </p:cNvSpPr>
          <p:nvPr/>
        </p:nvSpPr>
        <p:spPr bwMode="auto">
          <a:xfrm>
            <a:off x="0" y="196178"/>
            <a:ext cx="8705588" cy="1015663"/>
          </a:xfrm>
          <a:prstGeom prst="rect">
            <a:avLst/>
          </a:prstGeom>
          <a:solidFill>
            <a:srgbClr val="BA122B"/>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fr-FR" sz="3000" b="0" i="0" u="none" strike="noStrike" cap="none" normalizeH="0" baseline="0" dirty="0">
                <a:ln>
                  <a:noFill/>
                </a:ln>
                <a:solidFill>
                  <a:schemeClr val="bg1"/>
                </a:solidFill>
                <a:effectLst/>
                <a:ea typeface="Times New Roman" panose="02020603050405020304" pitchFamily="18" charset="0"/>
                <a:cs typeface="Times New Roman" panose="02020603050405020304" pitchFamily="18" charset="0"/>
              </a:rPr>
              <a:t>Integrated District Community Action Plans in Somalia </a:t>
            </a:r>
          </a:p>
          <a:p>
            <a:pPr lvl="0" algn="ctr" defTabSz="914400" eaLnBrk="0" fontAlgn="base" hangingPunct="0">
              <a:spcBef>
                <a:spcPct val="0"/>
              </a:spcBef>
              <a:spcAft>
                <a:spcPct val="0"/>
              </a:spcAft>
            </a:pPr>
            <a:r>
              <a:rPr kumimoji="0" lang="en-US" altLang="fr-FR" sz="3000" b="0" i="0" u="none" strike="noStrike" cap="none" normalizeH="0" baseline="0" dirty="0">
                <a:ln>
                  <a:noFill/>
                </a:ln>
                <a:solidFill>
                  <a:schemeClr val="bg1"/>
                </a:solidFill>
                <a:effectLst/>
                <a:ea typeface="Times New Roman" panose="02020603050405020304" pitchFamily="18" charset="0"/>
                <a:cs typeface="Times New Roman" panose="02020603050405020304" pitchFamily="18" charset="0"/>
              </a:rPr>
              <a:t> </a:t>
            </a:r>
            <a:r>
              <a:rPr kumimoji="0" lang="en-US" altLang="fr-FR" sz="3000" b="0" i="0" u="none" strike="noStrike" cap="none" normalizeH="0" baseline="0" dirty="0" err="1">
                <a:ln>
                  <a:noFill/>
                </a:ln>
                <a:solidFill>
                  <a:schemeClr val="bg1"/>
                </a:solidFill>
                <a:effectLst/>
                <a:ea typeface="Times New Roman" panose="02020603050405020304" pitchFamily="18" charset="0"/>
                <a:cs typeface="Times New Roman" panose="02020603050405020304" pitchFamily="18" charset="0"/>
              </a:rPr>
              <a:t>Baidoa</a:t>
            </a:r>
            <a:r>
              <a:rPr kumimoji="0" lang="en-US" altLang="fr-FR" sz="3000" b="0" i="0" u="none" strike="noStrike" cap="none" normalizeH="0" baseline="0" dirty="0">
                <a:ln>
                  <a:noFill/>
                </a:ln>
                <a:solidFill>
                  <a:schemeClr val="bg1"/>
                </a:solidFill>
                <a:effectLst/>
                <a:ea typeface="Times New Roman" panose="02020603050405020304" pitchFamily="18" charset="0"/>
                <a:cs typeface="Times New Roman" panose="02020603050405020304" pitchFamily="18" charset="0"/>
              </a:rPr>
              <a:t> and Kismayo</a:t>
            </a:r>
            <a:endParaRPr kumimoji="0" lang="en-US" altLang="fr-FR" sz="1800" b="0" i="0" u="none" strike="noStrike" cap="none" normalizeH="0" baseline="0" dirty="0">
              <a:ln>
                <a:noFill/>
              </a:ln>
              <a:solidFill>
                <a:schemeClr val="bg1"/>
              </a:solidFill>
              <a:effectLst/>
            </a:endParaRPr>
          </a:p>
        </p:txBody>
      </p:sp>
      <p:pic>
        <p:nvPicPr>
          <p:cNvPr id="4" name="Graphic 3" descr="Eye">
            <a:extLst>
              <a:ext uri="{FF2B5EF4-FFF2-40B4-BE49-F238E27FC236}">
                <a16:creationId xmlns:a16="http://schemas.microsoft.com/office/drawing/2014/main" id="{FBBD0D57-B3A9-45D0-B405-932F20B1A23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822486" y="943429"/>
            <a:ext cx="914400" cy="914400"/>
          </a:xfrm>
          <a:prstGeom prst="rect">
            <a:avLst/>
          </a:prstGeom>
        </p:spPr>
      </p:pic>
    </p:spTree>
    <p:extLst>
      <p:ext uri="{BB962C8B-B14F-4D97-AF65-F5344CB8AC3E}">
        <p14:creationId xmlns:p14="http://schemas.microsoft.com/office/powerpoint/2010/main" val="25335208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1679BE7-8071-4331-A5AC-8452C7197B4B}"/>
              </a:ext>
            </a:extLst>
          </p:cNvPr>
          <p:cNvSpPr txBox="1"/>
          <p:nvPr/>
        </p:nvSpPr>
        <p:spPr>
          <a:xfrm>
            <a:off x="592238" y="959556"/>
            <a:ext cx="11007524" cy="4616648"/>
          </a:xfrm>
          <a:prstGeom prst="rect">
            <a:avLst/>
          </a:prstGeom>
          <a:noFill/>
        </p:spPr>
        <p:txBody>
          <a:bodyPr wrap="square" rtlCol="0">
            <a:spAutoFit/>
          </a:bodyPr>
          <a:lstStyle/>
          <a:p>
            <a:pPr marL="342900" lvl="0" indent="-342900">
              <a:buClr>
                <a:schemeClr val="accent1"/>
              </a:buClr>
              <a:buFont typeface="Wingdings" panose="05000000000000000000" pitchFamily="2" charset="2"/>
              <a:buChar char="q"/>
            </a:pPr>
            <a:r>
              <a:rPr lang="en-US" sz="2100" dirty="0"/>
              <a:t> </a:t>
            </a:r>
            <a:r>
              <a:rPr lang="en-GB" sz="2100" dirty="0"/>
              <a:t>Accountability to affected population is ensuring that people are at the centre and that partner organisations are accountable to the population that they are working with.</a:t>
            </a:r>
            <a:endParaRPr lang="en-US" sz="2100" dirty="0"/>
          </a:p>
          <a:p>
            <a:pPr marL="342900" lvl="0" indent="-342900">
              <a:buClr>
                <a:schemeClr val="accent1"/>
              </a:buClr>
              <a:buFont typeface="Wingdings" panose="05000000000000000000" pitchFamily="2" charset="2"/>
              <a:buChar char="q"/>
            </a:pPr>
            <a:r>
              <a:rPr lang="en-GB" sz="2100" dirty="0"/>
              <a:t>Community-based approach is an approach in which communities participate in highlighting and addressing the issues that matter to them. </a:t>
            </a:r>
            <a:endParaRPr lang="en-US" sz="2100" dirty="0"/>
          </a:p>
          <a:p>
            <a:pPr marL="342900" lvl="0" indent="-342900">
              <a:buClr>
                <a:schemeClr val="accent1"/>
              </a:buClr>
              <a:buFont typeface="Wingdings" panose="05000000000000000000" pitchFamily="2" charset="2"/>
              <a:buChar char="q"/>
            </a:pPr>
            <a:r>
              <a:rPr lang="en-GB" sz="2100" dirty="0"/>
              <a:t>Community-based approach entails empowering local actors to determine what interventions would be most effective and supporting them to implement and evaluate the interventions. </a:t>
            </a:r>
          </a:p>
          <a:p>
            <a:pPr marL="342900" lvl="0" indent="-342900">
              <a:buClr>
                <a:schemeClr val="accent1"/>
              </a:buClr>
              <a:buFont typeface="Wingdings" panose="05000000000000000000" pitchFamily="2" charset="2"/>
              <a:buChar char="q"/>
            </a:pPr>
            <a:r>
              <a:rPr lang="en-US" sz="2100" dirty="0"/>
              <a:t>In the Community Action Planning process DAC are the primary resource. This approach motivates them to take an active part in the planning, implementation and monitoring of solutions activities.</a:t>
            </a:r>
          </a:p>
          <a:p>
            <a:pPr marL="342900" lvl="0" indent="-342900">
              <a:buClr>
                <a:schemeClr val="accent1"/>
              </a:buClr>
              <a:buFont typeface="Wingdings" panose="05000000000000000000" pitchFamily="2" charset="2"/>
              <a:buChar char="q"/>
            </a:pPr>
            <a:r>
              <a:rPr lang="en-US" sz="2100" dirty="0"/>
              <a:t>Developing an inclusive and integrated Community Action Planning requires a step-by-step process that results in a consolidated plan to be linked to local development and sectoral plans and planning agenda. </a:t>
            </a:r>
          </a:p>
          <a:p>
            <a:pPr marL="342900" lvl="0" indent="-342900">
              <a:buClr>
                <a:schemeClr val="accent1"/>
              </a:buClr>
              <a:buFont typeface="Wingdings" panose="05000000000000000000" pitchFamily="2" charset="2"/>
              <a:buChar char="q"/>
            </a:pPr>
            <a:r>
              <a:rPr lang="en-US" sz="2100" dirty="0"/>
              <a:t>The CAP planning process should be led and coordinated by local authorities to ensure that there is alignment with existing locally owned area-based plans. </a:t>
            </a:r>
          </a:p>
        </p:txBody>
      </p:sp>
      <p:sp>
        <p:nvSpPr>
          <p:cNvPr id="3" name="Rectangle 2">
            <a:extLst>
              <a:ext uri="{FF2B5EF4-FFF2-40B4-BE49-F238E27FC236}">
                <a16:creationId xmlns:a16="http://schemas.microsoft.com/office/drawing/2014/main" id="{0FD21A86-6C35-48AE-94BD-026DC9FAAD04}"/>
              </a:ext>
            </a:extLst>
          </p:cNvPr>
          <p:cNvSpPr/>
          <p:nvPr/>
        </p:nvSpPr>
        <p:spPr>
          <a:xfrm>
            <a:off x="0" y="-13258"/>
            <a:ext cx="6096000"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defTabSz="914400">
              <a:lnSpc>
                <a:spcPct val="90000"/>
              </a:lnSpc>
              <a:spcBef>
                <a:spcPct val="0"/>
              </a:spcBef>
              <a:spcAft>
                <a:spcPts val="600"/>
              </a:spcAft>
            </a:pPr>
            <a:r>
              <a:rPr lang="en-US" sz="4400" kern="1200" dirty="0">
                <a:solidFill>
                  <a:schemeClr val="bg1"/>
                </a:solidFill>
                <a:latin typeface="+mj-lt"/>
                <a:ea typeface="+mj-ea"/>
                <a:cs typeface="+mj-cs"/>
              </a:rPr>
              <a:t>Key messages </a:t>
            </a:r>
          </a:p>
        </p:txBody>
      </p:sp>
    </p:spTree>
    <p:extLst>
      <p:ext uri="{BB962C8B-B14F-4D97-AF65-F5344CB8AC3E}">
        <p14:creationId xmlns:p14="http://schemas.microsoft.com/office/powerpoint/2010/main" val="602373019"/>
      </p:ext>
    </p:extLst>
  </p:cSld>
  <p:clrMapOvr>
    <a:masterClrMapping/>
  </p:clrMapOvr>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8F7BAB-0B7E-497E-BCFB-250EF51C549E}">
  <ds:schemaRefs>
    <ds:schemaRef ds:uri="http://www.w3.org/XML/1998/namespace"/>
    <ds:schemaRef ds:uri="http://schemas.openxmlformats.org/package/2006/metadata/core-properties"/>
    <ds:schemaRef ds:uri="http://purl.org/dc/dcmitype/"/>
    <ds:schemaRef ds:uri="http://schemas.microsoft.com/office/2006/documentManagement/types"/>
    <ds:schemaRef ds:uri="http://purl.org/dc/elements/1.1/"/>
    <ds:schemaRef ds:uri="http://purl.org/dc/terms/"/>
    <ds:schemaRef ds:uri="http://schemas.microsoft.com/office/infopath/2007/PartnerControls"/>
    <ds:schemaRef ds:uri="4f06dc39-3c0b-49a9-9771-c157aa91944e"/>
    <ds:schemaRef ds:uri="http://schemas.microsoft.com/office/2006/metadata/properties"/>
  </ds:schemaRefs>
</ds:datastoreItem>
</file>

<file path=customXml/itemProps2.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BDCDC0-3D76-4174-8CCE-4C8430600C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518</TotalTime>
  <Words>2914</Words>
  <Application>Microsoft Office PowerPoint</Application>
  <PresentationFormat>Widescreen</PresentationFormat>
  <Paragraphs>270</Paragraphs>
  <Slides>24</Slides>
  <Notes>19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24</vt:i4>
      </vt:variant>
    </vt:vector>
  </HeadingPairs>
  <TitlesOfParts>
    <vt:vector size="36" baseType="lpstr">
      <vt:lpstr>Arial</vt:lpstr>
      <vt:lpstr>Arial Black</vt:lpstr>
      <vt:lpstr>Calibri</vt:lpstr>
      <vt:lpstr>Calibri Light</vt:lpstr>
      <vt:lpstr>FrutigerLTStd-LightCn</vt:lpstr>
      <vt:lpstr>FrutigerLTStd-LightItalic</vt:lpstr>
      <vt:lpstr>Gotham SSm A</vt:lpstr>
      <vt:lpstr>Helvetica 45 Light</vt:lpstr>
      <vt:lpstr>Helvetica Neue</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sophie crozet</dc:creator>
  <cp:lastModifiedBy>Andrew Maina</cp:lastModifiedBy>
  <cp:revision>6</cp:revision>
  <dcterms:created xsi:type="dcterms:W3CDTF">2021-02-04T15:52:27Z</dcterms:created>
  <dcterms:modified xsi:type="dcterms:W3CDTF">2021-07-20T05:40:18Z</dcterms:modified>
</cp:coreProperties>
</file>