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19"/>
  </p:notesMasterIdLst>
  <p:sldIdLst>
    <p:sldId id="454" r:id="rId5"/>
    <p:sldId id="455" r:id="rId6"/>
    <p:sldId id="456" r:id="rId7"/>
    <p:sldId id="457" r:id="rId8"/>
    <p:sldId id="571" r:id="rId9"/>
    <p:sldId id="458" r:id="rId10"/>
    <p:sldId id="572" r:id="rId11"/>
    <p:sldId id="259" r:id="rId12"/>
    <p:sldId id="573" r:id="rId13"/>
    <p:sldId id="565" r:id="rId14"/>
    <p:sldId id="575" r:id="rId15"/>
    <p:sldId id="576" r:id="rId16"/>
    <p:sldId id="460" r:id="rId17"/>
    <p:sldId id="5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ssion 3" id="{14542516-6391-4A8A-91F1-20B1A833F6AB}">
          <p14:sldIdLst>
            <p14:sldId id="454"/>
            <p14:sldId id="455"/>
            <p14:sldId id="456"/>
          </p14:sldIdLst>
        </p14:section>
        <p14:section name="Why do we need data?" id="{DD852E06-55A0-432A-8796-CB67057543A6}">
          <p14:sldIdLst>
            <p14:sldId id="457"/>
          </p14:sldIdLst>
        </p14:section>
        <p14:section name="Area-based data and analysis" id="{DE24896F-05A8-444A-9F2E-E26DF7C63D07}">
          <p14:sldIdLst>
            <p14:sldId id="571"/>
            <p14:sldId id="458"/>
            <p14:sldId id="572"/>
            <p14:sldId id="259"/>
          </p14:sldIdLst>
        </p14:section>
        <p14:section name="Area-based solutions analysis.  methodology and TOOLS" id="{5A4299CC-34F5-49E5-AE1E-B31CB4239156}">
          <p14:sldIdLst>
            <p14:sldId id="573"/>
            <p14:sldId id="565"/>
          </p14:sldIdLst>
        </p14:section>
        <p14:section name="Adapt your indicators" id="{5B8BDBDA-2075-42EE-9F08-C77AC9D96C0C}">
          <p14:sldIdLst>
            <p14:sldId id="575"/>
            <p14:sldId id="576"/>
            <p14:sldId id="460"/>
            <p14:sldId id="5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BA122B"/>
    <a:srgbClr val="E7E6E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77C30A-5E34-4633-B8EF-6A8488FF21D0}" v="1" dt="2024-04-12T09:15:36.5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93" autoAdjust="0"/>
  </p:normalViewPr>
  <p:slideViewPr>
    <p:cSldViewPr snapToGrid="0">
      <p:cViewPr varScale="1">
        <p:scale>
          <a:sx n="51" d="100"/>
          <a:sy n="51" d="100"/>
        </p:scale>
        <p:origin x="1220"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Crozet" clId="Web-{6077C30A-5E34-4633-B8EF-6A8488FF21D0}"/>
    <pc:docChg chg="modSld">
      <pc:chgData name="Sophie Crozet" userId="" providerId="" clId="Web-{6077C30A-5E34-4633-B8EF-6A8488FF21D0}" dt="2024-04-12T09:15:36.502" v="0"/>
      <pc:docMkLst>
        <pc:docMk/>
      </pc:docMkLst>
      <pc:sldChg chg="addSp delAnim">
        <pc:chgData name="Sophie Crozet" userId="" providerId="" clId="Web-{6077C30A-5E34-4633-B8EF-6A8488FF21D0}" dt="2024-04-12T09:15:36.502" v="0"/>
        <pc:sldMkLst>
          <pc:docMk/>
          <pc:sldMk cId="2355807749" sldId="571"/>
        </pc:sldMkLst>
        <pc:grpChg chg="add">
          <ac:chgData name="Sophie Crozet" userId="" providerId="" clId="Web-{6077C30A-5E34-4633-B8EF-6A8488FF21D0}" dt="2024-04-12T09:15:36.502" v="0"/>
          <ac:grpSpMkLst>
            <pc:docMk/>
            <pc:sldMk cId="2355807749" sldId="571"/>
            <ac:grpSpMk id="6" creationId="{09206467-69CB-03EA-BC2E-F759114BFEDC}"/>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C7CF67-2564-4FE6-8208-9B5366D3EB0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r-FR"/>
        </a:p>
      </dgm:t>
    </dgm:pt>
    <dgm:pt modelId="{C402B501-CE0C-4B1E-9896-0EA35F158BFF}">
      <dgm:prSet phldrT="[Text]"/>
      <dgm:spPr>
        <a:xfrm>
          <a:off x="1683241" y="52404"/>
          <a:ext cx="839279" cy="839279"/>
        </a:xfrm>
        <a:solidFill>
          <a:schemeClr val="bg1"/>
        </a:solidFill>
      </dgm:spPr>
      <dgm:t>
        <a:bodyPr/>
        <a:lstStyle/>
        <a:p>
          <a:pPr>
            <a:buNone/>
          </a:pPr>
          <a:r>
            <a:rPr lang="fr-FR" dirty="0">
              <a:latin typeface="Calibri" panose="020F0502020204030204"/>
              <a:ea typeface="+mn-ea"/>
              <a:cs typeface="+mn-cs"/>
            </a:rPr>
            <a:t>1. </a:t>
          </a:r>
          <a:r>
            <a:rPr lang="fr-FR" dirty="0" err="1">
              <a:latin typeface="Calibri" panose="020F0502020204030204"/>
              <a:ea typeface="+mn-ea"/>
              <a:cs typeface="+mn-cs"/>
            </a:rPr>
            <a:t>Preparation</a:t>
          </a:r>
          <a:r>
            <a:rPr lang="fr-FR" dirty="0">
              <a:latin typeface="Calibri" panose="020F0502020204030204"/>
              <a:ea typeface="+mn-ea"/>
              <a:cs typeface="+mn-cs"/>
            </a:rPr>
            <a:t>: </a:t>
          </a:r>
          <a:r>
            <a:rPr lang="fr-FR" dirty="0">
              <a:latin typeface="+mn-lt"/>
              <a:ea typeface="+mn-ea"/>
              <a:cs typeface="+mn-cs"/>
            </a:rPr>
            <a:t>Actors mapping, mobilisation, leadership and  coordination </a:t>
          </a:r>
          <a:endParaRPr lang="fr-FR" dirty="0">
            <a:latin typeface="Calibri" panose="020F0502020204030204"/>
            <a:ea typeface="+mn-ea"/>
            <a:cs typeface="+mn-cs"/>
          </a:endParaRPr>
        </a:p>
      </dgm:t>
    </dgm:pt>
    <dgm:pt modelId="{3141108B-AC11-4CEF-B4BC-67E66FF579D4}" type="parTrans" cxnId="{73483E9B-CCCF-4059-9B72-EE1B15458CB5}">
      <dgm:prSet/>
      <dgm:spPr/>
      <dgm:t>
        <a:bodyPr/>
        <a:lstStyle/>
        <a:p>
          <a:endParaRPr lang="fr-FR"/>
        </a:p>
      </dgm:t>
    </dgm:pt>
    <dgm:pt modelId="{5FB40C76-59B3-48D2-95AA-8C775DD0D167}" type="sibTrans" cxnId="{73483E9B-CCCF-4059-9B72-EE1B15458CB5}">
      <dgm:prSet/>
      <dgm:spPr>
        <a:xfrm>
          <a:off x="206105" y="-269"/>
          <a:ext cx="2369088" cy="2369088"/>
        </a:xfrm>
      </dgm:spPr>
      <dgm:t>
        <a:bodyPr/>
        <a:lstStyle/>
        <a:p>
          <a:endParaRPr lang="fr-FR"/>
        </a:p>
      </dgm:t>
    </dgm:pt>
    <dgm:pt modelId="{A0FF350E-2D70-454E-AF25-707008E8A275}">
      <dgm:prSet phldrT="[Text]"/>
      <dgm:spPr>
        <a:xfrm>
          <a:off x="1683241" y="1476866"/>
          <a:ext cx="839279" cy="839279"/>
        </a:xfrm>
        <a:solidFill>
          <a:srgbClr val="A6A6A6"/>
        </a:solidFill>
      </dgm:spPr>
      <dgm:t>
        <a:bodyPr/>
        <a:lstStyle/>
        <a:p>
          <a:pPr>
            <a:buNone/>
          </a:pPr>
          <a:r>
            <a:rPr lang="fr-FR" dirty="0" err="1">
              <a:latin typeface="Calibri" panose="020F0502020204030204"/>
              <a:ea typeface="+mn-ea"/>
              <a:cs typeface="+mn-cs"/>
            </a:rPr>
            <a:t>Preparation</a:t>
          </a:r>
          <a:r>
            <a:rPr lang="fr-FR" dirty="0">
              <a:latin typeface="Calibri" panose="020F0502020204030204"/>
              <a:ea typeface="+mn-ea"/>
              <a:cs typeface="+mn-cs"/>
            </a:rPr>
            <a:t>: </a:t>
          </a:r>
          <a:r>
            <a:rPr lang="fr-FR" dirty="0">
              <a:latin typeface="+mn-lt"/>
              <a:ea typeface="+mn-ea"/>
              <a:cs typeface="+mn-cs"/>
            </a:rPr>
            <a:t>Data and </a:t>
          </a:r>
          <a:r>
            <a:rPr lang="fr-FR" dirty="0" err="1">
              <a:latin typeface="+mn-lt"/>
              <a:ea typeface="+mn-ea"/>
              <a:cs typeface="+mn-cs"/>
            </a:rPr>
            <a:t>analysis</a:t>
          </a:r>
          <a:r>
            <a:rPr lang="fr-FR" dirty="0">
              <a:latin typeface="+mn-lt"/>
              <a:ea typeface="+mn-ea"/>
              <a:cs typeface="+mn-cs"/>
            </a:rPr>
            <a:t> to </a:t>
          </a:r>
          <a:r>
            <a:rPr lang="fr-FR" dirty="0" err="1">
              <a:latin typeface="+mn-lt"/>
              <a:ea typeface="+mn-ea"/>
              <a:cs typeface="+mn-cs"/>
            </a:rPr>
            <a:t>inform</a:t>
          </a:r>
          <a:r>
            <a:rPr lang="fr-FR" dirty="0">
              <a:latin typeface="+mn-lt"/>
              <a:ea typeface="+mn-ea"/>
              <a:cs typeface="+mn-cs"/>
            </a:rPr>
            <a:t> joint area –</a:t>
          </a:r>
          <a:r>
            <a:rPr lang="fr-FR" dirty="0" err="1">
              <a:latin typeface="+mn-lt"/>
              <a:ea typeface="+mn-ea"/>
              <a:cs typeface="+mn-cs"/>
            </a:rPr>
            <a:t>based</a:t>
          </a:r>
          <a:r>
            <a:rPr lang="fr-FR" dirty="0">
              <a:latin typeface="+mn-lt"/>
              <a:ea typeface="+mn-ea"/>
              <a:cs typeface="+mn-cs"/>
            </a:rPr>
            <a:t> solutions  planning</a:t>
          </a:r>
          <a:endParaRPr lang="fr-FR" dirty="0">
            <a:latin typeface="Calibri" panose="020F0502020204030204"/>
            <a:ea typeface="+mn-ea"/>
            <a:cs typeface="+mn-cs"/>
          </a:endParaRPr>
        </a:p>
      </dgm:t>
    </dgm:pt>
    <dgm:pt modelId="{07B3E1D8-F8F0-4AC7-B554-AE6C42C52215}" type="parTrans" cxnId="{C4551A91-B1FB-49CD-90D3-4FA796BB3A59}">
      <dgm:prSet/>
      <dgm:spPr/>
      <dgm:t>
        <a:bodyPr/>
        <a:lstStyle/>
        <a:p>
          <a:endParaRPr lang="fr-FR"/>
        </a:p>
      </dgm:t>
    </dgm:pt>
    <dgm:pt modelId="{322B54E7-3381-4FD7-9C0F-B672F65C58A5}" type="sibTrans" cxnId="{C4551A91-B1FB-49CD-90D3-4FA796BB3A59}">
      <dgm:prSet/>
      <dgm:spPr>
        <a:xfrm>
          <a:off x="206105" y="-269"/>
          <a:ext cx="2369088" cy="2369088"/>
        </a:xfrm>
      </dgm:spPr>
      <dgm:t>
        <a:bodyPr/>
        <a:lstStyle/>
        <a:p>
          <a:endParaRPr lang="fr-FR"/>
        </a:p>
      </dgm:t>
    </dgm:pt>
    <dgm:pt modelId="{9CBFEC01-F251-48A1-B9E9-AAFF5A1DD616}">
      <dgm:prSet phldrT="[Text]"/>
      <dgm:spPr>
        <a:xfrm>
          <a:off x="258779" y="1476866"/>
          <a:ext cx="839279" cy="839279"/>
        </a:xfrm>
      </dgm:spPr>
      <dgm:t>
        <a:bodyPr/>
        <a:lstStyle/>
        <a:p>
          <a:pPr>
            <a:buNone/>
          </a:pPr>
          <a:r>
            <a:rPr lang="fr-FR" dirty="0">
              <a:latin typeface="Calibri" panose="020F0502020204030204"/>
              <a:ea typeface="+mn-ea"/>
              <a:cs typeface="+mn-cs"/>
            </a:rPr>
            <a:t>Plan </a:t>
          </a:r>
          <a:r>
            <a:rPr lang="fr-FR" dirty="0" err="1">
              <a:latin typeface="Calibri" panose="020F0502020204030204"/>
              <a:ea typeface="+mn-ea"/>
              <a:cs typeface="+mn-cs"/>
            </a:rPr>
            <a:t>development</a:t>
          </a:r>
          <a:r>
            <a:rPr lang="fr-FR" dirty="0">
              <a:latin typeface="Calibri" panose="020F0502020204030204"/>
              <a:ea typeface="+mn-ea"/>
              <a:cs typeface="+mn-cs"/>
            </a:rPr>
            <a:t> </a:t>
          </a:r>
          <a:r>
            <a:rPr lang="fr-FR" dirty="0" err="1">
              <a:latin typeface="Calibri" panose="020F0502020204030204"/>
              <a:ea typeface="+mn-ea"/>
              <a:cs typeface="+mn-cs"/>
            </a:rPr>
            <a:t>based</a:t>
          </a:r>
          <a:r>
            <a:rPr lang="fr-FR" dirty="0">
              <a:latin typeface="Calibri" panose="020F0502020204030204"/>
              <a:ea typeface="+mn-ea"/>
              <a:cs typeface="+mn-cs"/>
            </a:rPr>
            <a:t> on Community Action Plans </a:t>
          </a:r>
        </a:p>
      </dgm:t>
    </dgm:pt>
    <dgm:pt modelId="{0D777A28-CC6A-49A3-AA0F-C2BA482F02D6}" type="parTrans" cxnId="{E44F4BA6-FE33-4C33-9E2A-2801DA790E4B}">
      <dgm:prSet/>
      <dgm:spPr/>
      <dgm:t>
        <a:bodyPr/>
        <a:lstStyle/>
        <a:p>
          <a:endParaRPr lang="fr-FR"/>
        </a:p>
      </dgm:t>
    </dgm:pt>
    <dgm:pt modelId="{78D51FD2-D3E8-4F02-97DF-D7417A6E8CC2}" type="sibTrans" cxnId="{E44F4BA6-FE33-4C33-9E2A-2801DA790E4B}">
      <dgm:prSet/>
      <dgm:spPr>
        <a:xfrm>
          <a:off x="206105" y="-269"/>
          <a:ext cx="2369088" cy="2369088"/>
        </a:xfrm>
      </dgm:spPr>
      <dgm:t>
        <a:bodyPr/>
        <a:lstStyle/>
        <a:p>
          <a:endParaRPr lang="fr-FR"/>
        </a:p>
      </dgm:t>
    </dgm:pt>
    <dgm:pt modelId="{CCCB1C11-EDB4-4E67-985E-0953C8AB3041}">
      <dgm:prSet phldrT="[Text]"/>
      <dgm:spPr>
        <a:xfrm>
          <a:off x="258779" y="52404"/>
          <a:ext cx="839279" cy="839279"/>
        </a:xfrm>
      </dgm:spPr>
      <dgm:t>
        <a:bodyPr/>
        <a:lstStyle/>
        <a:p>
          <a:pPr>
            <a:buNone/>
          </a:pPr>
          <a:r>
            <a:rPr lang="fr-FR" dirty="0">
              <a:latin typeface="Calibri" panose="020F0502020204030204"/>
              <a:ea typeface="+mn-ea"/>
              <a:cs typeface="+mn-cs"/>
            </a:rPr>
            <a:t>Inclusive and </a:t>
          </a:r>
          <a:r>
            <a:rPr lang="fr-FR" dirty="0" err="1">
              <a:latin typeface="Calibri" panose="020F0502020204030204"/>
              <a:ea typeface="+mn-ea"/>
              <a:cs typeface="+mn-cs"/>
            </a:rPr>
            <a:t>participatory</a:t>
          </a:r>
          <a:r>
            <a:rPr lang="fr-FR" dirty="0">
              <a:latin typeface="Calibri" panose="020F0502020204030204"/>
              <a:ea typeface="+mn-ea"/>
              <a:cs typeface="+mn-cs"/>
            </a:rPr>
            <a:t> monitoring and Evaluation </a:t>
          </a:r>
        </a:p>
      </dgm:t>
    </dgm:pt>
    <dgm:pt modelId="{3BB45CCA-5995-4628-ACF1-0B7BDA41B354}" type="parTrans" cxnId="{C0A8F5AA-9143-4FCF-A737-3A90347EAE9D}">
      <dgm:prSet/>
      <dgm:spPr/>
      <dgm:t>
        <a:bodyPr/>
        <a:lstStyle/>
        <a:p>
          <a:endParaRPr lang="fr-FR"/>
        </a:p>
      </dgm:t>
    </dgm:pt>
    <dgm:pt modelId="{A0643CB7-9CA0-4CB5-8604-3DFC559E9B9E}" type="sibTrans" cxnId="{C0A8F5AA-9143-4FCF-A737-3A90347EAE9D}">
      <dgm:prSet/>
      <dgm:spPr>
        <a:xfrm>
          <a:off x="206105" y="-269"/>
          <a:ext cx="2369088" cy="2369088"/>
        </a:xfrm>
      </dgm:spPr>
      <dgm:t>
        <a:bodyPr/>
        <a:lstStyle/>
        <a:p>
          <a:endParaRPr lang="fr-FR"/>
        </a:p>
      </dgm:t>
    </dgm:pt>
    <dgm:pt modelId="{ED39FF46-37AE-4833-B134-D10D044B1171}" type="pres">
      <dgm:prSet presAssocID="{91C7CF67-2564-4FE6-8208-9B5366D3EB01}" presName="cycle" presStyleCnt="0">
        <dgm:presLayoutVars>
          <dgm:dir/>
          <dgm:resizeHandles val="exact"/>
        </dgm:presLayoutVars>
      </dgm:prSet>
      <dgm:spPr/>
    </dgm:pt>
    <dgm:pt modelId="{1F32225A-8132-4B47-82FD-E6203F11F814}" type="pres">
      <dgm:prSet presAssocID="{C402B501-CE0C-4B1E-9896-0EA35F158BFF}" presName="dummy" presStyleCnt="0"/>
      <dgm:spPr/>
    </dgm:pt>
    <dgm:pt modelId="{BFFC6C6C-EFC1-48DA-9A86-A8301FA748E0}" type="pres">
      <dgm:prSet presAssocID="{C402B501-CE0C-4B1E-9896-0EA35F158BFF}" presName="node" presStyleLbl="revTx" presStyleIdx="0" presStyleCnt="4">
        <dgm:presLayoutVars>
          <dgm:bulletEnabled val="1"/>
        </dgm:presLayoutVars>
      </dgm:prSet>
      <dgm:spPr>
        <a:prstGeom prst="rect">
          <a:avLst/>
        </a:prstGeom>
      </dgm:spPr>
    </dgm:pt>
    <dgm:pt modelId="{F9D20298-2C4F-4DE4-B703-62DC5FD49660}" type="pres">
      <dgm:prSet presAssocID="{5FB40C76-59B3-48D2-95AA-8C775DD0D167}" presName="sibTrans" presStyleLbl="node1" presStyleIdx="0" presStyleCnt="4"/>
      <dgm:spPr>
        <a:prstGeom prst="circularArrow">
          <a:avLst>
            <a:gd name="adj1" fmla="val 6904"/>
            <a:gd name="adj2" fmla="val 465544"/>
            <a:gd name="adj3" fmla="val 548607"/>
            <a:gd name="adj4" fmla="val 20585849"/>
            <a:gd name="adj5" fmla="val 8055"/>
          </a:avLst>
        </a:prstGeom>
      </dgm:spPr>
    </dgm:pt>
    <dgm:pt modelId="{747327E7-6533-4BAD-AC65-56D7E882D24B}" type="pres">
      <dgm:prSet presAssocID="{A0FF350E-2D70-454E-AF25-707008E8A275}" presName="dummy" presStyleCnt="0"/>
      <dgm:spPr/>
    </dgm:pt>
    <dgm:pt modelId="{0FE7BE73-42BC-4003-A910-E6270E66D466}" type="pres">
      <dgm:prSet presAssocID="{A0FF350E-2D70-454E-AF25-707008E8A275}" presName="node" presStyleLbl="revTx" presStyleIdx="1" presStyleCnt="4">
        <dgm:presLayoutVars>
          <dgm:bulletEnabled val="1"/>
        </dgm:presLayoutVars>
      </dgm:prSet>
      <dgm:spPr>
        <a:prstGeom prst="rect">
          <a:avLst/>
        </a:prstGeom>
      </dgm:spPr>
    </dgm:pt>
    <dgm:pt modelId="{518D0AD7-E627-4C13-9406-E440CEFA57BD}" type="pres">
      <dgm:prSet presAssocID="{322B54E7-3381-4FD7-9C0F-B672F65C58A5}" presName="sibTrans" presStyleLbl="node1" presStyleIdx="1" presStyleCnt="4"/>
      <dgm:spPr>
        <a:prstGeom prst="circularArrow">
          <a:avLst>
            <a:gd name="adj1" fmla="val 6904"/>
            <a:gd name="adj2" fmla="val 465544"/>
            <a:gd name="adj3" fmla="val 5948607"/>
            <a:gd name="adj4" fmla="val 4385849"/>
            <a:gd name="adj5" fmla="val 8055"/>
          </a:avLst>
        </a:prstGeom>
      </dgm:spPr>
    </dgm:pt>
    <dgm:pt modelId="{CF765EA0-91AA-405A-9665-F6A9641FC081}" type="pres">
      <dgm:prSet presAssocID="{9CBFEC01-F251-48A1-B9E9-AAFF5A1DD616}" presName="dummy" presStyleCnt="0"/>
      <dgm:spPr/>
    </dgm:pt>
    <dgm:pt modelId="{762A8939-0174-4714-8435-3A417199EB84}" type="pres">
      <dgm:prSet presAssocID="{9CBFEC01-F251-48A1-B9E9-AAFF5A1DD616}" presName="node" presStyleLbl="revTx" presStyleIdx="2" presStyleCnt="4">
        <dgm:presLayoutVars>
          <dgm:bulletEnabled val="1"/>
        </dgm:presLayoutVars>
      </dgm:prSet>
      <dgm:spPr>
        <a:prstGeom prst="rect">
          <a:avLst/>
        </a:prstGeom>
      </dgm:spPr>
    </dgm:pt>
    <dgm:pt modelId="{B20A96AE-5788-448F-8C20-6ED41D31904C}" type="pres">
      <dgm:prSet presAssocID="{78D51FD2-D3E8-4F02-97DF-D7417A6E8CC2}" presName="sibTrans" presStyleLbl="node1" presStyleIdx="2" presStyleCnt="4"/>
      <dgm:spPr>
        <a:prstGeom prst="circularArrow">
          <a:avLst>
            <a:gd name="adj1" fmla="val 6904"/>
            <a:gd name="adj2" fmla="val 465544"/>
            <a:gd name="adj3" fmla="val 11348607"/>
            <a:gd name="adj4" fmla="val 9785849"/>
            <a:gd name="adj5" fmla="val 8055"/>
          </a:avLst>
        </a:prstGeom>
      </dgm:spPr>
    </dgm:pt>
    <dgm:pt modelId="{22E22F84-0E10-4ADE-9232-EB47B8C5E5FB}" type="pres">
      <dgm:prSet presAssocID="{CCCB1C11-EDB4-4E67-985E-0953C8AB3041}" presName="dummy" presStyleCnt="0"/>
      <dgm:spPr/>
    </dgm:pt>
    <dgm:pt modelId="{47CD5121-4DE3-4482-AC23-AD32E3640D2D}" type="pres">
      <dgm:prSet presAssocID="{CCCB1C11-EDB4-4E67-985E-0953C8AB3041}" presName="node" presStyleLbl="revTx" presStyleIdx="3" presStyleCnt="4">
        <dgm:presLayoutVars>
          <dgm:bulletEnabled val="1"/>
        </dgm:presLayoutVars>
      </dgm:prSet>
      <dgm:spPr>
        <a:prstGeom prst="rect">
          <a:avLst/>
        </a:prstGeom>
      </dgm:spPr>
    </dgm:pt>
    <dgm:pt modelId="{25BA8D68-20B8-4D99-982A-503015FE5E1D}" type="pres">
      <dgm:prSet presAssocID="{A0643CB7-9CA0-4CB5-8604-3DFC559E9B9E}" presName="sibTrans" presStyleLbl="node1" presStyleIdx="3" presStyleCnt="4"/>
      <dgm:spPr>
        <a:prstGeom prst="circularArrow">
          <a:avLst>
            <a:gd name="adj1" fmla="val 6904"/>
            <a:gd name="adj2" fmla="val 465544"/>
            <a:gd name="adj3" fmla="val 16748607"/>
            <a:gd name="adj4" fmla="val 15185849"/>
            <a:gd name="adj5" fmla="val 8055"/>
          </a:avLst>
        </a:prstGeom>
      </dgm:spPr>
    </dgm:pt>
  </dgm:ptLst>
  <dgm:cxnLst>
    <dgm:cxn modelId="{359BCA22-40D3-470E-A889-E743EA0CA977}" type="presOf" srcId="{C402B501-CE0C-4B1E-9896-0EA35F158BFF}" destId="{BFFC6C6C-EFC1-48DA-9A86-A8301FA748E0}" srcOrd="0" destOrd="0" presId="urn:microsoft.com/office/officeart/2005/8/layout/cycle1"/>
    <dgm:cxn modelId="{46F8AD23-5814-4BDB-8891-5238661CEC3E}" type="presOf" srcId="{A0643CB7-9CA0-4CB5-8604-3DFC559E9B9E}" destId="{25BA8D68-20B8-4D99-982A-503015FE5E1D}" srcOrd="0" destOrd="0" presId="urn:microsoft.com/office/officeart/2005/8/layout/cycle1"/>
    <dgm:cxn modelId="{1E43A12C-95AC-4D0F-BBFF-4413D4FD0B3A}" type="presOf" srcId="{CCCB1C11-EDB4-4E67-985E-0953C8AB3041}" destId="{47CD5121-4DE3-4482-AC23-AD32E3640D2D}" srcOrd="0" destOrd="0" presId="urn:microsoft.com/office/officeart/2005/8/layout/cycle1"/>
    <dgm:cxn modelId="{B2F7665E-7E21-4E4A-91A2-A9891340256F}" type="presOf" srcId="{9CBFEC01-F251-48A1-B9E9-AAFF5A1DD616}" destId="{762A8939-0174-4714-8435-3A417199EB84}" srcOrd="0" destOrd="0" presId="urn:microsoft.com/office/officeart/2005/8/layout/cycle1"/>
    <dgm:cxn modelId="{3DB0915E-EBBE-487C-ABD2-025F143C38C4}" type="presOf" srcId="{5FB40C76-59B3-48D2-95AA-8C775DD0D167}" destId="{F9D20298-2C4F-4DE4-B703-62DC5FD49660}" srcOrd="0" destOrd="0" presId="urn:microsoft.com/office/officeart/2005/8/layout/cycle1"/>
    <dgm:cxn modelId="{90910949-6AE3-4696-9B71-CA88FE75C4B2}" type="presOf" srcId="{A0FF350E-2D70-454E-AF25-707008E8A275}" destId="{0FE7BE73-42BC-4003-A910-E6270E66D466}" srcOrd="0" destOrd="0" presId="urn:microsoft.com/office/officeart/2005/8/layout/cycle1"/>
    <dgm:cxn modelId="{C4551A91-B1FB-49CD-90D3-4FA796BB3A59}" srcId="{91C7CF67-2564-4FE6-8208-9B5366D3EB01}" destId="{A0FF350E-2D70-454E-AF25-707008E8A275}" srcOrd="1" destOrd="0" parTransId="{07B3E1D8-F8F0-4AC7-B554-AE6C42C52215}" sibTransId="{322B54E7-3381-4FD7-9C0F-B672F65C58A5}"/>
    <dgm:cxn modelId="{B786AD9A-F6B8-4923-90D3-B0214A36E22E}" type="presOf" srcId="{322B54E7-3381-4FD7-9C0F-B672F65C58A5}" destId="{518D0AD7-E627-4C13-9406-E440CEFA57BD}" srcOrd="0" destOrd="0" presId="urn:microsoft.com/office/officeart/2005/8/layout/cycle1"/>
    <dgm:cxn modelId="{73483E9B-CCCF-4059-9B72-EE1B15458CB5}" srcId="{91C7CF67-2564-4FE6-8208-9B5366D3EB01}" destId="{C402B501-CE0C-4B1E-9896-0EA35F158BFF}" srcOrd="0" destOrd="0" parTransId="{3141108B-AC11-4CEF-B4BC-67E66FF579D4}" sibTransId="{5FB40C76-59B3-48D2-95AA-8C775DD0D167}"/>
    <dgm:cxn modelId="{E44F4BA6-FE33-4C33-9E2A-2801DA790E4B}" srcId="{91C7CF67-2564-4FE6-8208-9B5366D3EB01}" destId="{9CBFEC01-F251-48A1-B9E9-AAFF5A1DD616}" srcOrd="2" destOrd="0" parTransId="{0D777A28-CC6A-49A3-AA0F-C2BA482F02D6}" sibTransId="{78D51FD2-D3E8-4F02-97DF-D7417A6E8CC2}"/>
    <dgm:cxn modelId="{C0A8F5AA-9143-4FCF-A737-3A90347EAE9D}" srcId="{91C7CF67-2564-4FE6-8208-9B5366D3EB01}" destId="{CCCB1C11-EDB4-4E67-985E-0953C8AB3041}" srcOrd="3" destOrd="0" parTransId="{3BB45CCA-5995-4628-ACF1-0B7BDA41B354}" sibTransId="{A0643CB7-9CA0-4CB5-8604-3DFC559E9B9E}"/>
    <dgm:cxn modelId="{17F776C3-4F30-4C61-A184-2A2E8390B577}" type="presOf" srcId="{78D51FD2-D3E8-4F02-97DF-D7417A6E8CC2}" destId="{B20A96AE-5788-448F-8C20-6ED41D31904C}" srcOrd="0" destOrd="0" presId="urn:microsoft.com/office/officeart/2005/8/layout/cycle1"/>
    <dgm:cxn modelId="{A125EBD4-00CA-4C5B-A8A3-00A2065F07C2}" type="presOf" srcId="{91C7CF67-2564-4FE6-8208-9B5366D3EB01}" destId="{ED39FF46-37AE-4833-B134-D10D044B1171}" srcOrd="0" destOrd="0" presId="urn:microsoft.com/office/officeart/2005/8/layout/cycle1"/>
    <dgm:cxn modelId="{92C7AA15-48E2-4C4F-9992-47B0AA3DFF0B}" type="presParOf" srcId="{ED39FF46-37AE-4833-B134-D10D044B1171}" destId="{1F32225A-8132-4B47-82FD-E6203F11F814}" srcOrd="0" destOrd="0" presId="urn:microsoft.com/office/officeart/2005/8/layout/cycle1"/>
    <dgm:cxn modelId="{CF8AFE98-DD0E-4C32-A2AF-91B029640A6C}" type="presParOf" srcId="{ED39FF46-37AE-4833-B134-D10D044B1171}" destId="{BFFC6C6C-EFC1-48DA-9A86-A8301FA748E0}" srcOrd="1" destOrd="0" presId="urn:microsoft.com/office/officeart/2005/8/layout/cycle1"/>
    <dgm:cxn modelId="{E7177346-39D4-475D-B36C-16A9F7BCE111}" type="presParOf" srcId="{ED39FF46-37AE-4833-B134-D10D044B1171}" destId="{F9D20298-2C4F-4DE4-B703-62DC5FD49660}" srcOrd="2" destOrd="0" presId="urn:microsoft.com/office/officeart/2005/8/layout/cycle1"/>
    <dgm:cxn modelId="{8843C77E-8622-42FE-88A0-4B7C37911864}" type="presParOf" srcId="{ED39FF46-37AE-4833-B134-D10D044B1171}" destId="{747327E7-6533-4BAD-AC65-56D7E882D24B}" srcOrd="3" destOrd="0" presId="urn:microsoft.com/office/officeart/2005/8/layout/cycle1"/>
    <dgm:cxn modelId="{D2572A64-30A7-45B9-BFB9-3C878C19805C}" type="presParOf" srcId="{ED39FF46-37AE-4833-B134-D10D044B1171}" destId="{0FE7BE73-42BC-4003-A910-E6270E66D466}" srcOrd="4" destOrd="0" presId="urn:microsoft.com/office/officeart/2005/8/layout/cycle1"/>
    <dgm:cxn modelId="{87BD4E67-5843-41CD-91C8-FD9BC215FB38}" type="presParOf" srcId="{ED39FF46-37AE-4833-B134-D10D044B1171}" destId="{518D0AD7-E627-4C13-9406-E440CEFA57BD}" srcOrd="5" destOrd="0" presId="urn:microsoft.com/office/officeart/2005/8/layout/cycle1"/>
    <dgm:cxn modelId="{14B59FE7-9D15-4E32-85DB-BB418DCBF6D2}" type="presParOf" srcId="{ED39FF46-37AE-4833-B134-D10D044B1171}" destId="{CF765EA0-91AA-405A-9665-F6A9641FC081}" srcOrd="6" destOrd="0" presId="urn:microsoft.com/office/officeart/2005/8/layout/cycle1"/>
    <dgm:cxn modelId="{A0A37F66-C368-4994-9F50-09B035E37A3C}" type="presParOf" srcId="{ED39FF46-37AE-4833-B134-D10D044B1171}" destId="{762A8939-0174-4714-8435-3A417199EB84}" srcOrd="7" destOrd="0" presId="urn:microsoft.com/office/officeart/2005/8/layout/cycle1"/>
    <dgm:cxn modelId="{0608BDBF-052F-4B3B-B8FA-FB1DD603D6F2}" type="presParOf" srcId="{ED39FF46-37AE-4833-B134-D10D044B1171}" destId="{B20A96AE-5788-448F-8C20-6ED41D31904C}" srcOrd="8" destOrd="0" presId="urn:microsoft.com/office/officeart/2005/8/layout/cycle1"/>
    <dgm:cxn modelId="{832BD561-B971-4213-91EB-3C2E327A8100}" type="presParOf" srcId="{ED39FF46-37AE-4833-B134-D10D044B1171}" destId="{22E22F84-0E10-4ADE-9232-EB47B8C5E5FB}" srcOrd="9" destOrd="0" presId="urn:microsoft.com/office/officeart/2005/8/layout/cycle1"/>
    <dgm:cxn modelId="{DC481792-D12B-4D14-B9A8-93EC399A38B1}" type="presParOf" srcId="{ED39FF46-37AE-4833-B134-D10D044B1171}" destId="{47CD5121-4DE3-4482-AC23-AD32E3640D2D}" srcOrd="10" destOrd="0" presId="urn:microsoft.com/office/officeart/2005/8/layout/cycle1"/>
    <dgm:cxn modelId="{94F10078-ADF0-4022-BB60-9F0ED46CFCF7}" type="presParOf" srcId="{ED39FF46-37AE-4833-B134-D10D044B1171}" destId="{25BA8D68-20B8-4D99-982A-503015FE5E1D}"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3E8F5B-7293-4023-A754-FD11E6B32FAB}" type="doc">
      <dgm:prSet loTypeId="urn:microsoft.com/office/officeart/2005/8/layout/vProcess5" loCatId="process" qsTypeId="urn:microsoft.com/office/officeart/2005/8/quickstyle/simple1" qsCatId="simple" csTypeId="urn:microsoft.com/office/officeart/2005/8/colors/accent1_1" csCatId="accent1" phldr="1"/>
      <dgm:spPr/>
      <dgm:t>
        <a:bodyPr/>
        <a:lstStyle/>
        <a:p>
          <a:endParaRPr lang="en-GB"/>
        </a:p>
      </dgm:t>
    </dgm:pt>
    <dgm:pt modelId="{7147C218-A85E-445A-A001-3349ED16BDF6}">
      <dgm:prSet phldrT="[Text]"/>
      <dgm:spPr/>
      <dgm:t>
        <a:bodyPr/>
        <a:lstStyle/>
        <a:p>
          <a:pPr>
            <a:buClrTx/>
            <a:buSzTx/>
            <a:buFont typeface="Arial" panose="020B0604020202020204" pitchFamily="34" charset="0"/>
            <a:buChar char="•"/>
          </a:pPr>
          <a:r>
            <a:rPr lang="en-US" dirty="0">
              <a:effectLst/>
              <a:latin typeface="+mn-lt"/>
              <a:ea typeface="+mn-ea"/>
              <a:cs typeface="+mn-cs"/>
            </a:rPr>
            <a:t>Data needs on demand and supply sides are carefully assessed based on clear common objectives</a:t>
          </a:r>
          <a:endParaRPr lang="en-GB" dirty="0"/>
        </a:p>
      </dgm:t>
    </dgm:pt>
    <dgm:pt modelId="{6D3B3E57-5356-48A9-9B73-BDE29C41E182}" type="parTrans" cxnId="{BF0A60B9-35A1-4D8A-B5B9-25325B91F044}">
      <dgm:prSet/>
      <dgm:spPr/>
      <dgm:t>
        <a:bodyPr/>
        <a:lstStyle/>
        <a:p>
          <a:endParaRPr lang="en-GB"/>
        </a:p>
      </dgm:t>
    </dgm:pt>
    <dgm:pt modelId="{88FF7DC8-6BBD-4C64-A8FA-FD5563590407}" type="sibTrans" cxnId="{BF0A60B9-35A1-4D8A-B5B9-25325B91F044}">
      <dgm:prSet/>
      <dgm:spPr>
        <a:solidFill>
          <a:srgbClr val="BA122B"/>
        </a:solidFill>
      </dgm:spPr>
      <dgm:t>
        <a:bodyPr/>
        <a:lstStyle/>
        <a:p>
          <a:endParaRPr lang="en-GB"/>
        </a:p>
      </dgm:t>
    </dgm:pt>
    <dgm:pt modelId="{AFC6A224-B208-43B9-8DFB-52FFA4B9CA5E}">
      <dgm:prSet phldrT="[Text]"/>
      <dgm:spPr/>
      <dgm:t>
        <a:bodyPr/>
        <a:lstStyle/>
        <a:p>
          <a:pPr>
            <a:buFont typeface="Arial" panose="020B0604020202020204" pitchFamily="34" charset="0"/>
            <a:buChar char="•"/>
          </a:pPr>
          <a:r>
            <a:rPr lang="en-US" dirty="0">
              <a:effectLst/>
              <a:latin typeface="+mn-lt"/>
              <a:ea typeface="+mn-ea"/>
              <a:cs typeface="+mn-cs"/>
            </a:rPr>
            <a:t>Existing data and analysis on the different segments of the population and on the characteristics of the area is shared </a:t>
          </a:r>
          <a:endParaRPr lang="en-GB" dirty="0"/>
        </a:p>
      </dgm:t>
    </dgm:pt>
    <dgm:pt modelId="{1051679C-547C-4883-B2BE-373916C5ECC1}" type="parTrans" cxnId="{CC7E8707-BC1C-482A-AAC0-6640B24E8215}">
      <dgm:prSet/>
      <dgm:spPr/>
      <dgm:t>
        <a:bodyPr/>
        <a:lstStyle/>
        <a:p>
          <a:endParaRPr lang="en-GB"/>
        </a:p>
      </dgm:t>
    </dgm:pt>
    <dgm:pt modelId="{3D283B1E-C166-4782-BD3D-8EC8F1B01707}" type="sibTrans" cxnId="{CC7E8707-BC1C-482A-AAC0-6640B24E8215}">
      <dgm:prSet/>
      <dgm:spPr>
        <a:solidFill>
          <a:srgbClr val="BA122B">
            <a:alpha val="90000"/>
          </a:srgbClr>
        </a:solidFill>
      </dgm:spPr>
      <dgm:t>
        <a:bodyPr/>
        <a:lstStyle/>
        <a:p>
          <a:endParaRPr lang="en-GB"/>
        </a:p>
      </dgm:t>
    </dgm:pt>
    <dgm:pt modelId="{8A37BE72-8A92-4EBE-8A8D-7FC405E8FC43}">
      <dgm:prSet phldrT="[Text]"/>
      <dgm:spPr/>
      <dgm:t>
        <a:bodyPr/>
        <a:lstStyle/>
        <a:p>
          <a:pPr>
            <a:buFont typeface="Arial" panose="020B0604020202020204" pitchFamily="34" charset="0"/>
            <a:buChar char="•"/>
          </a:pPr>
          <a:r>
            <a:rPr lang="en-US">
              <a:effectLst/>
              <a:latin typeface="+mn-lt"/>
              <a:ea typeface="+mn-ea"/>
              <a:cs typeface="+mn-cs"/>
            </a:rPr>
            <a:t>Only necessary data is collected by relevant actors, based on comparative advantages </a:t>
          </a:r>
          <a:endParaRPr lang="en-GB" dirty="0"/>
        </a:p>
      </dgm:t>
    </dgm:pt>
    <dgm:pt modelId="{B52910E1-082D-4C3B-A302-1CDE615928DE}" type="parTrans" cxnId="{D616AACA-D8AF-44D5-BA0C-5F3FEFFA2D1C}">
      <dgm:prSet/>
      <dgm:spPr/>
      <dgm:t>
        <a:bodyPr/>
        <a:lstStyle/>
        <a:p>
          <a:endParaRPr lang="en-GB"/>
        </a:p>
      </dgm:t>
    </dgm:pt>
    <dgm:pt modelId="{CD2D6EE3-4A83-4414-86C1-9DFC11DBC51D}" type="sibTrans" cxnId="{D616AACA-D8AF-44D5-BA0C-5F3FEFFA2D1C}">
      <dgm:prSet/>
      <dgm:spPr>
        <a:solidFill>
          <a:srgbClr val="BA122B">
            <a:alpha val="90000"/>
          </a:srgbClr>
        </a:solidFill>
      </dgm:spPr>
      <dgm:t>
        <a:bodyPr/>
        <a:lstStyle/>
        <a:p>
          <a:endParaRPr lang="en-GB"/>
        </a:p>
      </dgm:t>
    </dgm:pt>
    <dgm:pt modelId="{6A12BD9A-A448-45AA-8E9E-4CA72EDAE79C}">
      <dgm:prSet/>
      <dgm:spPr/>
      <dgm:t>
        <a:bodyPr/>
        <a:lstStyle/>
        <a:p>
          <a:r>
            <a:rPr lang="en-US" dirty="0">
              <a:effectLst/>
              <a:latin typeface="+mn-lt"/>
              <a:ea typeface="+mn-ea"/>
              <a:cs typeface="+mn-cs"/>
            </a:rPr>
            <a:t>Data and analysis inform joint planning </a:t>
          </a:r>
          <a:endParaRPr lang="fr-FR" dirty="0">
            <a:effectLst/>
            <a:latin typeface="+mn-lt"/>
            <a:ea typeface="+mn-ea"/>
            <a:cs typeface="+mn-cs"/>
          </a:endParaRPr>
        </a:p>
      </dgm:t>
    </dgm:pt>
    <dgm:pt modelId="{316BC67E-D072-4D2E-A721-A8FEB038D88F}" type="parTrans" cxnId="{0C642950-60B3-45FC-83E1-2B6F1B595BB7}">
      <dgm:prSet/>
      <dgm:spPr/>
      <dgm:t>
        <a:bodyPr/>
        <a:lstStyle/>
        <a:p>
          <a:endParaRPr lang="en-GB"/>
        </a:p>
      </dgm:t>
    </dgm:pt>
    <dgm:pt modelId="{09F4719C-094C-4DB5-82C1-6F8BA2CA386A}" type="sibTrans" cxnId="{0C642950-60B3-45FC-83E1-2B6F1B595BB7}">
      <dgm:prSet/>
      <dgm:spPr/>
      <dgm:t>
        <a:bodyPr/>
        <a:lstStyle/>
        <a:p>
          <a:endParaRPr lang="en-GB"/>
        </a:p>
      </dgm:t>
    </dgm:pt>
    <dgm:pt modelId="{27798608-5854-4EC4-9203-79A119313F97}" type="pres">
      <dgm:prSet presAssocID="{E83E8F5B-7293-4023-A754-FD11E6B32FAB}" presName="outerComposite" presStyleCnt="0">
        <dgm:presLayoutVars>
          <dgm:chMax val="5"/>
          <dgm:dir/>
          <dgm:resizeHandles val="exact"/>
        </dgm:presLayoutVars>
      </dgm:prSet>
      <dgm:spPr/>
    </dgm:pt>
    <dgm:pt modelId="{792D57DC-47EC-4DA0-88CD-7878C145C745}" type="pres">
      <dgm:prSet presAssocID="{E83E8F5B-7293-4023-A754-FD11E6B32FAB}" presName="dummyMaxCanvas" presStyleCnt="0">
        <dgm:presLayoutVars/>
      </dgm:prSet>
      <dgm:spPr/>
    </dgm:pt>
    <dgm:pt modelId="{3DDBC2F8-D4D2-4D89-A202-8A39F597F02F}" type="pres">
      <dgm:prSet presAssocID="{E83E8F5B-7293-4023-A754-FD11E6B32FAB}" presName="FourNodes_1" presStyleLbl="node1" presStyleIdx="0" presStyleCnt="4">
        <dgm:presLayoutVars>
          <dgm:bulletEnabled val="1"/>
        </dgm:presLayoutVars>
      </dgm:prSet>
      <dgm:spPr/>
    </dgm:pt>
    <dgm:pt modelId="{E46379FD-34CD-42A9-91C4-2A40119E1094}" type="pres">
      <dgm:prSet presAssocID="{E83E8F5B-7293-4023-A754-FD11E6B32FAB}" presName="FourNodes_2" presStyleLbl="node1" presStyleIdx="1" presStyleCnt="4">
        <dgm:presLayoutVars>
          <dgm:bulletEnabled val="1"/>
        </dgm:presLayoutVars>
      </dgm:prSet>
      <dgm:spPr/>
    </dgm:pt>
    <dgm:pt modelId="{FEE83A51-1E23-417F-8F6C-08620F657297}" type="pres">
      <dgm:prSet presAssocID="{E83E8F5B-7293-4023-A754-FD11E6B32FAB}" presName="FourNodes_3" presStyleLbl="node1" presStyleIdx="2" presStyleCnt="4">
        <dgm:presLayoutVars>
          <dgm:bulletEnabled val="1"/>
        </dgm:presLayoutVars>
      </dgm:prSet>
      <dgm:spPr/>
    </dgm:pt>
    <dgm:pt modelId="{4D414BA9-0C8C-497A-ABCB-08D9B2C5142E}" type="pres">
      <dgm:prSet presAssocID="{E83E8F5B-7293-4023-A754-FD11E6B32FAB}" presName="FourNodes_4" presStyleLbl="node1" presStyleIdx="3" presStyleCnt="4">
        <dgm:presLayoutVars>
          <dgm:bulletEnabled val="1"/>
        </dgm:presLayoutVars>
      </dgm:prSet>
      <dgm:spPr/>
    </dgm:pt>
    <dgm:pt modelId="{343F0E5E-4BFD-4FDF-A066-E02781196A65}" type="pres">
      <dgm:prSet presAssocID="{E83E8F5B-7293-4023-A754-FD11E6B32FAB}" presName="FourConn_1-2" presStyleLbl="fgAccFollowNode1" presStyleIdx="0" presStyleCnt="3">
        <dgm:presLayoutVars>
          <dgm:bulletEnabled val="1"/>
        </dgm:presLayoutVars>
      </dgm:prSet>
      <dgm:spPr/>
    </dgm:pt>
    <dgm:pt modelId="{890BD5B7-35D6-4987-ABA3-5A3DFAC0127A}" type="pres">
      <dgm:prSet presAssocID="{E83E8F5B-7293-4023-A754-FD11E6B32FAB}" presName="FourConn_2-3" presStyleLbl="fgAccFollowNode1" presStyleIdx="1" presStyleCnt="3">
        <dgm:presLayoutVars>
          <dgm:bulletEnabled val="1"/>
        </dgm:presLayoutVars>
      </dgm:prSet>
      <dgm:spPr/>
    </dgm:pt>
    <dgm:pt modelId="{E43BEB75-BAE6-4010-9823-4C73B88C83D6}" type="pres">
      <dgm:prSet presAssocID="{E83E8F5B-7293-4023-A754-FD11E6B32FAB}" presName="FourConn_3-4" presStyleLbl="fgAccFollowNode1" presStyleIdx="2" presStyleCnt="3">
        <dgm:presLayoutVars>
          <dgm:bulletEnabled val="1"/>
        </dgm:presLayoutVars>
      </dgm:prSet>
      <dgm:spPr/>
    </dgm:pt>
    <dgm:pt modelId="{1BABC8A6-F122-4B14-A1BD-B79C2246C2F5}" type="pres">
      <dgm:prSet presAssocID="{E83E8F5B-7293-4023-A754-FD11E6B32FAB}" presName="FourNodes_1_text" presStyleLbl="node1" presStyleIdx="3" presStyleCnt="4">
        <dgm:presLayoutVars>
          <dgm:bulletEnabled val="1"/>
        </dgm:presLayoutVars>
      </dgm:prSet>
      <dgm:spPr/>
    </dgm:pt>
    <dgm:pt modelId="{12A88738-FC63-4163-8EAC-DC8ED86957A7}" type="pres">
      <dgm:prSet presAssocID="{E83E8F5B-7293-4023-A754-FD11E6B32FAB}" presName="FourNodes_2_text" presStyleLbl="node1" presStyleIdx="3" presStyleCnt="4">
        <dgm:presLayoutVars>
          <dgm:bulletEnabled val="1"/>
        </dgm:presLayoutVars>
      </dgm:prSet>
      <dgm:spPr/>
    </dgm:pt>
    <dgm:pt modelId="{E1BC4E3B-9D59-4CDB-AA87-8148DF5DA341}" type="pres">
      <dgm:prSet presAssocID="{E83E8F5B-7293-4023-A754-FD11E6B32FAB}" presName="FourNodes_3_text" presStyleLbl="node1" presStyleIdx="3" presStyleCnt="4">
        <dgm:presLayoutVars>
          <dgm:bulletEnabled val="1"/>
        </dgm:presLayoutVars>
      </dgm:prSet>
      <dgm:spPr/>
    </dgm:pt>
    <dgm:pt modelId="{9E18D451-EC29-4091-96AB-EE890D2B07B1}" type="pres">
      <dgm:prSet presAssocID="{E83E8F5B-7293-4023-A754-FD11E6B32FAB}" presName="FourNodes_4_text" presStyleLbl="node1" presStyleIdx="3" presStyleCnt="4">
        <dgm:presLayoutVars>
          <dgm:bulletEnabled val="1"/>
        </dgm:presLayoutVars>
      </dgm:prSet>
      <dgm:spPr/>
    </dgm:pt>
  </dgm:ptLst>
  <dgm:cxnLst>
    <dgm:cxn modelId="{CC7E8707-BC1C-482A-AAC0-6640B24E8215}" srcId="{E83E8F5B-7293-4023-A754-FD11E6B32FAB}" destId="{AFC6A224-B208-43B9-8DFB-52FFA4B9CA5E}" srcOrd="1" destOrd="0" parTransId="{1051679C-547C-4883-B2BE-373916C5ECC1}" sibTransId="{3D283B1E-C166-4782-BD3D-8EC8F1B01707}"/>
    <dgm:cxn modelId="{1C4F4110-97BC-4B81-91D7-60FB95B4DDF6}" type="presOf" srcId="{AFC6A224-B208-43B9-8DFB-52FFA4B9CA5E}" destId="{12A88738-FC63-4163-8EAC-DC8ED86957A7}" srcOrd="1" destOrd="0" presId="urn:microsoft.com/office/officeart/2005/8/layout/vProcess5"/>
    <dgm:cxn modelId="{055CB11E-BFF9-4871-9744-33361E546796}" type="presOf" srcId="{6A12BD9A-A448-45AA-8E9E-4CA72EDAE79C}" destId="{9E18D451-EC29-4091-96AB-EE890D2B07B1}" srcOrd="1" destOrd="0" presId="urn:microsoft.com/office/officeart/2005/8/layout/vProcess5"/>
    <dgm:cxn modelId="{51C44D65-6992-4562-82F8-66FD7C67DD41}" type="presOf" srcId="{3D283B1E-C166-4782-BD3D-8EC8F1B01707}" destId="{890BD5B7-35D6-4987-ABA3-5A3DFAC0127A}" srcOrd="0" destOrd="0" presId="urn:microsoft.com/office/officeart/2005/8/layout/vProcess5"/>
    <dgm:cxn modelId="{E004AA4C-738E-4EAD-A610-859264405F3C}" type="presOf" srcId="{8A37BE72-8A92-4EBE-8A8D-7FC405E8FC43}" destId="{FEE83A51-1E23-417F-8F6C-08620F657297}" srcOrd="0" destOrd="0" presId="urn:microsoft.com/office/officeart/2005/8/layout/vProcess5"/>
    <dgm:cxn modelId="{0C642950-60B3-45FC-83E1-2B6F1B595BB7}" srcId="{E83E8F5B-7293-4023-A754-FD11E6B32FAB}" destId="{6A12BD9A-A448-45AA-8E9E-4CA72EDAE79C}" srcOrd="3" destOrd="0" parTransId="{316BC67E-D072-4D2E-A721-A8FEB038D88F}" sibTransId="{09F4719C-094C-4DB5-82C1-6F8BA2CA386A}"/>
    <dgm:cxn modelId="{00BD258A-9E55-4394-81DF-9799440CC233}" type="presOf" srcId="{E83E8F5B-7293-4023-A754-FD11E6B32FAB}" destId="{27798608-5854-4EC4-9203-79A119313F97}" srcOrd="0" destOrd="0" presId="urn:microsoft.com/office/officeart/2005/8/layout/vProcess5"/>
    <dgm:cxn modelId="{B8A7CB99-2B4D-4811-8676-06AF6CD5E7F2}" type="presOf" srcId="{6A12BD9A-A448-45AA-8E9E-4CA72EDAE79C}" destId="{4D414BA9-0C8C-497A-ABCB-08D9B2C5142E}" srcOrd="0" destOrd="0" presId="urn:microsoft.com/office/officeart/2005/8/layout/vProcess5"/>
    <dgm:cxn modelId="{04DB0FA7-2512-499C-94CC-FE99E47B587A}" type="presOf" srcId="{88FF7DC8-6BBD-4C64-A8FA-FD5563590407}" destId="{343F0E5E-4BFD-4FDF-A066-E02781196A65}" srcOrd="0" destOrd="0" presId="urn:microsoft.com/office/officeart/2005/8/layout/vProcess5"/>
    <dgm:cxn modelId="{89B942AC-FF0B-48A8-B3F2-3A0F3425CA7E}" type="presOf" srcId="{8A37BE72-8A92-4EBE-8A8D-7FC405E8FC43}" destId="{E1BC4E3B-9D59-4CDB-AA87-8148DF5DA341}" srcOrd="1" destOrd="0" presId="urn:microsoft.com/office/officeart/2005/8/layout/vProcess5"/>
    <dgm:cxn modelId="{73D80AB6-15F5-4354-B71A-8ED0BB9F7C13}" type="presOf" srcId="{CD2D6EE3-4A83-4414-86C1-9DFC11DBC51D}" destId="{E43BEB75-BAE6-4010-9823-4C73B88C83D6}" srcOrd="0" destOrd="0" presId="urn:microsoft.com/office/officeart/2005/8/layout/vProcess5"/>
    <dgm:cxn modelId="{BF0A60B9-35A1-4D8A-B5B9-25325B91F044}" srcId="{E83E8F5B-7293-4023-A754-FD11E6B32FAB}" destId="{7147C218-A85E-445A-A001-3349ED16BDF6}" srcOrd="0" destOrd="0" parTransId="{6D3B3E57-5356-48A9-9B73-BDE29C41E182}" sibTransId="{88FF7DC8-6BBD-4C64-A8FA-FD5563590407}"/>
    <dgm:cxn modelId="{59C8C7C6-A27A-4BC8-ABFF-E1E04A427915}" type="presOf" srcId="{7147C218-A85E-445A-A001-3349ED16BDF6}" destId="{3DDBC2F8-D4D2-4D89-A202-8A39F597F02F}" srcOrd="0" destOrd="0" presId="urn:microsoft.com/office/officeart/2005/8/layout/vProcess5"/>
    <dgm:cxn modelId="{D616AACA-D8AF-44D5-BA0C-5F3FEFFA2D1C}" srcId="{E83E8F5B-7293-4023-A754-FD11E6B32FAB}" destId="{8A37BE72-8A92-4EBE-8A8D-7FC405E8FC43}" srcOrd="2" destOrd="0" parTransId="{B52910E1-082D-4C3B-A302-1CDE615928DE}" sibTransId="{CD2D6EE3-4A83-4414-86C1-9DFC11DBC51D}"/>
    <dgm:cxn modelId="{A64139D2-26C9-4BB1-B985-7A1102AABC4E}" type="presOf" srcId="{AFC6A224-B208-43B9-8DFB-52FFA4B9CA5E}" destId="{E46379FD-34CD-42A9-91C4-2A40119E1094}" srcOrd="0" destOrd="0" presId="urn:microsoft.com/office/officeart/2005/8/layout/vProcess5"/>
    <dgm:cxn modelId="{F520C8ED-87E7-41E1-AB09-E9178B180CC1}" type="presOf" srcId="{7147C218-A85E-445A-A001-3349ED16BDF6}" destId="{1BABC8A6-F122-4B14-A1BD-B79C2246C2F5}" srcOrd="1" destOrd="0" presId="urn:microsoft.com/office/officeart/2005/8/layout/vProcess5"/>
    <dgm:cxn modelId="{969D2A33-3DC3-43BD-B6DD-5751B0A99935}" type="presParOf" srcId="{27798608-5854-4EC4-9203-79A119313F97}" destId="{792D57DC-47EC-4DA0-88CD-7878C145C745}" srcOrd="0" destOrd="0" presId="urn:microsoft.com/office/officeart/2005/8/layout/vProcess5"/>
    <dgm:cxn modelId="{CDDA5374-ABA7-44CE-A42C-A872EC5C918D}" type="presParOf" srcId="{27798608-5854-4EC4-9203-79A119313F97}" destId="{3DDBC2F8-D4D2-4D89-A202-8A39F597F02F}" srcOrd="1" destOrd="0" presId="urn:microsoft.com/office/officeart/2005/8/layout/vProcess5"/>
    <dgm:cxn modelId="{99A3EC54-95B6-4486-B8E7-5F456F7FC0D7}" type="presParOf" srcId="{27798608-5854-4EC4-9203-79A119313F97}" destId="{E46379FD-34CD-42A9-91C4-2A40119E1094}" srcOrd="2" destOrd="0" presId="urn:microsoft.com/office/officeart/2005/8/layout/vProcess5"/>
    <dgm:cxn modelId="{585502BB-FC9D-4F21-BE35-AE904C901D58}" type="presParOf" srcId="{27798608-5854-4EC4-9203-79A119313F97}" destId="{FEE83A51-1E23-417F-8F6C-08620F657297}" srcOrd="3" destOrd="0" presId="urn:microsoft.com/office/officeart/2005/8/layout/vProcess5"/>
    <dgm:cxn modelId="{7CD3B61D-0207-44EF-8ECE-6EFF4F2CA151}" type="presParOf" srcId="{27798608-5854-4EC4-9203-79A119313F97}" destId="{4D414BA9-0C8C-497A-ABCB-08D9B2C5142E}" srcOrd="4" destOrd="0" presId="urn:microsoft.com/office/officeart/2005/8/layout/vProcess5"/>
    <dgm:cxn modelId="{DA73E5CF-0DFB-4FA6-B8D2-2545C2D2F1BE}" type="presParOf" srcId="{27798608-5854-4EC4-9203-79A119313F97}" destId="{343F0E5E-4BFD-4FDF-A066-E02781196A65}" srcOrd="5" destOrd="0" presId="urn:microsoft.com/office/officeart/2005/8/layout/vProcess5"/>
    <dgm:cxn modelId="{F2C4A275-975B-4557-84E0-E9CEC833B171}" type="presParOf" srcId="{27798608-5854-4EC4-9203-79A119313F97}" destId="{890BD5B7-35D6-4987-ABA3-5A3DFAC0127A}" srcOrd="6" destOrd="0" presId="urn:microsoft.com/office/officeart/2005/8/layout/vProcess5"/>
    <dgm:cxn modelId="{413CCC23-1675-4EAD-B574-B62182A9DC42}" type="presParOf" srcId="{27798608-5854-4EC4-9203-79A119313F97}" destId="{E43BEB75-BAE6-4010-9823-4C73B88C83D6}" srcOrd="7" destOrd="0" presId="urn:microsoft.com/office/officeart/2005/8/layout/vProcess5"/>
    <dgm:cxn modelId="{95C74298-3341-4B31-BD75-38C23C879422}" type="presParOf" srcId="{27798608-5854-4EC4-9203-79A119313F97}" destId="{1BABC8A6-F122-4B14-A1BD-B79C2246C2F5}" srcOrd="8" destOrd="0" presId="urn:microsoft.com/office/officeart/2005/8/layout/vProcess5"/>
    <dgm:cxn modelId="{55D85754-4A3D-4D7D-90B0-B542A3ED1732}" type="presParOf" srcId="{27798608-5854-4EC4-9203-79A119313F97}" destId="{12A88738-FC63-4163-8EAC-DC8ED86957A7}" srcOrd="9" destOrd="0" presId="urn:microsoft.com/office/officeart/2005/8/layout/vProcess5"/>
    <dgm:cxn modelId="{ACB183D3-B835-493A-ACBB-63E209037953}" type="presParOf" srcId="{27798608-5854-4EC4-9203-79A119313F97}" destId="{E1BC4E3B-9D59-4CDB-AA87-8148DF5DA341}" srcOrd="10" destOrd="0" presId="urn:microsoft.com/office/officeart/2005/8/layout/vProcess5"/>
    <dgm:cxn modelId="{274806D1-55FF-4099-8F03-5F2E434232A8}" type="presParOf" srcId="{27798608-5854-4EC4-9203-79A119313F97}" destId="{9E18D451-EC29-4091-96AB-EE890D2B07B1}"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6C6C-EFC1-48DA-9A86-A8301FA748E0}">
      <dsp:nvSpPr>
        <dsp:cNvPr id="0" name=""/>
        <dsp:cNvSpPr/>
      </dsp:nvSpPr>
      <dsp:spPr>
        <a:xfrm>
          <a:off x="4624732" y="118472"/>
          <a:ext cx="1889326" cy="1889326"/>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1. </a:t>
          </a: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a:t>
          </a:r>
          <a:r>
            <a:rPr lang="fr-FR" sz="2100" kern="1200" dirty="0">
              <a:latin typeface="+mn-lt"/>
              <a:ea typeface="+mn-ea"/>
              <a:cs typeface="+mn-cs"/>
            </a:rPr>
            <a:t>Actors mapping, mobilisation, leadership and  coordination </a:t>
          </a:r>
          <a:endParaRPr lang="fr-FR" sz="2100" kern="1200" dirty="0">
            <a:latin typeface="Calibri" panose="020F0502020204030204"/>
            <a:ea typeface="+mn-ea"/>
            <a:cs typeface="+mn-cs"/>
          </a:endParaRPr>
        </a:p>
      </dsp:txBody>
      <dsp:txXfrm>
        <a:off x="4624732" y="118472"/>
        <a:ext cx="1889326" cy="1889326"/>
      </dsp:txXfrm>
    </dsp:sp>
    <dsp:sp modelId="{F9D20298-2C4F-4DE4-B703-62DC5FD49660}">
      <dsp:nvSpPr>
        <dsp:cNvPr id="0" name=""/>
        <dsp:cNvSpPr/>
      </dsp:nvSpPr>
      <dsp:spPr>
        <a:xfrm>
          <a:off x="1295684" y="-759"/>
          <a:ext cx="5337606" cy="5337606"/>
        </a:xfrm>
        <a:prstGeom prst="circularArrow">
          <a:avLst>
            <a:gd name="adj1" fmla="val 6904"/>
            <a:gd name="adj2" fmla="val 465544"/>
            <a:gd name="adj3" fmla="val 548607"/>
            <a:gd name="adj4" fmla="val 205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E7BE73-42BC-4003-A910-E6270E66D466}">
      <dsp:nvSpPr>
        <dsp:cNvPr id="0" name=""/>
        <dsp:cNvSpPr/>
      </dsp:nvSpPr>
      <dsp:spPr>
        <a:xfrm>
          <a:off x="4624732" y="3328289"/>
          <a:ext cx="1889326" cy="1889326"/>
        </a:xfrm>
        <a:prstGeom prst="rect">
          <a:avLst/>
        </a:prstGeom>
        <a:solidFill>
          <a:srgbClr val="A6A6A6"/>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a:t>
          </a:r>
          <a:r>
            <a:rPr lang="fr-FR" sz="2100" kern="1200" dirty="0">
              <a:latin typeface="+mn-lt"/>
              <a:ea typeface="+mn-ea"/>
              <a:cs typeface="+mn-cs"/>
            </a:rPr>
            <a:t>Data and </a:t>
          </a:r>
          <a:r>
            <a:rPr lang="fr-FR" sz="2100" kern="1200" dirty="0" err="1">
              <a:latin typeface="+mn-lt"/>
              <a:ea typeface="+mn-ea"/>
              <a:cs typeface="+mn-cs"/>
            </a:rPr>
            <a:t>analysis</a:t>
          </a:r>
          <a:r>
            <a:rPr lang="fr-FR" sz="2100" kern="1200" dirty="0">
              <a:latin typeface="+mn-lt"/>
              <a:ea typeface="+mn-ea"/>
              <a:cs typeface="+mn-cs"/>
            </a:rPr>
            <a:t> to </a:t>
          </a:r>
          <a:r>
            <a:rPr lang="fr-FR" sz="2100" kern="1200" dirty="0" err="1">
              <a:latin typeface="+mn-lt"/>
              <a:ea typeface="+mn-ea"/>
              <a:cs typeface="+mn-cs"/>
            </a:rPr>
            <a:t>inform</a:t>
          </a:r>
          <a:r>
            <a:rPr lang="fr-FR" sz="2100" kern="1200" dirty="0">
              <a:latin typeface="+mn-lt"/>
              <a:ea typeface="+mn-ea"/>
              <a:cs typeface="+mn-cs"/>
            </a:rPr>
            <a:t> joint area –</a:t>
          </a:r>
          <a:r>
            <a:rPr lang="fr-FR" sz="2100" kern="1200" dirty="0" err="1">
              <a:latin typeface="+mn-lt"/>
              <a:ea typeface="+mn-ea"/>
              <a:cs typeface="+mn-cs"/>
            </a:rPr>
            <a:t>based</a:t>
          </a:r>
          <a:r>
            <a:rPr lang="fr-FR" sz="2100" kern="1200" dirty="0">
              <a:latin typeface="+mn-lt"/>
              <a:ea typeface="+mn-ea"/>
              <a:cs typeface="+mn-cs"/>
            </a:rPr>
            <a:t> solutions  planning</a:t>
          </a:r>
          <a:endParaRPr lang="fr-FR" sz="2100" kern="1200" dirty="0">
            <a:latin typeface="Calibri" panose="020F0502020204030204"/>
            <a:ea typeface="+mn-ea"/>
            <a:cs typeface="+mn-cs"/>
          </a:endParaRPr>
        </a:p>
      </dsp:txBody>
      <dsp:txXfrm>
        <a:off x="4624732" y="3328289"/>
        <a:ext cx="1889326" cy="1889326"/>
      </dsp:txXfrm>
    </dsp:sp>
    <dsp:sp modelId="{518D0AD7-E627-4C13-9406-E440CEFA57BD}">
      <dsp:nvSpPr>
        <dsp:cNvPr id="0" name=""/>
        <dsp:cNvSpPr/>
      </dsp:nvSpPr>
      <dsp:spPr>
        <a:xfrm>
          <a:off x="1295684" y="-759"/>
          <a:ext cx="5337606" cy="5337606"/>
        </a:xfrm>
        <a:prstGeom prst="circularArrow">
          <a:avLst>
            <a:gd name="adj1" fmla="val 6904"/>
            <a:gd name="adj2" fmla="val 465544"/>
            <a:gd name="adj3" fmla="val 5948607"/>
            <a:gd name="adj4" fmla="val 43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2A8939-0174-4714-8435-3A417199EB84}">
      <dsp:nvSpPr>
        <dsp:cNvPr id="0" name=""/>
        <dsp:cNvSpPr/>
      </dsp:nvSpPr>
      <dsp:spPr>
        <a:xfrm>
          <a:off x="1414916" y="3328289"/>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Plan </a:t>
          </a:r>
          <a:r>
            <a:rPr lang="fr-FR" sz="2100" kern="1200" dirty="0" err="1">
              <a:latin typeface="Calibri" panose="020F0502020204030204"/>
              <a:ea typeface="+mn-ea"/>
              <a:cs typeface="+mn-cs"/>
            </a:rPr>
            <a:t>development</a:t>
          </a:r>
          <a:r>
            <a:rPr lang="fr-FR" sz="2100" kern="1200" dirty="0">
              <a:latin typeface="Calibri" panose="020F0502020204030204"/>
              <a:ea typeface="+mn-ea"/>
              <a:cs typeface="+mn-cs"/>
            </a:rPr>
            <a:t> </a:t>
          </a:r>
          <a:r>
            <a:rPr lang="fr-FR" sz="2100" kern="1200" dirty="0" err="1">
              <a:latin typeface="Calibri" panose="020F0502020204030204"/>
              <a:ea typeface="+mn-ea"/>
              <a:cs typeface="+mn-cs"/>
            </a:rPr>
            <a:t>based</a:t>
          </a:r>
          <a:r>
            <a:rPr lang="fr-FR" sz="2100" kern="1200" dirty="0">
              <a:latin typeface="Calibri" panose="020F0502020204030204"/>
              <a:ea typeface="+mn-ea"/>
              <a:cs typeface="+mn-cs"/>
            </a:rPr>
            <a:t> on Community Action Plans </a:t>
          </a:r>
        </a:p>
      </dsp:txBody>
      <dsp:txXfrm>
        <a:off x="1414916" y="3328289"/>
        <a:ext cx="1889326" cy="1889326"/>
      </dsp:txXfrm>
    </dsp:sp>
    <dsp:sp modelId="{B20A96AE-5788-448F-8C20-6ED41D31904C}">
      <dsp:nvSpPr>
        <dsp:cNvPr id="0" name=""/>
        <dsp:cNvSpPr/>
      </dsp:nvSpPr>
      <dsp:spPr>
        <a:xfrm>
          <a:off x="1295684" y="-759"/>
          <a:ext cx="5337606" cy="5337606"/>
        </a:xfrm>
        <a:prstGeom prst="circularArrow">
          <a:avLst>
            <a:gd name="adj1" fmla="val 6904"/>
            <a:gd name="adj2" fmla="val 465544"/>
            <a:gd name="adj3" fmla="val 11348607"/>
            <a:gd name="adj4" fmla="val 97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D5121-4DE3-4482-AC23-AD32E3640D2D}">
      <dsp:nvSpPr>
        <dsp:cNvPr id="0" name=""/>
        <dsp:cNvSpPr/>
      </dsp:nvSpPr>
      <dsp:spPr>
        <a:xfrm>
          <a:off x="1414916" y="118472"/>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Inclusive and </a:t>
          </a:r>
          <a:r>
            <a:rPr lang="fr-FR" sz="2100" kern="1200" dirty="0" err="1">
              <a:latin typeface="Calibri" panose="020F0502020204030204"/>
              <a:ea typeface="+mn-ea"/>
              <a:cs typeface="+mn-cs"/>
            </a:rPr>
            <a:t>participatory</a:t>
          </a:r>
          <a:r>
            <a:rPr lang="fr-FR" sz="2100" kern="1200" dirty="0">
              <a:latin typeface="Calibri" panose="020F0502020204030204"/>
              <a:ea typeface="+mn-ea"/>
              <a:cs typeface="+mn-cs"/>
            </a:rPr>
            <a:t> monitoring and Evaluation </a:t>
          </a:r>
        </a:p>
      </dsp:txBody>
      <dsp:txXfrm>
        <a:off x="1414916" y="118472"/>
        <a:ext cx="1889326" cy="1889326"/>
      </dsp:txXfrm>
    </dsp:sp>
    <dsp:sp modelId="{25BA8D68-20B8-4D99-982A-503015FE5E1D}">
      <dsp:nvSpPr>
        <dsp:cNvPr id="0" name=""/>
        <dsp:cNvSpPr/>
      </dsp:nvSpPr>
      <dsp:spPr>
        <a:xfrm>
          <a:off x="1295684" y="-759"/>
          <a:ext cx="5337606" cy="5337606"/>
        </a:xfrm>
        <a:prstGeom prst="circularArrow">
          <a:avLst>
            <a:gd name="adj1" fmla="val 6904"/>
            <a:gd name="adj2" fmla="val 465544"/>
            <a:gd name="adj3" fmla="val 16748607"/>
            <a:gd name="adj4" fmla="val 151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BC2F8-D4D2-4D89-A202-8A39F597F02F}">
      <dsp:nvSpPr>
        <dsp:cNvPr id="0" name=""/>
        <dsp:cNvSpPr/>
      </dsp:nvSpPr>
      <dsp:spPr>
        <a:xfrm>
          <a:off x="0" y="0"/>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ClrTx/>
            <a:buSzTx/>
            <a:buFont typeface="Arial" panose="020B0604020202020204" pitchFamily="34" charset="0"/>
            <a:buNone/>
          </a:pPr>
          <a:r>
            <a:rPr lang="en-US" sz="2200" kern="1200" dirty="0">
              <a:effectLst/>
              <a:latin typeface="+mn-lt"/>
              <a:ea typeface="+mn-ea"/>
              <a:cs typeface="+mn-cs"/>
            </a:rPr>
            <a:t>Data needs on demand and supply sides are carefully assessed based on clear common objectives</a:t>
          </a:r>
          <a:endParaRPr lang="en-GB" sz="2200" kern="1200" dirty="0"/>
        </a:p>
      </dsp:txBody>
      <dsp:txXfrm>
        <a:off x="28038" y="28038"/>
        <a:ext cx="7298593" cy="901218"/>
      </dsp:txXfrm>
    </dsp:sp>
    <dsp:sp modelId="{E46379FD-34CD-42A9-91C4-2A40119E1094}">
      <dsp:nvSpPr>
        <dsp:cNvPr id="0" name=""/>
        <dsp:cNvSpPr/>
      </dsp:nvSpPr>
      <dsp:spPr>
        <a:xfrm>
          <a:off x="704545" y="1131347"/>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Font typeface="Arial" panose="020B0604020202020204" pitchFamily="34" charset="0"/>
            <a:buNone/>
          </a:pPr>
          <a:r>
            <a:rPr lang="en-US" sz="2200" kern="1200" dirty="0">
              <a:effectLst/>
              <a:latin typeface="+mn-lt"/>
              <a:ea typeface="+mn-ea"/>
              <a:cs typeface="+mn-cs"/>
            </a:rPr>
            <a:t>Existing data and analysis on the different segments of the population and on the characteristics of the area is shared </a:t>
          </a:r>
          <a:endParaRPr lang="en-GB" sz="2200" kern="1200" dirty="0"/>
        </a:p>
      </dsp:txBody>
      <dsp:txXfrm>
        <a:off x="732583" y="1159385"/>
        <a:ext cx="7029617" cy="901218"/>
      </dsp:txXfrm>
    </dsp:sp>
    <dsp:sp modelId="{FEE83A51-1E23-417F-8F6C-08620F657297}">
      <dsp:nvSpPr>
        <dsp:cNvPr id="0" name=""/>
        <dsp:cNvSpPr/>
      </dsp:nvSpPr>
      <dsp:spPr>
        <a:xfrm>
          <a:off x="1398574" y="2262695"/>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Font typeface="Arial" panose="020B0604020202020204" pitchFamily="34" charset="0"/>
            <a:buNone/>
          </a:pPr>
          <a:r>
            <a:rPr lang="en-US" sz="2200" kern="1200">
              <a:effectLst/>
              <a:latin typeface="+mn-lt"/>
              <a:ea typeface="+mn-ea"/>
              <a:cs typeface="+mn-cs"/>
            </a:rPr>
            <a:t>Only necessary data is collected by relevant actors, based on comparative advantages </a:t>
          </a:r>
          <a:endParaRPr lang="en-GB" sz="2200" kern="1200" dirty="0"/>
        </a:p>
      </dsp:txBody>
      <dsp:txXfrm>
        <a:off x="1426612" y="2290733"/>
        <a:ext cx="7040133" cy="901218"/>
      </dsp:txXfrm>
    </dsp:sp>
    <dsp:sp modelId="{4D414BA9-0C8C-497A-ABCB-08D9B2C5142E}">
      <dsp:nvSpPr>
        <dsp:cNvPr id="0" name=""/>
        <dsp:cNvSpPr/>
      </dsp:nvSpPr>
      <dsp:spPr>
        <a:xfrm>
          <a:off x="2103119" y="3394043"/>
          <a:ext cx="8412480" cy="957294"/>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effectLst/>
              <a:latin typeface="+mn-lt"/>
              <a:ea typeface="+mn-ea"/>
              <a:cs typeface="+mn-cs"/>
            </a:rPr>
            <a:t>Data and analysis inform joint planning </a:t>
          </a:r>
          <a:endParaRPr lang="fr-FR" sz="2200" kern="1200" dirty="0">
            <a:effectLst/>
            <a:latin typeface="+mn-lt"/>
            <a:ea typeface="+mn-ea"/>
            <a:cs typeface="+mn-cs"/>
          </a:endParaRPr>
        </a:p>
      </dsp:txBody>
      <dsp:txXfrm>
        <a:off x="2131157" y="3422081"/>
        <a:ext cx="7029617" cy="901218"/>
      </dsp:txXfrm>
    </dsp:sp>
    <dsp:sp modelId="{343F0E5E-4BFD-4FDF-A066-E02781196A65}">
      <dsp:nvSpPr>
        <dsp:cNvPr id="0" name=""/>
        <dsp:cNvSpPr/>
      </dsp:nvSpPr>
      <dsp:spPr>
        <a:xfrm>
          <a:off x="7790238" y="733200"/>
          <a:ext cx="622241" cy="622241"/>
        </a:xfrm>
        <a:prstGeom prst="downArrow">
          <a:avLst>
            <a:gd name="adj1" fmla="val 55000"/>
            <a:gd name="adj2" fmla="val 45000"/>
          </a:avLst>
        </a:prstGeom>
        <a:solidFill>
          <a:srgbClr val="BA122B"/>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7930242" y="733200"/>
        <a:ext cx="342233" cy="468236"/>
      </dsp:txXfrm>
    </dsp:sp>
    <dsp:sp modelId="{890BD5B7-35D6-4987-ABA3-5A3DFAC0127A}">
      <dsp:nvSpPr>
        <dsp:cNvPr id="0" name=""/>
        <dsp:cNvSpPr/>
      </dsp:nvSpPr>
      <dsp:spPr>
        <a:xfrm>
          <a:off x="8494783" y="1864548"/>
          <a:ext cx="622241" cy="622241"/>
        </a:xfrm>
        <a:prstGeom prst="downArrow">
          <a:avLst>
            <a:gd name="adj1" fmla="val 55000"/>
            <a:gd name="adj2" fmla="val 45000"/>
          </a:avLst>
        </a:prstGeom>
        <a:solidFill>
          <a:srgbClr val="BA122B">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8634787" y="1864548"/>
        <a:ext cx="342233" cy="468236"/>
      </dsp:txXfrm>
    </dsp:sp>
    <dsp:sp modelId="{E43BEB75-BAE6-4010-9823-4C73B88C83D6}">
      <dsp:nvSpPr>
        <dsp:cNvPr id="0" name=""/>
        <dsp:cNvSpPr/>
      </dsp:nvSpPr>
      <dsp:spPr>
        <a:xfrm>
          <a:off x="9188813" y="2995896"/>
          <a:ext cx="622241" cy="622241"/>
        </a:xfrm>
        <a:prstGeom prst="downArrow">
          <a:avLst>
            <a:gd name="adj1" fmla="val 55000"/>
            <a:gd name="adj2" fmla="val 45000"/>
          </a:avLst>
        </a:prstGeom>
        <a:solidFill>
          <a:srgbClr val="BA122B">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9328817"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‹N°›</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egionaldss.org/wp-content/uploads/2019/05/2019-SOLUTIONS-ANALYSIS-SOMALIA.pdf"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ec.europa.eu/eurostat/web/expert-group-on-refugee-statistic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dswgsudan.org/en/2019-progress-towards-durable-solutions-abushouk-elsalam-idp-camps/#section=0&amp;page=3&amp;subpage=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a:t>
            </a:fld>
            <a:endParaRPr lang="en-US"/>
          </a:p>
        </p:txBody>
      </p:sp>
    </p:spTree>
    <p:extLst>
      <p:ext uri="{BB962C8B-B14F-4D97-AF65-F5344CB8AC3E}">
        <p14:creationId xmlns:p14="http://schemas.microsoft.com/office/powerpoint/2010/main" val="2068717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5F30E8-26E9-4FF0-B25D-8E11553B5012}" type="slidenum">
              <a:rPr lang="en-US" smtClean="0"/>
              <a:t>3</a:t>
            </a:fld>
            <a:endParaRPr lang="en-US"/>
          </a:p>
        </p:txBody>
      </p:sp>
    </p:spTree>
    <p:extLst>
      <p:ext uri="{BB962C8B-B14F-4D97-AF65-F5344CB8AC3E}">
        <p14:creationId xmlns:p14="http://schemas.microsoft.com/office/powerpoint/2010/main" val="2815312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this section participatory by showing and the title + the question mark icon (animation already inserted) of the slide first and asking the question to the participants. Only show the bullet points after you managed to get sufficient good/relevant arguments/answers.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242149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animated slide : each sentence on the left is illustrated by icons on the right appearing simultaneously. </a:t>
            </a:r>
          </a:p>
          <a:p>
            <a:pPr marL="0" indent="0">
              <a:spcBef>
                <a:spcPts val="0"/>
              </a:spcBef>
              <a:spcAft>
                <a:spcPts val="600"/>
              </a:spcAft>
              <a:buNone/>
            </a:pPr>
            <a:r>
              <a:rPr lang="en-US" sz="1200" dirty="0"/>
              <a:t>The main messages here is that:  </a:t>
            </a:r>
          </a:p>
          <a:p>
            <a:pPr marL="0" indent="0">
              <a:spcBef>
                <a:spcPts val="0"/>
              </a:spcBef>
              <a:spcAft>
                <a:spcPts val="600"/>
              </a:spcAft>
              <a:buNone/>
            </a:pPr>
            <a:r>
              <a:rPr lang="en-US" sz="1200" dirty="0"/>
              <a:t>- The selected area will be the entry point for data collection and analysis on: </a:t>
            </a:r>
          </a:p>
          <a:p>
            <a:pPr marL="171450" indent="-171450">
              <a:spcBef>
                <a:spcPts val="0"/>
              </a:spcBef>
              <a:spcAft>
                <a:spcPts val="600"/>
              </a:spcAft>
              <a:buFont typeface="Arial" panose="020B0604020202020204" pitchFamily="34" charset="0"/>
              <a:buChar char="•"/>
            </a:pPr>
            <a:r>
              <a:rPr lang="en-US" sz="1200" dirty="0"/>
              <a:t>The different categories of populations (refugees, IDPs, host communities) to be able to compare the common and different needs of the different segment of populations; </a:t>
            </a:r>
          </a:p>
          <a:p>
            <a:pPr marL="171450" indent="-171450">
              <a:spcBef>
                <a:spcPts val="0"/>
              </a:spcBef>
              <a:spcAft>
                <a:spcPts val="600"/>
              </a:spcAft>
              <a:buClr>
                <a:srgbClr val="BA122B"/>
              </a:buClr>
              <a:buFont typeface="Arial" panose="020B0604020202020204" pitchFamily="34" charset="0"/>
              <a:buChar char="•"/>
            </a:pPr>
            <a:r>
              <a:rPr lang="en-US" sz="1200" dirty="0"/>
              <a:t>Characteristics of the location’s structures and services. </a:t>
            </a:r>
          </a:p>
          <a:p>
            <a:pPr marL="0" indent="0">
              <a:spcBef>
                <a:spcPts val="0"/>
              </a:spcBef>
              <a:spcAft>
                <a:spcPts val="600"/>
              </a:spcAft>
              <a:buClr>
                <a:srgbClr val="BA122B"/>
              </a:buClr>
              <a:buFont typeface="Arial" panose="020B0604020202020204" pitchFamily="34" charset="0"/>
              <a:buNone/>
            </a:pPr>
            <a:r>
              <a:rPr lang="en-US" sz="1200" dirty="0"/>
              <a:t>A detailed list of the types of data for each side (population and location) is provided in the following slide.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141215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is a comprehensive approach to bring data on people and data on locations together.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This entails collecting macro data on the places and micro data on the population.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It is also a combination of quantitative and qualitative data.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Secondary data: We don’t automatically need to collect all the data. Part of it  maybe available with partners.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We don’t need to collect and search for all the data, only the data and information that we need!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r>
              <a:rPr lang="en-US" b="1" dirty="0"/>
              <a:t>Activity 1: </a:t>
            </a:r>
            <a:r>
              <a:rPr lang="en-US" sz="1200" b="1" kern="1200" dirty="0">
                <a:solidFill>
                  <a:schemeClr val="tx1"/>
                </a:solidFill>
                <a:effectLst/>
                <a:latin typeface="+mn-lt"/>
                <a:ea typeface="+mn-ea"/>
                <a:cs typeface="+mn-cs"/>
              </a:rPr>
              <a:t>scattered data.</a:t>
            </a:r>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plenary, ask who collects this data for IDPs, refugees, host communities in the context where the workshop is organized, who has access to it, and shares it?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have time, write the different sets of data and the different segments of population on flip chart papers and write down the answers of the participants as they come during the discussion.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Let the participants discuss during 5 to 7 minutes and conclude the activity by saying that ideally data collection and analysis should be concerted and shared to inform a joint vision and planning as area-based planning is an approach including 1. the whole population in a 2. given location, is 3. multi-stakeholder and 4. multi-sectoral. Most studies conducted/data sources in the region are organization centric, with ensuing duplication and contradiction, leading to a lack of common analysis and undermining the development of a common narrative and planning.</a:t>
            </a: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Based on </a:t>
            </a:r>
            <a:r>
              <a:rPr lang="en-US" dirty="0" err="1"/>
              <a:t>Jips</a:t>
            </a:r>
            <a:r>
              <a:rPr lang="en-US" dirty="0"/>
              <a:t> presentation on area-based solutions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784065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 recap slide that enables the facilitator to summarize the key elements of data collection and analysis for solutions area-based planning.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4198627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context specific. It was borrowed from UNHCR Ethiopia and will only be screened during the pilot workshop on </a:t>
            </a:r>
            <a:r>
              <a:rPr lang="en-GB" dirty="0" err="1"/>
              <a:t>Jijiga</a:t>
            </a:r>
            <a:r>
              <a:rPr lang="en-GB" dirty="0"/>
              <a:t>. The main goal of presenting this slide is to show the current restricted and siloed on access to data in and outside the camp. </a:t>
            </a:r>
          </a:p>
          <a:p>
            <a:r>
              <a:rPr lang="en-GB" dirty="0"/>
              <a:t>Ideally, there should be a shared and concerted data collection and analysis strategy and plan among all relevant a actors under the leadership of local authorities at the Kebele level. It would ensure that the area-based-plan is informed by shared and concerted data and analysis,  a common vision and shared outcomes. </a:t>
            </a:r>
          </a:p>
          <a:p>
            <a:endParaRPr lang="en-GB" dirty="0"/>
          </a:p>
          <a:p>
            <a:r>
              <a:rPr lang="en-GB" dirty="0"/>
              <a:t>Source: UNHCR Ethiopia. </a:t>
            </a:r>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257070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Here are the different tools that have been developed to support joint area-based solutions analysis. The first three are based on the 8 IASC criteria. </a:t>
            </a:r>
          </a:p>
          <a:p>
            <a:endParaRPr lang="en-GB" b="1" dirty="0"/>
          </a:p>
          <a:p>
            <a:r>
              <a:rPr lang="en-GB" b="1" dirty="0"/>
              <a:t>The interagency indicators library </a:t>
            </a:r>
            <a:r>
              <a:rPr lang="en-GB" dirty="0"/>
              <a:t>that was recently developed by many UN agencies and international NGOs based on the 8 IASC criteria + basic demographics and intention survey.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Durable Solutions Indicator Library presents agreed-upon indicators that can be used to measure durable solutions outcomes. It can inform solutions-related policy, strategy processes, as well as programming and advocacy efforts.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eaLnBrk="1" hangingPunct="1">
              <a:spcBef>
                <a:spcPct val="0"/>
              </a:spcBef>
            </a:pPr>
            <a:r>
              <a:rPr lang="en-GB" altLang="en-US" b="1" dirty="0" err="1"/>
              <a:t>ReDSS</a:t>
            </a:r>
            <a:r>
              <a:rPr lang="en-GB" altLang="en-US" b="1" dirty="0"/>
              <a:t> </a:t>
            </a:r>
            <a:r>
              <a:rPr lang="en-GB" altLang="en-US" dirty="0"/>
              <a:t>seeks to examine the conditions for durable solutions for displaced persons in East and Horn of Africa, and to highlight the important roles and contributions of the various sectors (humanitarian, development, human rights and peace-building) in creating favourable conditions in the search for durable solutions. </a:t>
            </a:r>
          </a:p>
          <a:p>
            <a:pPr eaLnBrk="1" hangingPunct="1">
              <a:spcBef>
                <a:spcPct val="0"/>
              </a:spcBef>
            </a:pPr>
            <a:endParaRPr lang="en-GB" altLang="en-US" dirty="0"/>
          </a:p>
          <a:p>
            <a:pPr eaLnBrk="1" hangingPunct="1">
              <a:spcBef>
                <a:spcPct val="0"/>
              </a:spcBef>
            </a:pPr>
            <a:r>
              <a:rPr lang="en-GB" altLang="en-US" dirty="0"/>
              <a:t>Affirming that the three solutions (voluntary repatriation, local (re)integration or resettlement elsewhere)  are processes leading to (re)integration</a:t>
            </a:r>
            <a:r>
              <a:rPr lang="en-GB" altLang="en-US" b="1" dirty="0"/>
              <a:t>, </a:t>
            </a:r>
            <a:r>
              <a:rPr lang="en-GB" altLang="en-US" dirty="0" err="1"/>
              <a:t>ReDSS</a:t>
            </a:r>
            <a:r>
              <a:rPr lang="en-GB" altLang="en-US" b="1" dirty="0"/>
              <a:t> </a:t>
            </a:r>
            <a:r>
              <a:rPr lang="en-GB" altLang="en-US" dirty="0"/>
              <a:t>operationalized the IASC Framework for Durable Solutions for IDPs</a:t>
            </a:r>
            <a:r>
              <a:rPr lang="en-GB" altLang="en-US" b="1" dirty="0"/>
              <a:t> to develop the </a:t>
            </a:r>
            <a:r>
              <a:rPr lang="en-GB" altLang="en-US" b="1" dirty="0" err="1"/>
              <a:t>ReDSS</a:t>
            </a:r>
            <a:r>
              <a:rPr lang="en-GB" altLang="en-US" b="1" dirty="0"/>
              <a:t> Solutions framework for displacement affected communities</a:t>
            </a:r>
            <a:r>
              <a:rPr lang="en-US" altLang="en-US" dirty="0"/>
              <a:t>.</a:t>
            </a:r>
          </a:p>
          <a:p>
            <a:pPr eaLnBrk="1" hangingPunct="1">
              <a:spcBef>
                <a:spcPct val="0"/>
              </a:spcBef>
            </a:pPr>
            <a:endParaRPr lang="en-US" altLang="en-US" dirty="0"/>
          </a:p>
          <a:p>
            <a:pPr>
              <a:spcBef>
                <a:spcPts val="796"/>
              </a:spcBef>
              <a:buClr>
                <a:srgbClr val="C00000"/>
              </a:buClr>
              <a:defRPr/>
            </a:pPr>
            <a:r>
              <a:rPr lang="en-US" altLang="en-US" dirty="0"/>
              <a:t>It is </a:t>
            </a:r>
            <a:r>
              <a:rPr lang="en-US" sz="1200" b="1" kern="1200" dirty="0">
                <a:solidFill>
                  <a:schemeClr val="tx1"/>
                </a:solidFill>
                <a:effectLst/>
                <a:latin typeface="+mn-lt"/>
                <a:ea typeface="+mn-ea"/>
                <a:cs typeface="+mn-cs"/>
              </a:rPr>
              <a:t> </a:t>
            </a:r>
            <a:r>
              <a:rPr lang="en-US" sz="1700" dirty="0"/>
              <a:t>a practical, rapid and adaptive tool with a simple visual, that can be used to</a:t>
            </a:r>
            <a:r>
              <a:rPr lang="en-US" sz="1700" b="1" dirty="0"/>
              <a:t>:</a:t>
            </a:r>
            <a:endParaRPr lang="en-GB" sz="1700" b="1" dirty="0"/>
          </a:p>
          <a:p>
            <a:pPr marL="800100" lvl="1" indent="-342900">
              <a:spcBef>
                <a:spcPts val="796"/>
              </a:spcBef>
              <a:buClr>
                <a:srgbClr val="C00000"/>
              </a:buClr>
              <a:buFont typeface="Wingdings" panose="05000000000000000000" pitchFamily="2" charset="2"/>
              <a:buChar char="Ø"/>
              <a:defRPr/>
            </a:pPr>
            <a:r>
              <a:rPr lang="en-US" sz="1700" b="1" dirty="0"/>
              <a:t>Establish a common understanding </a:t>
            </a:r>
            <a:r>
              <a:rPr lang="en-US" sz="1700" dirty="0"/>
              <a:t>on the opportunities and challenges to address the different components of durable solutions </a:t>
            </a:r>
            <a:r>
              <a:rPr lang="en-GB" sz="1700" dirty="0"/>
              <a:t>processes</a:t>
            </a:r>
          </a:p>
          <a:p>
            <a:pPr marL="800100" lvl="1" indent="-342900">
              <a:spcBef>
                <a:spcPts val="796"/>
              </a:spcBef>
              <a:buClr>
                <a:srgbClr val="C00000"/>
              </a:buClr>
              <a:buFont typeface="Wingdings" panose="05000000000000000000" pitchFamily="2" charset="2"/>
              <a:buChar char="Ø"/>
              <a:defRPr/>
            </a:pPr>
            <a:r>
              <a:rPr lang="en-US" sz="1700" b="1" dirty="0"/>
              <a:t>Inform </a:t>
            </a:r>
            <a:r>
              <a:rPr lang="en-GB" sz="1700" b="1" dirty="0"/>
              <a:t>coordination and prioritisation among different stakeholders and with national and local authorities</a:t>
            </a:r>
          </a:p>
          <a:p>
            <a:pPr marL="800100" lvl="1" indent="-342900">
              <a:spcBef>
                <a:spcPts val="796"/>
              </a:spcBef>
              <a:buClr>
                <a:srgbClr val="C00000"/>
              </a:buClr>
              <a:buFont typeface="Wingdings" panose="05000000000000000000" pitchFamily="2" charset="2"/>
              <a:buChar char="Ø"/>
              <a:defRPr/>
            </a:pPr>
            <a:r>
              <a:rPr lang="en-US" sz="1700" b="1" kern="1200" dirty="0">
                <a:solidFill>
                  <a:schemeClr val="tx1"/>
                </a:solidFill>
                <a:latin typeface="+mn-lt"/>
                <a:ea typeface="+mn-ea"/>
                <a:cs typeface="+mn-cs"/>
              </a:rPr>
              <a:t>to focus and prioritize investments based on gaps and challenges</a:t>
            </a:r>
            <a:endParaRPr lang="en-GB" sz="1700" b="1" kern="1200" dirty="0">
              <a:solidFill>
                <a:schemeClr val="tx1"/>
              </a:solidFill>
              <a:latin typeface="+mn-lt"/>
              <a:ea typeface="+mn-ea"/>
              <a:cs typeface="+mn-cs"/>
            </a:endParaRPr>
          </a:p>
          <a:p>
            <a:pPr marL="800100" lvl="1" indent="-342900">
              <a:spcBef>
                <a:spcPts val="796"/>
              </a:spcBef>
              <a:buClr>
                <a:srgbClr val="C00000"/>
              </a:buClr>
              <a:buFont typeface="Wingdings" panose="05000000000000000000" pitchFamily="2" charset="2"/>
              <a:buChar char="Ø"/>
              <a:defRPr/>
            </a:pPr>
            <a:r>
              <a:rPr lang="en-US" sz="1700" b="1" dirty="0"/>
              <a:t>Inform the design and adaptation of durable solutions programing and strategies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Profiling</a:t>
            </a:r>
            <a:r>
              <a:rPr lang="en-US" sz="120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is a collaborative process for </a:t>
            </a:r>
            <a:r>
              <a:rPr lang="en-US" sz="1200" b="0" i="0" kern="1200" dirty="0" err="1">
                <a:solidFill>
                  <a:schemeClr val="tx1"/>
                </a:solidFill>
                <a:effectLst/>
                <a:latin typeface="+mn-lt"/>
                <a:ea typeface="+mn-ea"/>
                <a:cs typeface="+mn-cs"/>
              </a:rPr>
              <a:t>analysing</a:t>
            </a:r>
            <a:r>
              <a:rPr lang="en-US" sz="1200" b="0" i="0" kern="1200" dirty="0">
                <a:solidFill>
                  <a:schemeClr val="tx1"/>
                </a:solidFill>
                <a:effectLst/>
                <a:latin typeface="+mn-lt"/>
                <a:ea typeface="+mn-ea"/>
                <a:cs typeface="+mn-cs"/>
              </a:rPr>
              <a:t> displacement situations. This entails gathering information on populations affected by displacement, including local populations. The process requires the establishment of a collaborative platform early on to guide decision-making and to share ownership and responsibility. Partners work together and with affected populations to create an evidence base on the displacement situation. Different actors including government authorities as well as humanitarian and development actors work together throughout the process and agree on the results. Hence, this can be an important step in establishing a shared understanding of the situation and therefore a starting point for joint and effective responses.</a:t>
            </a:r>
          </a:p>
          <a:p>
            <a:pPr lvl="0"/>
            <a:endParaRPr lang="en-GB" sz="1200" kern="1200" dirty="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Inclusion in national statistics: </a:t>
            </a:r>
          </a:p>
          <a:p>
            <a:pPr lvl="0"/>
            <a:r>
              <a:rPr lang="en-GB" sz="1200" kern="1200" dirty="0">
                <a:solidFill>
                  <a:schemeClr val="tx1"/>
                </a:solidFill>
                <a:effectLst/>
                <a:latin typeface="+mn-lt"/>
                <a:ea typeface="+mn-ea"/>
                <a:cs typeface="+mn-cs"/>
              </a:rPr>
              <a:t>- Data collected on displacement is </a:t>
            </a:r>
            <a:r>
              <a:rPr lang="en-GB" sz="1200" u="sng" kern="1200" dirty="0">
                <a:solidFill>
                  <a:schemeClr val="tx1"/>
                </a:solidFill>
                <a:effectLst/>
                <a:latin typeface="+mn-lt"/>
                <a:ea typeface="+mn-ea"/>
                <a:cs typeface="+mn-cs"/>
                <a:hlinkClick r:id="rId3"/>
              </a:rPr>
              <a:t>mainly tailored to informing humanitarian responses</a:t>
            </a:r>
            <a:r>
              <a:rPr lang="en-GB" sz="1200" kern="1200" dirty="0">
                <a:solidFill>
                  <a:schemeClr val="tx1"/>
                </a:solidFill>
                <a:effectLst/>
                <a:latin typeface="+mn-lt"/>
                <a:ea typeface="+mn-ea"/>
                <a:cs typeface="+mn-cs"/>
              </a:rPr>
              <a:t> and data systems are shaped accordingly. Displaced persons </a:t>
            </a:r>
            <a:r>
              <a:rPr lang="en-US" sz="1200" kern="1200" dirty="0">
                <a:solidFill>
                  <a:schemeClr val="tx1"/>
                </a:solidFill>
                <a:effectLst/>
                <a:latin typeface="+mn-lt"/>
                <a:ea typeface="+mn-ea"/>
                <a:cs typeface="+mn-cs"/>
              </a:rPr>
              <a:t>should not be researched/ data collected in isolation but mainstreamed into national data collection systems through area-based approaches </a:t>
            </a:r>
            <a:endParaRPr lang="fr-FR"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It is critical to transition to systems that provide for longer-term information needs in order to better understand IDPs and other displaced persons profiles and issues through a multi-stakeholder data system. Governments should be supported with expertise and funding to be able to put in place a national statistical system that is accessible to all stakeholders, with relevant data protection and safeguard mechanisms. </a:t>
            </a:r>
          </a:p>
          <a:p>
            <a:pPr lvl="0"/>
            <a:r>
              <a:rPr lang="en-GB" sz="1200" kern="1200" dirty="0">
                <a:solidFill>
                  <a:schemeClr val="tx1"/>
                </a:solidFill>
                <a:effectLst/>
                <a:latin typeface="+mn-lt"/>
                <a:ea typeface="+mn-ea"/>
                <a:cs typeface="+mn-cs"/>
              </a:rPr>
              <a:t>- Expert Group on Refugee and IDP statistics (</a:t>
            </a:r>
            <a:r>
              <a:rPr lang="en-GB" sz="1200" u="sng" kern="1200" dirty="0">
                <a:solidFill>
                  <a:schemeClr val="tx1"/>
                </a:solidFill>
                <a:effectLst/>
                <a:latin typeface="+mn-lt"/>
                <a:ea typeface="+mn-ea"/>
                <a:cs typeface="+mn-cs"/>
                <a:hlinkClick r:id="rId4"/>
              </a:rPr>
              <a:t>EGRIS</a:t>
            </a:r>
            <a:r>
              <a:rPr lang="en-GB" sz="1200" kern="1200" dirty="0">
                <a:solidFill>
                  <a:schemeClr val="tx1"/>
                </a:solidFill>
                <a:effectLst/>
                <a:latin typeface="+mn-lt"/>
                <a:ea typeface="+mn-ea"/>
                <a:cs typeface="+mn-cs"/>
              </a:rPr>
              <a:t>) is a platform that is working on developing international standards for IDP statistics and could be used to strengthen the capacity of governments and provide the relevant tools and frameworks to harmonise data collection inclusive of displacement </a:t>
            </a:r>
            <a:endParaRPr lang="fr-FR"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 Such a system will ensure that existing data being collected by operational agencies from humanitarian and development sectors can fit and contribute to the national systems </a:t>
            </a: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World Bank micro data analysis for Somalia (displacement indicators in poverty assessments)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Socio-economic micro-data analysis based on IASC framework to create a holistic profile of IDPs that links the causes of their displacement with their current needs, assets, and aspirations.</a:t>
            </a:r>
          </a:p>
          <a:p>
            <a:r>
              <a:rPr lang="en-US" sz="1200" b="0" i="0" kern="1200" dirty="0">
                <a:solidFill>
                  <a:schemeClr val="tx1"/>
                </a:solidFill>
                <a:effectLst/>
                <a:latin typeface="+mn-lt"/>
                <a:ea typeface="+mn-ea"/>
                <a:cs typeface="+mn-cs"/>
              </a:rPr>
              <a:t>Micro-data is individual and household-level data that includes host communities and displaced for comparison.</a:t>
            </a:r>
          </a:p>
          <a:p>
            <a:r>
              <a:rPr lang="en-US"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257718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interagency indicators library that was recently developed by many UN agencies and international NGOs based on the 8 IASC criteria + basic demographics and intention survey.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Durable Solutions Indicator Library presents agreed-upon indicators that can be used to measure durable solutions outcomes. It can inform solutions-related policy, strategy processes, as well as programming and advocacy efforts.</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3443197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framework is a tool that contributes to increasing the availability of data on displacement-affected communities, thereby supporting the development of more solutions-oriented responses; It was designed to support the development of solutions strategies and plans.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Solutions Framework indicators measure the extent to which the 8 IASC criteria have been satisfied.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indicators are intended to be adaptable and contextualized- the analysis team may decide that certain indicators need to be tailored to the context to fit the theory of change of the solutions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In most of the context it is relevant to draw linkages between the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/IASC indicators and SDGs or other national indicators to facilitate their inclusion in local and national plans.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This is what the following activity proposes: </a:t>
            </a:r>
            <a:endParaRPr lang="en-GB" dirty="0"/>
          </a:p>
          <a:p>
            <a:endParaRPr lang="en-GB" dirty="0"/>
          </a:p>
          <a:p>
            <a:r>
              <a:rPr lang="en-GB" b="1" dirty="0"/>
              <a:t>Activity 2: </a:t>
            </a:r>
            <a:r>
              <a:rPr lang="en-GB" b="0" dirty="0"/>
              <a:t>The main goal of this activity is for the participants to link the IASC criteria and related indicators developed by </a:t>
            </a:r>
            <a:r>
              <a:rPr lang="en-GB" b="0" dirty="0" err="1"/>
              <a:t>ReDSS</a:t>
            </a:r>
            <a:r>
              <a:rPr lang="en-GB" b="0" dirty="0"/>
              <a:t> to the SDGs and to identify whether or not this data is available, in their context, disaggregated (age and sex)  and in a way that allows for a  comparison between displaced and non displaced persons. </a:t>
            </a:r>
          </a:p>
          <a:p>
            <a:endParaRPr lang="en-GB" b="0" dirty="0"/>
          </a:p>
          <a:p>
            <a:r>
              <a:rPr lang="en-GB" b="0" dirty="0"/>
              <a:t>Divide the participants in four to five group, each group will work on one or two criteria depending on the number of participants. </a:t>
            </a:r>
          </a:p>
          <a:p>
            <a:endParaRPr lang="en-GB" b="0" dirty="0"/>
          </a:p>
          <a:p>
            <a:r>
              <a:rPr lang="en-GB" b="0" dirty="0"/>
              <a:t>Assign one or two criteria and related indicators to each group. Distribute both the list of </a:t>
            </a:r>
            <a:r>
              <a:rPr lang="en-GB" b="0" dirty="0" err="1"/>
              <a:t>ReDSS</a:t>
            </a:r>
            <a:r>
              <a:rPr lang="en-GB" b="0" dirty="0"/>
              <a:t> framework indicators as a handout and the activity 1 sheet (table) that will help participants list their findings.</a:t>
            </a:r>
          </a:p>
          <a:p>
            <a:endParaRPr lang="en-GB" b="0" dirty="0"/>
          </a:p>
          <a:p>
            <a:r>
              <a:rPr lang="en-GB" b="0" dirty="0"/>
              <a:t>Project the 17 SDGs on the wall and ask the participants to: </a:t>
            </a:r>
          </a:p>
          <a:p>
            <a:endParaRPr lang="en-GB" b="0" dirty="0"/>
          </a:p>
          <a:p>
            <a:pPr marL="171450" indent="-171450">
              <a:buFontTx/>
              <a:buChar char="-"/>
            </a:pPr>
            <a:r>
              <a:rPr lang="en-GB" b="0" dirty="0"/>
              <a:t>Make each criteria and if possible, some indicators match the corresponding SDG(s) </a:t>
            </a:r>
          </a:p>
          <a:p>
            <a:pPr marL="171450" indent="-171450">
              <a:buFontTx/>
              <a:buChar char="-"/>
            </a:pPr>
            <a:r>
              <a:rPr lang="en-GB" b="0" dirty="0"/>
              <a:t>Determine whether corresponding data, allowing for a comparison between displaced and nondisplaced living in the area is accessible, shared and concerted among actors in the area. Is this data disaggregated (by sex, age and diversity)? </a:t>
            </a:r>
          </a:p>
          <a:p>
            <a:pPr marL="171450" indent="-171450">
              <a:buFontTx/>
              <a:buChar char="-"/>
            </a:pPr>
            <a:r>
              <a:rPr lang="en-GB" b="0" dirty="0"/>
              <a:t>Which actor has collected and has the data? If data/information is unavailable, who, based on comparative advantages, could collect and analyse this type of data among partners, to inform joint outcomes? </a:t>
            </a:r>
          </a:p>
          <a:p>
            <a:pPr marL="171450" indent="-171450">
              <a:buFontTx/>
              <a:buChar char="-"/>
            </a:pPr>
            <a:r>
              <a:rPr lang="en-GB" b="0" dirty="0"/>
              <a:t>You can add a more general question at the end : generally speaking, is data and analysis concerted among a wide range of actors involved in the area and ready to inform joint outcomes in the context where the workshop is applied? </a:t>
            </a:r>
          </a:p>
          <a:p>
            <a:endParaRPr lang="en-GB" b="0" dirty="0"/>
          </a:p>
          <a:p>
            <a:endParaRPr lang="en-GB" b="1" dirty="0"/>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7173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You can show this slide during the activity if you don’t want to print the SDGs. </a:t>
            </a:r>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2242512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Case study (optional): This case study showcases a solutions analysis project carried out in </a:t>
            </a:r>
            <a:r>
              <a:rPr lang="en-US" sz="1200" b="0" dirty="0" err="1"/>
              <a:t>Darfour</a:t>
            </a:r>
            <a:r>
              <a:rPr lang="en-US" sz="1200" b="0" dirty="0"/>
              <a:t> Sudan, in El </a:t>
            </a:r>
            <a:r>
              <a:rPr lang="en-US" sz="1200" b="0" dirty="0" err="1"/>
              <a:t>Fasher</a:t>
            </a:r>
            <a:r>
              <a:rPr lang="en-US" sz="1200" b="0" dirty="0"/>
              <a:t>, where IDPs have been living in settlements at the outskirt of the city, outside the peri urban area that local authorities are planning to connect to the city through a new urban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An analysis combining both demand and supply side was attempted in El </a:t>
            </a:r>
            <a:r>
              <a:rPr lang="en-US" sz="1200" b="0" dirty="0" err="1"/>
              <a:t>Fasher</a:t>
            </a:r>
            <a:r>
              <a:rPr lang="en-US" sz="1200" b="0" dirty="0"/>
              <a:t>, where the analysis of the populations (IDPs and non) was combined with an urban analysis of the HLP situation and the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One of the goals has been to inform the local integration strategy of turning the 2 IDP camps into parts of the city.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If you have time and if it is relevant to the context, you can show the full infographic of the project accessible there (online and offline):  </a:t>
            </a:r>
            <a:r>
              <a:rPr lang="fr-FR" dirty="0">
                <a:hlinkClick r:id="rId3"/>
              </a:rPr>
              <a:t>http://dswgsudan.org/en/2019-progress-towards-durable-solutions-abushouk-elsalam-idp-camps/#section=0&amp;page=3&amp;subpage=0</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3506785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1417672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4/12/2024</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‹N°›</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‹N°›</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2"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18" Type="http://schemas.openxmlformats.org/officeDocument/2006/relationships/image" Target="../media/image27.sv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17" Type="http://schemas.openxmlformats.org/officeDocument/2006/relationships/image" Target="../media/image26.png"/><Relationship Id="rId2" Type="http://schemas.openxmlformats.org/officeDocument/2006/relationships/notesSlide" Target="../notesSlides/notesSlide4.xml"/><Relationship Id="rId16" Type="http://schemas.openxmlformats.org/officeDocument/2006/relationships/image" Target="../media/image25.svg"/><Relationship Id="rId1" Type="http://schemas.openxmlformats.org/officeDocument/2006/relationships/slideLayout" Target="../slideLayouts/slideLayout12.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8.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2.svg"/><Relationship Id="rId11" Type="http://schemas.openxmlformats.org/officeDocument/2006/relationships/image" Target="../media/image37.sv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9.svg"/><Relationship Id="rId9" Type="http://schemas.openxmlformats.org/officeDocument/2006/relationships/image" Target="../media/image35.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1.jpeg"/><Relationship Id="rId5" Type="http://schemas.openxmlformats.org/officeDocument/2006/relationships/image" Target="../media/image40.emf"/><Relationship Id="rId4"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44.sv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77DACC-4FC1-48EA-9094-C6ECC7BD5385}"/>
              </a:ext>
            </a:extLst>
          </p:cNvPr>
          <p:cNvSpPr/>
          <p:nvPr/>
        </p:nvSpPr>
        <p:spPr>
          <a:xfrm>
            <a:off x="6746628" y="1783959"/>
            <a:ext cx="4645250" cy="28891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800">
                <a:latin typeface="+mj-lt"/>
                <a:ea typeface="+mj-ea"/>
                <a:cs typeface="+mj-cs"/>
              </a:rPr>
              <a:t>Session 4: </a:t>
            </a:r>
            <a:r>
              <a:rPr lang="en-US" sz="3800" dirty="0">
                <a:latin typeface="+mj-lt"/>
                <a:ea typeface="+mj-ea"/>
                <a:cs typeface="+mj-cs"/>
              </a:rPr>
              <a:t>Preparing for an evidence-based planning: durable solutions analysis for area-based planning </a:t>
            </a:r>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group of people walking down a dirt road&#10;&#10;Description automatically generated">
            <a:extLst>
              <a:ext uri="{FF2B5EF4-FFF2-40B4-BE49-F238E27FC236}">
                <a16:creationId xmlns:a16="http://schemas.microsoft.com/office/drawing/2014/main" id="{2F3A73B4-F5FE-455C-BED5-4026B981F813}"/>
              </a:ext>
            </a:extLst>
          </p:cNvPr>
          <p:cNvPicPr>
            <a:picLocks noChangeAspect="1"/>
          </p:cNvPicPr>
          <p:nvPr/>
        </p:nvPicPr>
        <p:blipFill rotWithShape="1">
          <a:blip r:embed="rId2">
            <a:extLst>
              <a:ext uri="{28A0092B-C50C-407E-A947-70E740481C1C}">
                <a14:useLocalDpi xmlns:a14="http://schemas.microsoft.com/office/drawing/2010/main" val="0"/>
              </a:ext>
            </a:extLst>
          </a:blip>
          <a:srcRect l="22295" r="19071"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92919648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ED1692-7234-4489-8441-846D6D7C51B3}"/>
              </a:ext>
            </a:extLst>
          </p:cNvPr>
          <p:cNvSpPr txBox="1"/>
          <p:nvPr/>
        </p:nvSpPr>
        <p:spPr>
          <a:xfrm>
            <a:off x="0" y="425886"/>
            <a:ext cx="4045907" cy="5549030"/>
          </a:xfrm>
          <a:prstGeom prst="rect">
            <a:avLst/>
          </a:prstGeom>
          <a:solidFill>
            <a:srgbClr val="404040"/>
          </a:solidFill>
        </p:spPr>
        <p:txBody>
          <a:bodyPr vert="horz" lIns="91440" tIns="45720" rIns="91440" bIns="45720" rtlCol="0" anchor="ctr">
            <a:normAutofit/>
          </a:bodyPr>
          <a:lstStyle/>
          <a:p>
            <a:pPr algn="ctr" defTabSz="914400">
              <a:lnSpc>
                <a:spcPct val="90000"/>
              </a:lnSpc>
              <a:spcBef>
                <a:spcPct val="0"/>
              </a:spcBef>
              <a:spcAft>
                <a:spcPts val="600"/>
              </a:spcAft>
            </a:pPr>
            <a:r>
              <a:rPr lang="en-US" sz="3600" kern="1200" dirty="0">
                <a:solidFill>
                  <a:schemeClr val="bg1"/>
                </a:solidFill>
                <a:latin typeface="+mj-lt"/>
                <a:ea typeface="+mj-ea"/>
                <a:cs typeface="+mj-cs"/>
              </a:rPr>
              <a:t>A step by step methodology</a:t>
            </a:r>
          </a:p>
          <a:p>
            <a:pPr defTabSz="914400">
              <a:lnSpc>
                <a:spcPct val="90000"/>
              </a:lnSpc>
              <a:spcBef>
                <a:spcPct val="0"/>
              </a:spcBef>
              <a:spcAft>
                <a:spcPts val="600"/>
              </a:spcAft>
            </a:pPr>
            <a:endParaRPr lang="en-US" sz="4400" kern="1200" dirty="0">
              <a:solidFill>
                <a:schemeClr val="tx1"/>
              </a:solidFill>
              <a:latin typeface="+mj-lt"/>
              <a:ea typeface="+mj-ea"/>
              <a:cs typeface="+mj-cs"/>
            </a:endParaRPr>
          </a:p>
        </p:txBody>
      </p:sp>
      <p:graphicFrame>
        <p:nvGraphicFramePr>
          <p:cNvPr id="2" name="Diagram 1">
            <a:extLst>
              <a:ext uri="{FF2B5EF4-FFF2-40B4-BE49-F238E27FC236}">
                <a16:creationId xmlns:a16="http://schemas.microsoft.com/office/drawing/2014/main" id="{5CFBDB51-951B-4B72-ACD7-F2D888CCA9A4}"/>
              </a:ext>
            </a:extLst>
          </p:cNvPr>
          <p:cNvGraphicFramePr/>
          <p:nvPr>
            <p:extLst>
              <p:ext uri="{D42A27DB-BD31-4B8C-83A1-F6EECF244321}">
                <p14:modId xmlns:p14="http://schemas.microsoft.com/office/powerpoint/2010/main" val="476811992"/>
              </p:ext>
            </p:extLst>
          </p:nvPr>
        </p:nvGraphicFramePr>
        <p:xfrm>
          <a:off x="3632548" y="638828"/>
          <a:ext cx="7928975" cy="53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161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800" b="1" dirty="0">
                <a:ln w="0"/>
                <a:solidFill>
                  <a:schemeClr val="tx1"/>
                </a:solidFill>
                <a:effectLst>
                  <a:outerShdw blurRad="38100" dist="19050" dir="2700000" algn="tl" rotWithShape="0">
                    <a:schemeClr val="dk1">
                      <a:alpha val="40000"/>
                    </a:schemeClr>
                  </a:outerShdw>
                </a:effectLst>
              </a:rPr>
              <a:t>Priority policy processes </a:t>
            </a:r>
            <a:endParaRPr lang="en-GB" sz="2800" b="1" dirty="0">
              <a:ln w="0"/>
              <a:solidFill>
                <a:schemeClr val="tx1"/>
              </a:solidFill>
              <a:effectLst>
                <a:outerShdw blurRad="38100" dist="19050" dir="2700000" algn="tl" rotWithShape="0">
                  <a:schemeClr val="dk1">
                    <a:alpha val="40000"/>
                  </a:schemeClr>
                </a:outerShdw>
              </a:effectLst>
            </a:endParaRPr>
          </a:p>
        </p:txBody>
      </p:sp>
      <p:grpSp>
        <p:nvGrpSpPr>
          <p:cNvPr id="9" name="Group 8"/>
          <p:cNvGrpSpPr/>
          <p:nvPr/>
        </p:nvGrpSpPr>
        <p:grpSpPr>
          <a:xfrm>
            <a:off x="302593" y="881351"/>
            <a:ext cx="7945679" cy="5513747"/>
            <a:chOff x="95327" y="1058819"/>
            <a:chExt cx="7713063" cy="4573079"/>
          </a:xfrm>
        </p:grpSpPr>
        <p:sp>
          <p:nvSpPr>
            <p:cNvPr id="2" name="Flowchart: Alternate Process 1"/>
            <p:cNvSpPr/>
            <p:nvPr/>
          </p:nvSpPr>
          <p:spPr>
            <a:xfrm>
              <a:off x="3937470" y="2817347"/>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Area-based approach </a:t>
              </a:r>
            </a:p>
          </p:txBody>
        </p:sp>
        <p:sp>
          <p:nvSpPr>
            <p:cNvPr id="33" name="Flowchart: Alternate Process 32"/>
            <p:cNvSpPr/>
            <p:nvPr/>
          </p:nvSpPr>
          <p:spPr>
            <a:xfrm>
              <a:off x="3634602" y="4808476"/>
              <a:ext cx="4173788" cy="823422"/>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4173788"/>
                        <a:gd name="connsiteY0" fmla="*/ 137237 h 823422"/>
                        <a:gd name="connsiteX1" fmla="*/ 137237 w 4173788"/>
                        <a:gd name="connsiteY1" fmla="*/ 0 h 823422"/>
                        <a:gd name="connsiteX2" fmla="*/ 4036551 w 4173788"/>
                        <a:gd name="connsiteY2" fmla="*/ 0 h 823422"/>
                        <a:gd name="connsiteX3" fmla="*/ 4173788 w 4173788"/>
                        <a:gd name="connsiteY3" fmla="*/ 137237 h 823422"/>
                        <a:gd name="connsiteX4" fmla="*/ 4173788 w 4173788"/>
                        <a:gd name="connsiteY4" fmla="*/ 686185 h 823422"/>
                        <a:gd name="connsiteX5" fmla="*/ 4036551 w 4173788"/>
                        <a:gd name="connsiteY5" fmla="*/ 823422 h 823422"/>
                        <a:gd name="connsiteX6" fmla="*/ 137237 w 4173788"/>
                        <a:gd name="connsiteY6" fmla="*/ 823422 h 823422"/>
                        <a:gd name="connsiteX7" fmla="*/ 0 w 4173788"/>
                        <a:gd name="connsiteY7" fmla="*/ 686185 h 823422"/>
                        <a:gd name="connsiteX8" fmla="*/ 0 w 4173788"/>
                        <a:gd name="connsiteY8" fmla="*/ 137237 h 82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788" h="823422" fill="none" extrusionOk="0">
                          <a:moveTo>
                            <a:pt x="0" y="137237"/>
                          </a:moveTo>
                          <a:cubicBezTo>
                            <a:pt x="11344" y="53418"/>
                            <a:pt x="51385" y="-697"/>
                            <a:pt x="137237" y="0"/>
                          </a:cubicBezTo>
                          <a:cubicBezTo>
                            <a:pt x="2041670" y="-142988"/>
                            <a:pt x="3095823" y="-139101"/>
                            <a:pt x="4036551" y="0"/>
                          </a:cubicBezTo>
                          <a:cubicBezTo>
                            <a:pt x="4112050" y="4273"/>
                            <a:pt x="4165323" y="64767"/>
                            <a:pt x="4173788" y="137237"/>
                          </a:cubicBezTo>
                          <a:cubicBezTo>
                            <a:pt x="4166091" y="252249"/>
                            <a:pt x="4152258" y="477680"/>
                            <a:pt x="4173788" y="686185"/>
                          </a:cubicBezTo>
                          <a:cubicBezTo>
                            <a:pt x="4169765" y="749573"/>
                            <a:pt x="4112765" y="809553"/>
                            <a:pt x="4036551" y="823422"/>
                          </a:cubicBezTo>
                          <a:cubicBezTo>
                            <a:pt x="2857187" y="949316"/>
                            <a:pt x="572668" y="993233"/>
                            <a:pt x="137237" y="823422"/>
                          </a:cubicBezTo>
                          <a:cubicBezTo>
                            <a:pt x="66019" y="835794"/>
                            <a:pt x="1517" y="759797"/>
                            <a:pt x="0" y="686185"/>
                          </a:cubicBezTo>
                          <a:cubicBezTo>
                            <a:pt x="-37538" y="481238"/>
                            <a:pt x="4409" y="268272"/>
                            <a:pt x="0" y="137237"/>
                          </a:cubicBezTo>
                          <a:close/>
                        </a:path>
                        <a:path w="4173788" h="823422" stroke="0" extrusionOk="0">
                          <a:moveTo>
                            <a:pt x="0" y="137237"/>
                          </a:moveTo>
                          <a:cubicBezTo>
                            <a:pt x="-9312" y="59539"/>
                            <a:pt x="54601" y="-702"/>
                            <a:pt x="137237" y="0"/>
                          </a:cubicBezTo>
                          <a:cubicBezTo>
                            <a:pt x="2072159" y="72176"/>
                            <a:pt x="2595530" y="-29826"/>
                            <a:pt x="4036551" y="0"/>
                          </a:cubicBezTo>
                          <a:cubicBezTo>
                            <a:pt x="4117634" y="32"/>
                            <a:pt x="4178086" y="61969"/>
                            <a:pt x="4173788" y="137237"/>
                          </a:cubicBezTo>
                          <a:cubicBezTo>
                            <a:pt x="4187704" y="333952"/>
                            <a:pt x="4142171" y="525317"/>
                            <a:pt x="4173788" y="686185"/>
                          </a:cubicBezTo>
                          <a:cubicBezTo>
                            <a:pt x="4178423" y="750726"/>
                            <a:pt x="4110868" y="821466"/>
                            <a:pt x="4036551" y="823422"/>
                          </a:cubicBezTo>
                          <a:cubicBezTo>
                            <a:pt x="3335795" y="867907"/>
                            <a:pt x="1555858" y="717684"/>
                            <a:pt x="137237" y="823422"/>
                          </a:cubicBezTo>
                          <a:cubicBezTo>
                            <a:pt x="67312" y="832275"/>
                            <a:pt x="7913" y="772188"/>
                            <a:pt x="0" y="686185"/>
                          </a:cubicBezTo>
                          <a:cubicBezTo>
                            <a:pt x="-3732" y="451148"/>
                            <a:pt x="21063" y="293330"/>
                            <a:pt x="0" y="13723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rPr>
                <a:t>Methodology and tools for area-based solutions analysis  </a:t>
              </a:r>
            </a:p>
          </p:txBody>
        </p:sp>
        <p:sp>
          <p:nvSpPr>
            <p:cNvPr id="19" name="Flowchart: Alternate Process 18"/>
            <p:cNvSpPr/>
            <p:nvPr/>
          </p:nvSpPr>
          <p:spPr>
            <a:xfrm>
              <a:off x="3634602" y="1058819"/>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lumMod val="50000"/>
                  </a:schemeClr>
                </a:solidFill>
                <a:cs typeface="Calibri"/>
              </a:endParaRPr>
            </a:p>
          </p:txBody>
        </p:sp>
        <p:sp>
          <p:nvSpPr>
            <p:cNvPr id="27" name="Flowchart: Alternate Process 26"/>
            <p:cNvSpPr/>
            <p:nvPr/>
          </p:nvSpPr>
          <p:spPr>
            <a:xfrm>
              <a:off x="95327" y="2570060"/>
              <a:ext cx="3134976" cy="1164487"/>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3134976"/>
                        <a:gd name="connsiteY0" fmla="*/ 240660 h 1443957"/>
                        <a:gd name="connsiteX1" fmla="*/ 240660 w 3134976"/>
                        <a:gd name="connsiteY1" fmla="*/ 0 h 1443957"/>
                        <a:gd name="connsiteX2" fmla="*/ 2894317 w 3134976"/>
                        <a:gd name="connsiteY2" fmla="*/ 0 h 1443957"/>
                        <a:gd name="connsiteX3" fmla="*/ 3134977 w 3134976"/>
                        <a:gd name="connsiteY3" fmla="*/ 240660 h 1443957"/>
                        <a:gd name="connsiteX4" fmla="*/ 3134976 w 3134976"/>
                        <a:gd name="connsiteY4" fmla="*/ 1203298 h 1443957"/>
                        <a:gd name="connsiteX5" fmla="*/ 2894316 w 3134976"/>
                        <a:gd name="connsiteY5" fmla="*/ 1443958 h 1443957"/>
                        <a:gd name="connsiteX6" fmla="*/ 240660 w 3134976"/>
                        <a:gd name="connsiteY6" fmla="*/ 1443957 h 1443957"/>
                        <a:gd name="connsiteX7" fmla="*/ 0 w 3134976"/>
                        <a:gd name="connsiteY7" fmla="*/ 1203297 h 1443957"/>
                        <a:gd name="connsiteX8" fmla="*/ 0 w 3134976"/>
                        <a:gd name="connsiteY8" fmla="*/ 240660 h 144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976" h="1443957" fill="none" extrusionOk="0">
                          <a:moveTo>
                            <a:pt x="0" y="240660"/>
                          </a:moveTo>
                          <a:cubicBezTo>
                            <a:pt x="11381" y="104734"/>
                            <a:pt x="117924" y="-1179"/>
                            <a:pt x="240660" y="0"/>
                          </a:cubicBezTo>
                          <a:cubicBezTo>
                            <a:pt x="912577" y="-130059"/>
                            <a:pt x="2311247" y="94767"/>
                            <a:pt x="2894317" y="0"/>
                          </a:cubicBezTo>
                          <a:cubicBezTo>
                            <a:pt x="3039437" y="9651"/>
                            <a:pt x="3137701" y="126634"/>
                            <a:pt x="3134977" y="240660"/>
                          </a:cubicBezTo>
                          <a:cubicBezTo>
                            <a:pt x="3134089" y="571117"/>
                            <a:pt x="3125150" y="847319"/>
                            <a:pt x="3134976" y="1203298"/>
                          </a:cubicBezTo>
                          <a:cubicBezTo>
                            <a:pt x="3130128" y="1342002"/>
                            <a:pt x="3028828" y="1442643"/>
                            <a:pt x="2894316" y="1443958"/>
                          </a:cubicBezTo>
                          <a:cubicBezTo>
                            <a:pt x="1588141" y="1274980"/>
                            <a:pt x="1070302" y="1426654"/>
                            <a:pt x="240660" y="1443957"/>
                          </a:cubicBezTo>
                          <a:cubicBezTo>
                            <a:pt x="87102" y="1450271"/>
                            <a:pt x="-11868" y="1358571"/>
                            <a:pt x="0" y="1203297"/>
                          </a:cubicBezTo>
                          <a:cubicBezTo>
                            <a:pt x="-17516" y="820093"/>
                            <a:pt x="58758" y="701698"/>
                            <a:pt x="0" y="240660"/>
                          </a:cubicBezTo>
                          <a:close/>
                        </a:path>
                        <a:path w="3134976" h="1443957" stroke="0" extrusionOk="0">
                          <a:moveTo>
                            <a:pt x="0" y="240660"/>
                          </a:moveTo>
                          <a:cubicBezTo>
                            <a:pt x="21784" y="100658"/>
                            <a:pt x="103910" y="8310"/>
                            <a:pt x="240660" y="0"/>
                          </a:cubicBezTo>
                          <a:cubicBezTo>
                            <a:pt x="1430588" y="45763"/>
                            <a:pt x="1594700" y="165682"/>
                            <a:pt x="2894317" y="0"/>
                          </a:cubicBezTo>
                          <a:cubicBezTo>
                            <a:pt x="3003992" y="6297"/>
                            <a:pt x="3135234" y="109863"/>
                            <a:pt x="3134977" y="240660"/>
                          </a:cubicBezTo>
                          <a:cubicBezTo>
                            <a:pt x="3146922" y="560242"/>
                            <a:pt x="3135543" y="894732"/>
                            <a:pt x="3134976" y="1203298"/>
                          </a:cubicBezTo>
                          <a:cubicBezTo>
                            <a:pt x="3127736" y="1337737"/>
                            <a:pt x="3038178" y="1446612"/>
                            <a:pt x="2894316" y="1443958"/>
                          </a:cubicBezTo>
                          <a:cubicBezTo>
                            <a:pt x="1620810" y="1412098"/>
                            <a:pt x="555898" y="1442959"/>
                            <a:pt x="240660" y="1443957"/>
                          </a:cubicBezTo>
                          <a:cubicBezTo>
                            <a:pt x="110460" y="1441660"/>
                            <a:pt x="-1424" y="1334019"/>
                            <a:pt x="0" y="1203297"/>
                          </a:cubicBezTo>
                          <a:cubicBezTo>
                            <a:pt x="-12272" y="1022896"/>
                            <a:pt x="42914" y="664908"/>
                            <a:pt x="0" y="24066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2">
                      <a:lumMod val="50000"/>
                    </a:schemeClr>
                  </a:solidFill>
                  <a:cs typeface="Calibri"/>
                </a:rPr>
                <a:t>Solutions analysis and the SDGs: Activity </a:t>
              </a:r>
            </a:p>
          </p:txBody>
        </p:sp>
      </p:grpSp>
      <p:sp>
        <p:nvSpPr>
          <p:cNvPr id="10" name="Right Arrow 9"/>
          <p:cNvSpPr/>
          <p:nvPr/>
        </p:nvSpPr>
        <p:spPr>
          <a:xfrm rot="5400000">
            <a:off x="5559079" y="222587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0800000">
            <a:off x="7704169" y="3209444"/>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6200000">
            <a:off x="5638171" y="4449151"/>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a:off x="3543574" y="3240209"/>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0DDF2C2-9C4D-4410-8267-046CA717A444}"/>
              </a:ext>
            </a:extLst>
          </p:cNvPr>
          <p:cNvSpPr/>
          <p:nvPr/>
        </p:nvSpPr>
        <p:spPr>
          <a:xfrm>
            <a:off x="0" y="119172"/>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latin typeface="+mj-lt"/>
              </a:rPr>
              <a:t>Objectives</a:t>
            </a:r>
          </a:p>
        </p:txBody>
      </p:sp>
      <p:sp>
        <p:nvSpPr>
          <p:cNvPr id="15" name="Flowchart: Alternate Process 14"/>
          <p:cNvSpPr/>
          <p:nvPr/>
        </p:nvSpPr>
        <p:spPr>
          <a:xfrm>
            <a:off x="8567239" y="2703448"/>
            <a:ext cx="3245332" cy="1404019"/>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245332"/>
                      <a:gd name="connsiteY0" fmla="*/ 290163 h 1740975"/>
                      <a:gd name="connsiteX1" fmla="*/ 290163 w 3245332"/>
                      <a:gd name="connsiteY1" fmla="*/ 0 h 1740975"/>
                      <a:gd name="connsiteX2" fmla="*/ 2955170 w 3245332"/>
                      <a:gd name="connsiteY2" fmla="*/ 0 h 1740975"/>
                      <a:gd name="connsiteX3" fmla="*/ 3245333 w 3245332"/>
                      <a:gd name="connsiteY3" fmla="*/ 290163 h 1740975"/>
                      <a:gd name="connsiteX4" fmla="*/ 3245332 w 3245332"/>
                      <a:gd name="connsiteY4" fmla="*/ 1450813 h 1740975"/>
                      <a:gd name="connsiteX5" fmla="*/ 2955169 w 3245332"/>
                      <a:gd name="connsiteY5" fmla="*/ 1740976 h 1740975"/>
                      <a:gd name="connsiteX6" fmla="*/ 290163 w 3245332"/>
                      <a:gd name="connsiteY6" fmla="*/ 1740975 h 1740975"/>
                      <a:gd name="connsiteX7" fmla="*/ 0 w 3245332"/>
                      <a:gd name="connsiteY7" fmla="*/ 1450812 h 1740975"/>
                      <a:gd name="connsiteX8" fmla="*/ 0 w 3245332"/>
                      <a:gd name="connsiteY8" fmla="*/ 290163 h 174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332" h="1740975" fill="none" extrusionOk="0">
                        <a:moveTo>
                          <a:pt x="0" y="290163"/>
                        </a:moveTo>
                        <a:cubicBezTo>
                          <a:pt x="-4710" y="151447"/>
                          <a:pt x="137956" y="15002"/>
                          <a:pt x="290163" y="0"/>
                        </a:cubicBezTo>
                        <a:cubicBezTo>
                          <a:pt x="607436" y="110934"/>
                          <a:pt x="1750151" y="140386"/>
                          <a:pt x="2955170" y="0"/>
                        </a:cubicBezTo>
                        <a:cubicBezTo>
                          <a:pt x="3118417" y="25795"/>
                          <a:pt x="3260280" y="126225"/>
                          <a:pt x="3245333" y="290163"/>
                        </a:cubicBezTo>
                        <a:cubicBezTo>
                          <a:pt x="3225121" y="723059"/>
                          <a:pt x="3255592" y="1113773"/>
                          <a:pt x="3245332" y="1450813"/>
                        </a:cubicBezTo>
                        <a:cubicBezTo>
                          <a:pt x="3264288" y="1623910"/>
                          <a:pt x="3114729" y="1742990"/>
                          <a:pt x="2955169" y="1740976"/>
                        </a:cubicBezTo>
                        <a:cubicBezTo>
                          <a:pt x="2245367" y="1871353"/>
                          <a:pt x="1241126" y="1594644"/>
                          <a:pt x="290163" y="1740975"/>
                        </a:cubicBezTo>
                        <a:cubicBezTo>
                          <a:pt x="109880" y="1752009"/>
                          <a:pt x="28997" y="1606852"/>
                          <a:pt x="0" y="1450812"/>
                        </a:cubicBezTo>
                        <a:cubicBezTo>
                          <a:pt x="-36577" y="1218344"/>
                          <a:pt x="-41769" y="434697"/>
                          <a:pt x="0" y="290163"/>
                        </a:cubicBezTo>
                        <a:close/>
                      </a:path>
                      <a:path w="3245332" h="1740975" stroke="0" extrusionOk="0">
                        <a:moveTo>
                          <a:pt x="0" y="290163"/>
                        </a:moveTo>
                        <a:cubicBezTo>
                          <a:pt x="-8341" y="144545"/>
                          <a:pt x="108168" y="-8978"/>
                          <a:pt x="290163" y="0"/>
                        </a:cubicBezTo>
                        <a:cubicBezTo>
                          <a:pt x="1359695" y="-60713"/>
                          <a:pt x="2442106" y="61072"/>
                          <a:pt x="2955170" y="0"/>
                        </a:cubicBezTo>
                        <a:cubicBezTo>
                          <a:pt x="3107749" y="2565"/>
                          <a:pt x="3239719" y="136548"/>
                          <a:pt x="3245333" y="290163"/>
                        </a:cubicBezTo>
                        <a:cubicBezTo>
                          <a:pt x="3303740" y="639248"/>
                          <a:pt x="3193557" y="1075806"/>
                          <a:pt x="3245332" y="1450813"/>
                        </a:cubicBezTo>
                        <a:cubicBezTo>
                          <a:pt x="3258989" y="1598086"/>
                          <a:pt x="3141968" y="1742728"/>
                          <a:pt x="2955169" y="1740976"/>
                        </a:cubicBezTo>
                        <a:cubicBezTo>
                          <a:pt x="1803879" y="1667205"/>
                          <a:pt x="720915" y="1585092"/>
                          <a:pt x="290163" y="1740975"/>
                        </a:cubicBezTo>
                        <a:cubicBezTo>
                          <a:pt x="148137" y="1743618"/>
                          <a:pt x="-28085" y="1598248"/>
                          <a:pt x="0" y="1450812"/>
                        </a:cubicBezTo>
                        <a:cubicBezTo>
                          <a:pt x="8981" y="1036707"/>
                          <a:pt x="-54197" y="429424"/>
                          <a:pt x="0" y="29016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     What data do we need? </a:t>
            </a:r>
            <a:endParaRPr lang="en-US" sz="2400" dirty="0">
              <a:solidFill>
                <a:schemeClr val="tx2">
                  <a:lumMod val="50000"/>
                </a:schemeClr>
              </a:solidFill>
              <a:cs typeface="Calibri"/>
            </a:endParaRPr>
          </a:p>
        </p:txBody>
      </p:sp>
      <p:sp>
        <p:nvSpPr>
          <p:cNvPr id="3" name="Rectangle 2">
            <a:extLst>
              <a:ext uri="{FF2B5EF4-FFF2-40B4-BE49-F238E27FC236}">
                <a16:creationId xmlns:a16="http://schemas.microsoft.com/office/drawing/2014/main" id="{579C5DE2-5468-4979-9C78-1F62485AB64F}"/>
              </a:ext>
            </a:extLst>
          </p:cNvPr>
          <p:cNvSpPr/>
          <p:nvPr/>
        </p:nvSpPr>
        <p:spPr>
          <a:xfrm>
            <a:off x="5047768" y="1076341"/>
            <a:ext cx="2625783" cy="830997"/>
          </a:xfrm>
          <a:prstGeom prst="rect">
            <a:avLst/>
          </a:prstGeom>
        </p:spPr>
        <p:txBody>
          <a:bodyPr wrap="none">
            <a:spAutoFit/>
          </a:bodyPr>
          <a:lstStyle/>
          <a:p>
            <a:r>
              <a:rPr lang="en-US" sz="2400" dirty="0">
                <a:latin typeface="Calibri" panose="020F0502020204030204" pitchFamily="34" charset="0"/>
                <a:ea typeface="Calibri" panose="020F0502020204030204" pitchFamily="34" charset="0"/>
              </a:rPr>
              <a:t>Why collecting and </a:t>
            </a:r>
          </a:p>
          <a:p>
            <a:r>
              <a:rPr lang="en-US" sz="2400" dirty="0">
                <a:latin typeface="Calibri" panose="020F0502020204030204" pitchFamily="34" charset="0"/>
                <a:ea typeface="Calibri" panose="020F0502020204030204" pitchFamily="34" charset="0"/>
              </a:rPr>
              <a:t>analyzing data?  </a:t>
            </a:r>
            <a:endParaRPr lang="en-GB" sz="2400" dirty="0"/>
          </a:p>
        </p:txBody>
      </p:sp>
      <p:pic>
        <p:nvPicPr>
          <p:cNvPr id="6" name="Graphic 5" descr="Questions">
            <a:extLst>
              <a:ext uri="{FF2B5EF4-FFF2-40B4-BE49-F238E27FC236}">
                <a16:creationId xmlns:a16="http://schemas.microsoft.com/office/drawing/2014/main" id="{CF74667B-CAD4-41D5-BD99-7246A92E51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56203" y="979725"/>
            <a:ext cx="914400" cy="914400"/>
          </a:xfrm>
          <a:prstGeom prst="rect">
            <a:avLst/>
          </a:prstGeom>
        </p:spPr>
      </p:pic>
      <p:pic>
        <p:nvPicPr>
          <p:cNvPr id="8" name="Graphic 7" descr="Venn diagram">
            <a:extLst>
              <a:ext uri="{FF2B5EF4-FFF2-40B4-BE49-F238E27FC236}">
                <a16:creationId xmlns:a16="http://schemas.microsoft.com/office/drawing/2014/main" id="{F2581320-4161-4022-AC59-EC30819143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8474529" y="2417199"/>
            <a:ext cx="914400" cy="914400"/>
          </a:xfrm>
          <a:prstGeom prst="rect">
            <a:avLst/>
          </a:prstGeom>
        </p:spPr>
      </p:pic>
      <p:pic>
        <p:nvPicPr>
          <p:cNvPr id="5" name="Graphic 4" descr="Tools">
            <a:extLst>
              <a:ext uri="{FF2B5EF4-FFF2-40B4-BE49-F238E27FC236}">
                <a16:creationId xmlns:a16="http://schemas.microsoft.com/office/drawing/2014/main" id="{2A3548CA-D7F0-426F-AC96-7E592DAA5FD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43574" y="4834933"/>
            <a:ext cx="814224" cy="814224"/>
          </a:xfrm>
          <a:prstGeom prst="rect">
            <a:avLst/>
          </a:prstGeom>
        </p:spPr>
      </p:pic>
      <p:pic>
        <p:nvPicPr>
          <p:cNvPr id="11" name="Graphic 10" descr="Workflow RTL">
            <a:extLst>
              <a:ext uri="{FF2B5EF4-FFF2-40B4-BE49-F238E27FC236}">
                <a16:creationId xmlns:a16="http://schemas.microsoft.com/office/drawing/2014/main" id="{44972870-AA98-4B64-8D9D-7D0F4E18F13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1135" y="2354522"/>
            <a:ext cx="867935" cy="770785"/>
          </a:xfrm>
          <a:prstGeom prst="rect">
            <a:avLst/>
          </a:prstGeom>
        </p:spPr>
      </p:pic>
    </p:spTree>
    <p:extLst>
      <p:ext uri="{BB962C8B-B14F-4D97-AF65-F5344CB8AC3E}">
        <p14:creationId xmlns:p14="http://schemas.microsoft.com/office/powerpoint/2010/main" val="4070492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2508E8-EF56-42A1-8E71-ED96FF1C4B60}"/>
              </a:ext>
            </a:extLst>
          </p:cNvPr>
          <p:cNvSpPr txBox="1"/>
          <p:nvPr/>
        </p:nvSpPr>
        <p:spPr>
          <a:xfrm>
            <a:off x="265134" y="253838"/>
            <a:ext cx="6734829" cy="584775"/>
          </a:xfrm>
          <a:prstGeom prst="rect">
            <a:avLst/>
          </a:prstGeom>
          <a:solidFill>
            <a:srgbClr val="BA122B"/>
          </a:solidFill>
        </p:spPr>
        <p:txBody>
          <a:bodyPr wrap="square" rtlCol="0">
            <a:spAutoFit/>
          </a:bodyPr>
          <a:lstStyle/>
          <a:p>
            <a:r>
              <a:rPr lang="en-GB" sz="3200" dirty="0">
                <a:solidFill>
                  <a:schemeClr val="bg1"/>
                </a:solidFill>
              </a:rPr>
              <a:t>Why do we need data and analysis?   </a:t>
            </a:r>
          </a:p>
        </p:txBody>
      </p:sp>
      <p:sp>
        <p:nvSpPr>
          <p:cNvPr id="7" name="TextBox 6">
            <a:extLst>
              <a:ext uri="{FF2B5EF4-FFF2-40B4-BE49-F238E27FC236}">
                <a16:creationId xmlns:a16="http://schemas.microsoft.com/office/drawing/2014/main" id="{DE9E62CD-2E2B-42C8-B05E-2508629DCB8E}"/>
              </a:ext>
            </a:extLst>
          </p:cNvPr>
          <p:cNvSpPr txBox="1">
            <a:spLocks/>
          </p:cNvSpPr>
          <p:nvPr/>
        </p:nvSpPr>
        <p:spPr>
          <a:xfrm>
            <a:off x="5761974" y="1582342"/>
            <a:ext cx="5649238" cy="3693319"/>
          </a:xfrm>
          <a:prstGeom prst="rect">
            <a:avLst/>
          </a:prstGeom>
          <a:solidFill>
            <a:srgbClr val="404040"/>
          </a:solidFill>
        </p:spPr>
        <p:txBody>
          <a:bodyPr wrap="square" rtlCol="0" anchor="ctr">
            <a:spAutoFit/>
          </a:bodyPr>
          <a:lstStyle/>
          <a:p>
            <a:pPr marL="342900" indent="-342900">
              <a:buFont typeface="Wingdings" panose="05000000000000000000" pitchFamily="2" charset="2"/>
              <a:buChar char="§"/>
            </a:pPr>
            <a:r>
              <a:rPr lang="en-US" sz="2600" dirty="0">
                <a:solidFill>
                  <a:schemeClr val="bg1"/>
                </a:solidFill>
              </a:rPr>
              <a:t>To understand the vulnerabilities, needs and capacities of the DAC</a:t>
            </a:r>
            <a:endParaRPr lang="fr-FR" sz="2600" dirty="0">
              <a:solidFill>
                <a:schemeClr val="bg1"/>
              </a:solidFill>
            </a:endParaRPr>
          </a:p>
          <a:p>
            <a:pPr marL="342900" indent="-342900">
              <a:buFont typeface="Wingdings" panose="05000000000000000000" pitchFamily="2" charset="2"/>
              <a:buChar char="§"/>
            </a:pPr>
            <a:r>
              <a:rPr lang="en-US" sz="2600" dirty="0">
                <a:solidFill>
                  <a:schemeClr val="bg1"/>
                </a:solidFill>
              </a:rPr>
              <a:t>To better understand conflict dynamics to mitigate them </a:t>
            </a:r>
            <a:endParaRPr lang="fr-FR" sz="2600" dirty="0">
              <a:solidFill>
                <a:schemeClr val="bg1"/>
              </a:solidFill>
            </a:endParaRPr>
          </a:p>
          <a:p>
            <a:pPr marL="342900" indent="-342900">
              <a:buFont typeface="Wingdings" panose="05000000000000000000" pitchFamily="2" charset="2"/>
              <a:buChar char="§"/>
            </a:pPr>
            <a:r>
              <a:rPr lang="en-US" sz="2600" dirty="0">
                <a:solidFill>
                  <a:schemeClr val="bg1"/>
                </a:solidFill>
              </a:rPr>
              <a:t>To map the availability, accessibility and functioning of services </a:t>
            </a:r>
            <a:endParaRPr lang="fr-FR" sz="2600" dirty="0">
              <a:solidFill>
                <a:schemeClr val="bg1"/>
              </a:solidFill>
            </a:endParaRPr>
          </a:p>
          <a:p>
            <a:pPr marL="342900" indent="-342900">
              <a:buFont typeface="Wingdings" panose="05000000000000000000" pitchFamily="2" charset="2"/>
              <a:buChar char="§"/>
            </a:pPr>
            <a:r>
              <a:rPr lang="en-US" sz="2600" dirty="0">
                <a:solidFill>
                  <a:schemeClr val="bg1"/>
                </a:solidFill>
              </a:rPr>
              <a:t>To set SMAT benchmarks and indicators to monitor progress towards solutions </a:t>
            </a:r>
            <a:endParaRPr lang="fr-FR" sz="2600" dirty="0">
              <a:solidFill>
                <a:schemeClr val="bg1"/>
              </a:solidFill>
            </a:endParaRPr>
          </a:p>
        </p:txBody>
      </p:sp>
      <p:sp>
        <p:nvSpPr>
          <p:cNvPr id="3" name="Action Button: Help 2">
            <a:hlinkClick r:id="" action="ppaction://noaction" highlightClick="1"/>
            <a:extLst>
              <a:ext uri="{FF2B5EF4-FFF2-40B4-BE49-F238E27FC236}">
                <a16:creationId xmlns:a16="http://schemas.microsoft.com/office/drawing/2014/main" id="{DD27DE03-E71E-43EF-B826-986CB047EAC6}"/>
              </a:ext>
            </a:extLst>
          </p:cNvPr>
          <p:cNvSpPr/>
          <p:nvPr/>
        </p:nvSpPr>
        <p:spPr>
          <a:xfrm>
            <a:off x="1377863" y="1769301"/>
            <a:ext cx="3444657" cy="3319398"/>
          </a:xfrm>
          <a:prstGeom prst="actionButtonHelp">
            <a:avLst/>
          </a:prstGeom>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1364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E5F5B6-AA0A-4215-9E42-343A64448EE0}"/>
              </a:ext>
            </a:extLst>
          </p:cNvPr>
          <p:cNvSpPr/>
          <p:nvPr/>
        </p:nvSpPr>
        <p:spPr>
          <a:xfrm>
            <a:off x="584548" y="4081613"/>
            <a:ext cx="6096000" cy="1292662"/>
          </a:xfrm>
          <a:prstGeom prst="rect">
            <a:avLst/>
          </a:prstGeom>
        </p:spPr>
        <p:txBody>
          <a:bodyPr>
            <a:spAutoFit/>
          </a:bodyPr>
          <a:lstStyle/>
          <a:p>
            <a:pPr marL="342900" indent="-342900">
              <a:buFontTx/>
              <a:buChar char="-"/>
            </a:pPr>
            <a:r>
              <a:rPr lang="en-US" sz="2600" dirty="0">
                <a:latin typeface="Calibri" panose="020F0502020204030204" pitchFamily="34" charset="0"/>
                <a:ea typeface="Calibri" panose="020F0502020204030204" pitchFamily="34" charset="0"/>
                <a:cs typeface="Times New Roman" panose="02020603050405020304" pitchFamily="18" charset="0"/>
              </a:rPr>
              <a:t>the specific characteristics of the areas hosting them, such as service and infrastructure capacity </a:t>
            </a:r>
            <a:endParaRPr lang="en-GB" sz="2600" dirty="0"/>
          </a:p>
        </p:txBody>
      </p:sp>
      <p:sp>
        <p:nvSpPr>
          <p:cNvPr id="5" name="TextBox 4">
            <a:extLst>
              <a:ext uri="{FF2B5EF4-FFF2-40B4-BE49-F238E27FC236}">
                <a16:creationId xmlns:a16="http://schemas.microsoft.com/office/drawing/2014/main" id="{6528E8D3-9FEA-47E5-99BF-1D6A1CA6CAC0}"/>
              </a:ext>
            </a:extLst>
          </p:cNvPr>
          <p:cNvSpPr txBox="1"/>
          <p:nvPr/>
        </p:nvSpPr>
        <p:spPr>
          <a:xfrm>
            <a:off x="265134" y="253838"/>
            <a:ext cx="6734829" cy="584775"/>
          </a:xfrm>
          <a:prstGeom prst="rect">
            <a:avLst/>
          </a:prstGeom>
          <a:solidFill>
            <a:srgbClr val="BA122B"/>
          </a:solidFill>
        </p:spPr>
        <p:txBody>
          <a:bodyPr wrap="square" rtlCol="0">
            <a:spAutoFit/>
          </a:bodyPr>
          <a:lstStyle/>
          <a:p>
            <a:r>
              <a:rPr lang="en-GB" sz="3200" dirty="0">
                <a:solidFill>
                  <a:schemeClr val="bg1"/>
                </a:solidFill>
              </a:rPr>
              <a:t>Area-based solutions analysis </a:t>
            </a:r>
          </a:p>
        </p:txBody>
      </p:sp>
      <p:grpSp>
        <p:nvGrpSpPr>
          <p:cNvPr id="6" name="Groupe 5">
            <a:extLst>
              <a:ext uri="{FF2B5EF4-FFF2-40B4-BE49-F238E27FC236}">
                <a16:creationId xmlns:a16="http://schemas.microsoft.com/office/drawing/2014/main" id="{09206467-69CB-03EA-BC2E-F759114BFEDC}"/>
              </a:ext>
            </a:extLst>
          </p:cNvPr>
          <p:cNvGrpSpPr/>
          <p:nvPr/>
        </p:nvGrpSpPr>
        <p:grpSpPr>
          <a:xfrm>
            <a:off x="6999963" y="1525673"/>
            <a:ext cx="4208746" cy="4083485"/>
            <a:chOff x="6999963" y="1525673"/>
            <a:chExt cx="4208746" cy="4083485"/>
          </a:xfrm>
        </p:grpSpPr>
        <p:sp>
          <p:nvSpPr>
            <p:cNvPr id="2" name="Oval 1">
              <a:extLst>
                <a:ext uri="{FF2B5EF4-FFF2-40B4-BE49-F238E27FC236}">
                  <a16:creationId xmlns:a16="http://schemas.microsoft.com/office/drawing/2014/main" id="{3659BC06-C706-4F58-87DF-68C0F1CDEE14}"/>
                </a:ext>
              </a:extLst>
            </p:cNvPr>
            <p:cNvSpPr/>
            <p:nvPr/>
          </p:nvSpPr>
          <p:spPr>
            <a:xfrm>
              <a:off x="6999963" y="1525673"/>
              <a:ext cx="4208746" cy="40834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descr="Marker">
              <a:extLst>
                <a:ext uri="{FF2B5EF4-FFF2-40B4-BE49-F238E27FC236}">
                  <a16:creationId xmlns:a16="http://schemas.microsoft.com/office/drawing/2014/main" id="{B66E6165-B5D3-4044-831B-9A960C0A1E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40248" y="2457859"/>
              <a:ext cx="1528175" cy="1528175"/>
            </a:xfrm>
            <a:prstGeom prst="rect">
              <a:avLst/>
            </a:prstGeom>
          </p:spPr>
        </p:pic>
        <p:pic>
          <p:nvPicPr>
            <p:cNvPr id="7" name="Graphic 6" descr="Universal Access">
              <a:extLst>
                <a:ext uri="{FF2B5EF4-FFF2-40B4-BE49-F238E27FC236}">
                  <a16:creationId xmlns:a16="http://schemas.microsoft.com/office/drawing/2014/main" id="{E5122732-8877-448A-9ADD-D2F8632AE3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00941" y="4090368"/>
              <a:ext cx="914400" cy="914400"/>
            </a:xfrm>
            <a:prstGeom prst="rect">
              <a:avLst/>
            </a:prstGeom>
          </p:spPr>
        </p:pic>
        <p:pic>
          <p:nvPicPr>
            <p:cNvPr id="9" name="Graphic 8" descr="Man">
              <a:extLst>
                <a:ext uri="{FF2B5EF4-FFF2-40B4-BE49-F238E27FC236}">
                  <a16:creationId xmlns:a16="http://schemas.microsoft.com/office/drawing/2014/main" id="{B10BCD5A-FBAD-40EC-A402-9B8118334FF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68587" y="4569170"/>
              <a:ext cx="914400" cy="914400"/>
            </a:xfrm>
            <a:prstGeom prst="rect">
              <a:avLst/>
            </a:prstGeom>
          </p:spPr>
        </p:pic>
        <p:pic>
          <p:nvPicPr>
            <p:cNvPr id="11" name="Graphic 10" descr="Woman">
              <a:extLst>
                <a:ext uri="{FF2B5EF4-FFF2-40B4-BE49-F238E27FC236}">
                  <a16:creationId xmlns:a16="http://schemas.microsoft.com/office/drawing/2014/main" id="{1AE10BC4-C6CB-470E-A2AF-65B17413136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699907" y="2022954"/>
              <a:ext cx="914400" cy="914400"/>
            </a:xfrm>
            <a:prstGeom prst="rect">
              <a:avLst/>
            </a:prstGeom>
          </p:spPr>
        </p:pic>
        <p:pic>
          <p:nvPicPr>
            <p:cNvPr id="13" name="Graphic 12" descr="Woman with kid">
              <a:extLst>
                <a:ext uri="{FF2B5EF4-FFF2-40B4-BE49-F238E27FC236}">
                  <a16:creationId xmlns:a16="http://schemas.microsoft.com/office/drawing/2014/main" id="{61589234-89A4-4E49-9EC4-C65F225D6CE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32710" y="3056661"/>
              <a:ext cx="914400" cy="914400"/>
            </a:xfrm>
            <a:prstGeom prst="rect">
              <a:avLst/>
            </a:prstGeom>
          </p:spPr>
        </p:pic>
        <p:pic>
          <p:nvPicPr>
            <p:cNvPr id="17" name="Graphic 16" descr="Classroom">
              <a:extLst>
                <a:ext uri="{FF2B5EF4-FFF2-40B4-BE49-F238E27FC236}">
                  <a16:creationId xmlns:a16="http://schemas.microsoft.com/office/drawing/2014/main" id="{C7585C10-CA0B-4D89-BE2F-6D73C2A7EFA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595210" y="4081613"/>
              <a:ext cx="914400" cy="914400"/>
            </a:xfrm>
            <a:prstGeom prst="rect">
              <a:avLst/>
            </a:prstGeom>
          </p:spPr>
        </p:pic>
        <p:pic>
          <p:nvPicPr>
            <p:cNvPr id="19" name="Graphic 18" descr="Stethoscope">
              <a:extLst>
                <a:ext uri="{FF2B5EF4-FFF2-40B4-BE49-F238E27FC236}">
                  <a16:creationId xmlns:a16="http://schemas.microsoft.com/office/drawing/2014/main" id="{12B4F20E-B589-4BA6-81A1-400DBF5B7BD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358894" y="3056661"/>
              <a:ext cx="914400" cy="914400"/>
            </a:xfrm>
            <a:prstGeom prst="rect">
              <a:avLst/>
            </a:prstGeom>
          </p:spPr>
        </p:pic>
        <p:pic>
          <p:nvPicPr>
            <p:cNvPr id="21" name="Graphic 20" descr="Shower">
              <a:extLst>
                <a:ext uri="{FF2B5EF4-FFF2-40B4-BE49-F238E27FC236}">
                  <a16:creationId xmlns:a16="http://schemas.microsoft.com/office/drawing/2014/main" id="{48510423-9D1F-403C-96F0-86E699FB41F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720761" y="1935436"/>
              <a:ext cx="914400" cy="914400"/>
            </a:xfrm>
            <a:prstGeom prst="rect">
              <a:avLst/>
            </a:prstGeom>
          </p:spPr>
        </p:pic>
      </p:grpSp>
      <p:sp>
        <p:nvSpPr>
          <p:cNvPr id="27" name="Rectangle 26">
            <a:extLst>
              <a:ext uri="{FF2B5EF4-FFF2-40B4-BE49-F238E27FC236}">
                <a16:creationId xmlns:a16="http://schemas.microsoft.com/office/drawing/2014/main" id="{947C008F-960F-4766-94DE-EBF20408373C}"/>
              </a:ext>
            </a:extLst>
          </p:cNvPr>
          <p:cNvSpPr/>
          <p:nvPr/>
        </p:nvSpPr>
        <p:spPr>
          <a:xfrm>
            <a:off x="543564" y="1477626"/>
            <a:ext cx="6096000" cy="1292662"/>
          </a:xfrm>
          <a:prstGeom prst="rect">
            <a:avLst/>
          </a:prstGeom>
        </p:spPr>
        <p:txBody>
          <a:bodyPr>
            <a:spAutoFit/>
          </a:bodyPr>
          <a:lstStyle/>
          <a:p>
            <a:r>
              <a:rPr lang="en-US" sz="2600" dirty="0">
                <a:latin typeface="Calibri" panose="020F0502020204030204" pitchFamily="34" charset="0"/>
                <a:ea typeface="Calibri" panose="020F0502020204030204" pitchFamily="34" charset="0"/>
                <a:cs typeface="Times New Roman" panose="02020603050405020304" pitchFamily="18" charset="0"/>
              </a:rPr>
              <a:t>An area-based analysis utilizes a defined spatial area as the entry point for understanding: </a:t>
            </a:r>
          </a:p>
        </p:txBody>
      </p:sp>
      <p:sp>
        <p:nvSpPr>
          <p:cNvPr id="28" name="Rectangle 27">
            <a:extLst>
              <a:ext uri="{FF2B5EF4-FFF2-40B4-BE49-F238E27FC236}">
                <a16:creationId xmlns:a16="http://schemas.microsoft.com/office/drawing/2014/main" id="{B3896923-9594-4767-BF0A-D14BF8CFEEC8}"/>
              </a:ext>
            </a:extLst>
          </p:cNvPr>
          <p:cNvSpPr/>
          <p:nvPr/>
        </p:nvSpPr>
        <p:spPr>
          <a:xfrm>
            <a:off x="584548" y="2956435"/>
            <a:ext cx="5071325" cy="892552"/>
          </a:xfrm>
          <a:prstGeom prst="rect">
            <a:avLst/>
          </a:prstGeom>
        </p:spPr>
        <p:txBody>
          <a:bodyPr wrap="none">
            <a:spAutoFit/>
          </a:bodyPr>
          <a:lstStyle/>
          <a:p>
            <a:pPr marL="342900" indent="-342900">
              <a:buFontTx/>
              <a:buChar char="-"/>
            </a:pPr>
            <a:r>
              <a:rPr lang="en-US" sz="2600" dirty="0">
                <a:latin typeface="Calibri" panose="020F0502020204030204" pitchFamily="34" charset="0"/>
                <a:ea typeface="Calibri" panose="020F0502020204030204" pitchFamily="34" charset="0"/>
                <a:cs typeface="Times New Roman" panose="02020603050405020304" pitchFamily="18" charset="0"/>
              </a:rPr>
              <a:t>the characteristics and conditions</a:t>
            </a:r>
          </a:p>
          <a:p>
            <a:r>
              <a:rPr lang="en-US" sz="2600" dirty="0">
                <a:latin typeface="Calibri" panose="020F0502020204030204" pitchFamily="34" charset="0"/>
                <a:ea typeface="Calibri" panose="020F0502020204030204" pitchFamily="34" charset="0"/>
                <a:cs typeface="Times New Roman" panose="02020603050405020304" pitchFamily="18" charset="0"/>
              </a:rPr>
              <a:t>  of target populations </a:t>
            </a:r>
          </a:p>
        </p:txBody>
      </p:sp>
    </p:spTree>
    <p:extLst>
      <p:ext uri="{BB962C8B-B14F-4D97-AF65-F5344CB8AC3E}">
        <p14:creationId xmlns:p14="http://schemas.microsoft.com/office/powerpoint/2010/main" val="235580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427EFC-4B8D-4E03-A61C-D590BB8A83A6}"/>
              </a:ext>
            </a:extLst>
          </p:cNvPr>
          <p:cNvSpPr/>
          <p:nvPr/>
        </p:nvSpPr>
        <p:spPr>
          <a:xfrm>
            <a:off x="141961" y="209108"/>
            <a:ext cx="9452976" cy="584775"/>
          </a:xfrm>
          <a:prstGeom prst="rect">
            <a:avLst/>
          </a:prstGeom>
          <a:solidFill>
            <a:srgbClr val="BA122B"/>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bg1"/>
                </a:solidFill>
                <a:effectLst/>
                <a:uLnTx/>
                <a:uFillTx/>
                <a:latin typeface="Avenir Next" panose="020B0503020202020204" pitchFamily="34" charset="0"/>
                <a:ea typeface="+mj-ea"/>
                <a:cs typeface="+mj-cs"/>
              </a:rPr>
              <a:t>What </a:t>
            </a:r>
            <a:r>
              <a:rPr lang="en-US" sz="3200" b="1" kern="0" dirty="0" err="1">
                <a:solidFill>
                  <a:schemeClr val="bg1"/>
                </a:solidFill>
                <a:latin typeface="Avenir Next" panose="020B0503020202020204" pitchFamily="34" charset="0"/>
                <a:ea typeface="+mj-ea"/>
                <a:cs typeface="+mj-cs"/>
              </a:rPr>
              <a:t>dat</a:t>
            </a:r>
            <a:r>
              <a:rPr kumimoji="0" lang="en-US" sz="3200" b="1" i="0" u="none" strike="noStrike" kern="0" cap="none" spc="0" normalizeH="0" baseline="0" noProof="0" dirty="0">
                <a:ln>
                  <a:noFill/>
                </a:ln>
                <a:solidFill>
                  <a:schemeClr val="bg1"/>
                </a:solidFill>
                <a:effectLst/>
                <a:uLnTx/>
                <a:uFillTx/>
                <a:latin typeface="Avenir Next" panose="020B0503020202020204" pitchFamily="34" charset="0"/>
                <a:ea typeface="+mj-ea"/>
                <a:cs typeface="+mj-cs"/>
              </a:rPr>
              <a:t>a?  </a:t>
            </a:r>
            <a:endParaRPr kumimoji="0" lang="en-GB" sz="1800" b="0" i="0" u="none" strike="noStrike" kern="0" cap="none" spc="0" normalizeH="0" baseline="0" noProof="0" dirty="0">
              <a:ln>
                <a:noFill/>
              </a:ln>
              <a:solidFill>
                <a:schemeClr val="bg1"/>
              </a:solidFill>
              <a:effectLst/>
              <a:uLnTx/>
              <a:uFillTx/>
            </a:endParaRPr>
          </a:p>
        </p:txBody>
      </p:sp>
      <p:sp>
        <p:nvSpPr>
          <p:cNvPr id="3" name="Right Arrow Callout 20">
            <a:extLst>
              <a:ext uri="{FF2B5EF4-FFF2-40B4-BE49-F238E27FC236}">
                <a16:creationId xmlns:a16="http://schemas.microsoft.com/office/drawing/2014/main" id="{9BC2B71D-B06F-46B4-B55C-FB394E391BBF}"/>
              </a:ext>
            </a:extLst>
          </p:cNvPr>
          <p:cNvSpPr/>
          <p:nvPr/>
        </p:nvSpPr>
        <p:spPr>
          <a:xfrm>
            <a:off x="764087" y="1006202"/>
            <a:ext cx="5987441" cy="4974956"/>
          </a:xfrm>
          <a:prstGeom prst="rightArrowCallout">
            <a:avLst>
              <a:gd name="adj1" fmla="val 18968"/>
              <a:gd name="adj2" fmla="val 25000"/>
              <a:gd name="adj3" fmla="val 29784"/>
              <a:gd name="adj4" fmla="val 6066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rgbClr val="BA122B"/>
                </a:solidFill>
                <a:latin typeface="Avenir Next" panose="020B0503020202020204" pitchFamily="34" charset="0"/>
              </a:rPr>
              <a:t>Data on Places/ the supply side </a:t>
            </a:r>
          </a:p>
          <a:p>
            <a:endParaRPr lang="en-US" sz="2000"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Infrastructure mapping/damage assessment </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Service availability &amp; provision</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Livelihood / </a:t>
            </a:r>
            <a:r>
              <a:rPr lang="en-US" sz="2400" dirty="0" err="1">
                <a:solidFill>
                  <a:schemeClr val="bg1"/>
                </a:solidFill>
                <a:latin typeface="Avenir Next" panose="020B0503020202020204" pitchFamily="34" charset="0"/>
              </a:rPr>
              <a:t>labour</a:t>
            </a:r>
            <a:r>
              <a:rPr lang="en-US" sz="2400" dirty="0">
                <a:solidFill>
                  <a:schemeClr val="bg1"/>
                </a:solidFill>
                <a:latin typeface="Avenir Next" panose="020B0503020202020204" pitchFamily="34" charset="0"/>
              </a:rPr>
              <a:t> market</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Housing Land and Property regime</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Governance structures </a:t>
            </a:r>
          </a:p>
        </p:txBody>
      </p:sp>
      <p:sp>
        <p:nvSpPr>
          <p:cNvPr id="4" name="Left Arrow Callout 21">
            <a:extLst>
              <a:ext uri="{FF2B5EF4-FFF2-40B4-BE49-F238E27FC236}">
                <a16:creationId xmlns:a16="http://schemas.microsoft.com/office/drawing/2014/main" id="{E48D669D-D602-4158-98AD-29874AE9DCF6}"/>
              </a:ext>
            </a:extLst>
          </p:cNvPr>
          <p:cNvSpPr/>
          <p:nvPr/>
        </p:nvSpPr>
        <p:spPr>
          <a:xfrm>
            <a:off x="5844986" y="931066"/>
            <a:ext cx="5658082" cy="5008341"/>
          </a:xfrm>
          <a:prstGeom prst="leftArrowCallout">
            <a:avLst>
              <a:gd name="adj1" fmla="val 21298"/>
              <a:gd name="adj2" fmla="val 25000"/>
              <a:gd name="adj3" fmla="val 25000"/>
              <a:gd name="adj4" fmla="val 64977"/>
            </a:avLst>
          </a:prstGeom>
          <a:solidFill>
            <a:srgbClr val="40404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600" b="1" dirty="0">
                <a:solidFill>
                  <a:srgbClr val="BA122B"/>
                </a:solidFill>
                <a:latin typeface="Avenir Next" panose="020B0503020202020204" pitchFamily="34" charset="0"/>
              </a:rPr>
              <a:t>Data on Populations/demand side</a:t>
            </a:r>
          </a:p>
          <a:p>
            <a:endParaRPr lang="en-US" sz="2000" b="1" dirty="0">
              <a:solidFill>
                <a:schemeClr val="bg1"/>
              </a:solidFill>
              <a:latin typeface="Avenir Next" panose="020B0503020202020204" pitchFamily="34" charset="0"/>
            </a:endParaRP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Disaggregated demographics</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Access to services</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Access to livelihoods</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Access to HLP</a:t>
            </a:r>
          </a:p>
          <a:p>
            <a:pPr marL="342900" indent="-342900">
              <a:buFont typeface="Arial" panose="020B0604020202020204" pitchFamily="34" charset="0"/>
              <a:buChar char="•"/>
            </a:pPr>
            <a:r>
              <a:rPr lang="en-US" sz="2400" dirty="0">
                <a:solidFill>
                  <a:schemeClr val="bg1"/>
                </a:solidFill>
                <a:latin typeface="Avenir Next" panose="020B0503020202020204" pitchFamily="34" charset="0"/>
              </a:rPr>
              <a:t>Community cohesion </a:t>
            </a:r>
          </a:p>
        </p:txBody>
      </p:sp>
      <p:pic>
        <p:nvPicPr>
          <p:cNvPr id="6" name="Graphic 5" descr="Marker">
            <a:extLst>
              <a:ext uri="{FF2B5EF4-FFF2-40B4-BE49-F238E27FC236}">
                <a16:creationId xmlns:a16="http://schemas.microsoft.com/office/drawing/2014/main" id="{ECEA19D5-5370-40AE-A3E3-9D57686828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6531" y="667999"/>
            <a:ext cx="914400" cy="914400"/>
          </a:xfrm>
          <a:prstGeom prst="rect">
            <a:avLst/>
          </a:prstGeom>
        </p:spPr>
      </p:pic>
      <p:pic>
        <p:nvPicPr>
          <p:cNvPr id="8" name="Graphic 7" descr="Universal Access">
            <a:extLst>
              <a:ext uri="{FF2B5EF4-FFF2-40B4-BE49-F238E27FC236}">
                <a16:creationId xmlns:a16="http://schemas.microsoft.com/office/drawing/2014/main" id="{642DEE3A-3FDA-465B-B8B4-D4F36DB514C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231183" y="4907071"/>
            <a:ext cx="914400" cy="914400"/>
          </a:xfrm>
          <a:prstGeom prst="rect">
            <a:avLst/>
          </a:prstGeom>
        </p:spPr>
      </p:pic>
    </p:spTree>
    <p:extLst>
      <p:ext uri="{BB962C8B-B14F-4D97-AF65-F5344CB8AC3E}">
        <p14:creationId xmlns:p14="http://schemas.microsoft.com/office/powerpoint/2010/main" val="382822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ord Cloud">
            <a:extLst>
              <a:ext uri="{FF2B5EF4-FFF2-40B4-BE49-F238E27FC236}">
                <a16:creationId xmlns:a16="http://schemas.microsoft.com/office/drawing/2014/main" id="{E64F02C9-39CE-4491-9605-A7D51CAE6AFC}"/>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0931" r="31994" b="-1"/>
          <a:stretch/>
        </p:blipFill>
        <p:spPr bwMode="auto">
          <a:xfrm>
            <a:off x="6732292" y="0"/>
            <a:ext cx="5217537" cy="6751529"/>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C0E17C25-C5FB-4292-BC1E-0AEB7EF13969}"/>
              </a:ext>
            </a:extLst>
          </p:cNvPr>
          <p:cNvSpPr/>
          <p:nvPr/>
        </p:nvSpPr>
        <p:spPr>
          <a:xfrm>
            <a:off x="141961" y="209108"/>
            <a:ext cx="6359047" cy="605084"/>
          </a:xfrm>
          <a:prstGeom prst="rect">
            <a:avLst/>
          </a:prstGeom>
          <a:solidFill>
            <a:srgbClr val="BA122B"/>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chemeClr val="bg1"/>
                </a:solidFill>
                <a:effectLst/>
                <a:uLnTx/>
                <a:uFillTx/>
                <a:latin typeface="Avenir Next" panose="020B0503020202020204" pitchFamily="34" charset="0"/>
                <a:ea typeface="+mj-ea"/>
                <a:cs typeface="+mj-cs"/>
              </a:rPr>
              <a:t>Durable solutions data  </a:t>
            </a:r>
            <a:endParaRPr kumimoji="0" lang="en-GB" sz="1800" b="0" i="0" u="none" strike="noStrike" kern="0" cap="none" spc="0" normalizeH="0" baseline="0" noProof="0" dirty="0">
              <a:ln>
                <a:noFill/>
              </a:ln>
              <a:solidFill>
                <a:schemeClr val="bg1"/>
              </a:solidFill>
              <a:effectLst/>
              <a:uLnTx/>
              <a:uFillTx/>
            </a:endParaRPr>
          </a:p>
        </p:txBody>
      </p:sp>
      <p:sp>
        <p:nvSpPr>
          <p:cNvPr id="5" name="Rectangle 4">
            <a:extLst>
              <a:ext uri="{FF2B5EF4-FFF2-40B4-BE49-F238E27FC236}">
                <a16:creationId xmlns:a16="http://schemas.microsoft.com/office/drawing/2014/main" id="{78B7C9A5-408C-4F72-98FC-F88AF5FA4F01}"/>
              </a:ext>
            </a:extLst>
          </p:cNvPr>
          <p:cNvSpPr/>
          <p:nvPr/>
        </p:nvSpPr>
        <p:spPr>
          <a:xfrm>
            <a:off x="405008" y="1641443"/>
            <a:ext cx="6096000" cy="3717941"/>
          </a:xfrm>
          <a:prstGeom prst="rect">
            <a:avLst/>
          </a:prstGeom>
        </p:spPr>
        <p:txBody>
          <a:bodyPr>
            <a:spAutoFit/>
          </a:bodyPr>
          <a:lstStyle/>
          <a:p>
            <a:pPr marL="457200" indent="-228600" defTabSz="914400">
              <a:lnSpc>
                <a:spcPct val="90000"/>
              </a:lnSpc>
              <a:spcAft>
                <a:spcPts val="600"/>
              </a:spcAft>
              <a:buFont typeface="Arial" panose="020B0604020202020204" pitchFamily="34" charset="0"/>
              <a:buChar char="•"/>
            </a:pPr>
            <a:r>
              <a:rPr lang="en-US" sz="2600" dirty="0"/>
              <a:t>Comparison between different populations</a:t>
            </a:r>
          </a:p>
          <a:p>
            <a:pPr marL="457200" indent="-228600" defTabSz="914400">
              <a:lnSpc>
                <a:spcPct val="90000"/>
              </a:lnSpc>
              <a:spcAft>
                <a:spcPts val="600"/>
              </a:spcAft>
              <a:buFont typeface="Arial" panose="020B0604020202020204" pitchFamily="34" charset="0"/>
              <a:buChar char="•"/>
            </a:pPr>
            <a:r>
              <a:rPr lang="en-US" sz="2600" dirty="0"/>
              <a:t>Long-term quality data on DAC’s profiles</a:t>
            </a:r>
          </a:p>
          <a:p>
            <a:pPr marL="228600" defTabSz="914400">
              <a:lnSpc>
                <a:spcPct val="90000"/>
              </a:lnSpc>
              <a:spcAft>
                <a:spcPts val="600"/>
              </a:spcAft>
            </a:pPr>
            <a:r>
              <a:rPr lang="en-US" sz="2600" dirty="0"/>
              <a:t> to inform development planning </a:t>
            </a:r>
          </a:p>
          <a:p>
            <a:pPr marL="457200" indent="-228600" defTabSz="914400">
              <a:lnSpc>
                <a:spcPct val="90000"/>
              </a:lnSpc>
              <a:spcAft>
                <a:spcPts val="600"/>
              </a:spcAft>
              <a:buFont typeface="Arial" panose="020B0604020202020204" pitchFamily="34" charset="0"/>
              <a:buChar char="•"/>
            </a:pPr>
            <a:r>
              <a:rPr lang="en-US" sz="2600" dirty="0"/>
              <a:t>Concerted and shared data that informs joint analysis and planning</a:t>
            </a:r>
          </a:p>
          <a:p>
            <a:pPr marL="457200" indent="-228600" defTabSz="914400">
              <a:lnSpc>
                <a:spcPct val="90000"/>
              </a:lnSpc>
              <a:spcAft>
                <a:spcPts val="600"/>
              </a:spcAft>
              <a:buFont typeface="Arial" panose="020B0604020202020204" pitchFamily="34" charset="0"/>
              <a:buChar char="•"/>
            </a:pPr>
            <a:r>
              <a:rPr lang="en-US" sz="2600" dirty="0"/>
              <a:t>Needed! Only the data we need, based on clear objectives!</a:t>
            </a:r>
          </a:p>
          <a:p>
            <a:pPr marL="457200" indent="-228600" defTabSz="914400">
              <a:lnSpc>
                <a:spcPct val="90000"/>
              </a:lnSpc>
              <a:spcAft>
                <a:spcPts val="600"/>
              </a:spcAft>
              <a:buFont typeface="Arial" panose="020B0604020202020204" pitchFamily="34" charset="0"/>
              <a:buChar char="•"/>
            </a:pPr>
            <a:r>
              <a:rPr lang="en-US" sz="2600" dirty="0"/>
              <a:t>Disaggregated by Age, sex/gender</a:t>
            </a:r>
          </a:p>
        </p:txBody>
      </p:sp>
    </p:spTree>
    <p:extLst>
      <p:ext uri="{BB962C8B-B14F-4D97-AF65-F5344CB8AC3E}">
        <p14:creationId xmlns:p14="http://schemas.microsoft.com/office/powerpoint/2010/main" val="2875790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Oval 89">
            <a:extLst>
              <a:ext uri="{FF2B5EF4-FFF2-40B4-BE49-F238E27FC236}">
                <a16:creationId xmlns:a16="http://schemas.microsoft.com/office/drawing/2014/main" id="{0947AFA4-5A4C-418F-B500-9D8F017BBA24}"/>
              </a:ext>
            </a:extLst>
          </p:cNvPr>
          <p:cNvSpPr/>
          <p:nvPr/>
        </p:nvSpPr>
        <p:spPr>
          <a:xfrm>
            <a:off x="26249" y="-540674"/>
            <a:ext cx="12010268" cy="6071718"/>
          </a:xfrm>
          <a:prstGeom prst="ellipse">
            <a:avLst/>
          </a:prstGeom>
          <a:solidFill>
            <a:schemeClr val="accent6">
              <a:lumMod val="60000"/>
              <a:lumOff val="40000"/>
              <a:alpha val="22000"/>
            </a:schemeClr>
          </a:solidFill>
          <a:ln w="2540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dirty="0"/>
          </a:p>
        </p:txBody>
      </p:sp>
      <p:sp>
        <p:nvSpPr>
          <p:cNvPr id="89" name="Oval 88">
            <a:extLst>
              <a:ext uri="{FF2B5EF4-FFF2-40B4-BE49-F238E27FC236}">
                <a16:creationId xmlns:a16="http://schemas.microsoft.com/office/drawing/2014/main" id="{3F536169-81F3-4078-B07A-88DF6A15834D}"/>
              </a:ext>
            </a:extLst>
          </p:cNvPr>
          <p:cNvSpPr/>
          <p:nvPr/>
        </p:nvSpPr>
        <p:spPr>
          <a:xfrm>
            <a:off x="109467" y="-132895"/>
            <a:ext cx="8790357" cy="5208518"/>
          </a:xfrm>
          <a:prstGeom prst="ellipse">
            <a:avLst/>
          </a:prstGeom>
          <a:solidFill>
            <a:srgbClr val="FFC000">
              <a:alpha val="20000"/>
            </a:srgbClr>
          </a:solidFill>
          <a:ln w="2540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dirty="0"/>
          </a:p>
        </p:txBody>
      </p:sp>
      <p:sp>
        <p:nvSpPr>
          <p:cNvPr id="84" name="Oval 83">
            <a:extLst>
              <a:ext uri="{FF2B5EF4-FFF2-40B4-BE49-F238E27FC236}">
                <a16:creationId xmlns:a16="http://schemas.microsoft.com/office/drawing/2014/main" id="{59843685-1C76-446D-A581-AD784AAC5F5D}"/>
              </a:ext>
            </a:extLst>
          </p:cNvPr>
          <p:cNvSpPr/>
          <p:nvPr/>
        </p:nvSpPr>
        <p:spPr>
          <a:xfrm>
            <a:off x="215588" y="381907"/>
            <a:ext cx="6260069" cy="4257346"/>
          </a:xfrm>
          <a:prstGeom prst="ellipse">
            <a:avLst/>
          </a:prstGeom>
          <a:solidFill>
            <a:schemeClr val="accent2">
              <a:lumMod val="60000"/>
              <a:lumOff val="40000"/>
              <a:alpha val="54000"/>
            </a:schemeClr>
          </a:solidFill>
          <a:ln w="2540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dirty="0"/>
          </a:p>
        </p:txBody>
      </p:sp>
      <p:sp>
        <p:nvSpPr>
          <p:cNvPr id="58" name="Oval 57">
            <a:extLst>
              <a:ext uri="{FF2B5EF4-FFF2-40B4-BE49-F238E27FC236}">
                <a16:creationId xmlns:a16="http://schemas.microsoft.com/office/drawing/2014/main" id="{D69296AC-6A66-48EE-A9D6-9D2D2D5FA046}"/>
              </a:ext>
            </a:extLst>
          </p:cNvPr>
          <p:cNvSpPr/>
          <p:nvPr/>
        </p:nvSpPr>
        <p:spPr>
          <a:xfrm>
            <a:off x="416685" y="1372441"/>
            <a:ext cx="4014951" cy="2921875"/>
          </a:xfrm>
          <a:prstGeom prst="ellipse">
            <a:avLst/>
          </a:prstGeom>
          <a:solidFill>
            <a:srgbClr val="FF0000">
              <a:alpha val="14000"/>
            </a:srgbClr>
          </a:solidFill>
          <a:ln w="2540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70" name="Arrow: Up 44">
            <a:extLst>
              <a:ext uri="{FF2B5EF4-FFF2-40B4-BE49-F238E27FC236}">
                <a16:creationId xmlns:a16="http://schemas.microsoft.com/office/drawing/2014/main" id="{D8BD8A1E-9CBD-4D9D-B17C-7DA3B5707283}"/>
              </a:ext>
            </a:extLst>
          </p:cNvPr>
          <p:cNvSpPr/>
          <p:nvPr/>
        </p:nvSpPr>
        <p:spPr>
          <a:xfrm>
            <a:off x="2623448" y="299115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4" name="Isosceles Triangle 3">
            <a:extLst>
              <a:ext uri="{FF2B5EF4-FFF2-40B4-BE49-F238E27FC236}">
                <a16:creationId xmlns:a16="http://schemas.microsoft.com/office/drawing/2014/main" id="{B23F87B6-7F7D-4067-9A3A-8B5D1E428BD5}"/>
              </a:ext>
            </a:extLst>
          </p:cNvPr>
          <p:cNvSpPr/>
          <p:nvPr/>
        </p:nvSpPr>
        <p:spPr>
          <a:xfrm>
            <a:off x="2056835" y="2620950"/>
            <a:ext cx="420413" cy="36791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grpSp>
        <p:nvGrpSpPr>
          <p:cNvPr id="5" name="Group 4">
            <a:extLst>
              <a:ext uri="{FF2B5EF4-FFF2-40B4-BE49-F238E27FC236}">
                <a16:creationId xmlns:a16="http://schemas.microsoft.com/office/drawing/2014/main" id="{7D3B712E-9C3C-4C6A-A202-8A8412C04AB4}"/>
              </a:ext>
            </a:extLst>
          </p:cNvPr>
          <p:cNvGrpSpPr/>
          <p:nvPr/>
        </p:nvGrpSpPr>
        <p:grpSpPr>
          <a:xfrm flipH="1">
            <a:off x="1681459" y="3438767"/>
            <a:ext cx="1347757" cy="548471"/>
            <a:chOff x="7491385" y="3757886"/>
            <a:chExt cx="1154056" cy="548471"/>
          </a:xfrm>
        </p:grpSpPr>
        <p:sp>
          <p:nvSpPr>
            <p:cNvPr id="6" name="Arrow: Up 44">
              <a:extLst>
                <a:ext uri="{FF2B5EF4-FFF2-40B4-BE49-F238E27FC236}">
                  <a16:creationId xmlns:a16="http://schemas.microsoft.com/office/drawing/2014/main" id="{53F88B35-0387-40C2-BF17-B2EE7A87902F}"/>
                </a:ext>
              </a:extLst>
            </p:cNvPr>
            <p:cNvSpPr/>
            <p:nvPr/>
          </p:nvSpPr>
          <p:spPr>
            <a:xfrm>
              <a:off x="7764526" y="3838961"/>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7" name="Arrow: Up 44">
              <a:extLst>
                <a:ext uri="{FF2B5EF4-FFF2-40B4-BE49-F238E27FC236}">
                  <a16:creationId xmlns:a16="http://schemas.microsoft.com/office/drawing/2014/main" id="{E99D44F6-8551-4701-9BA9-A6592FCF8C8C}"/>
                </a:ext>
              </a:extLst>
            </p:cNvPr>
            <p:cNvSpPr/>
            <p:nvPr/>
          </p:nvSpPr>
          <p:spPr>
            <a:xfrm>
              <a:off x="8086718" y="375788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8" name="Arrow: Up 44">
              <a:extLst>
                <a:ext uri="{FF2B5EF4-FFF2-40B4-BE49-F238E27FC236}">
                  <a16:creationId xmlns:a16="http://schemas.microsoft.com/office/drawing/2014/main" id="{97323A0B-047C-4C85-8548-99320372B548}"/>
                </a:ext>
              </a:extLst>
            </p:cNvPr>
            <p:cNvSpPr/>
            <p:nvPr/>
          </p:nvSpPr>
          <p:spPr>
            <a:xfrm>
              <a:off x="8009481" y="3928817"/>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9" name="Arrow: Up 44">
              <a:extLst>
                <a:ext uri="{FF2B5EF4-FFF2-40B4-BE49-F238E27FC236}">
                  <a16:creationId xmlns:a16="http://schemas.microsoft.com/office/drawing/2014/main" id="{6A7F6045-F54C-4731-B736-7856B8C14994}"/>
                </a:ext>
              </a:extLst>
            </p:cNvPr>
            <p:cNvSpPr/>
            <p:nvPr/>
          </p:nvSpPr>
          <p:spPr>
            <a:xfrm>
              <a:off x="8331673" y="384774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10" name="Arrow: Up 44">
              <a:extLst>
                <a:ext uri="{FF2B5EF4-FFF2-40B4-BE49-F238E27FC236}">
                  <a16:creationId xmlns:a16="http://schemas.microsoft.com/office/drawing/2014/main" id="{30949B58-767A-41F8-9CD8-95210C402902}"/>
                </a:ext>
              </a:extLst>
            </p:cNvPr>
            <p:cNvSpPr/>
            <p:nvPr/>
          </p:nvSpPr>
          <p:spPr>
            <a:xfrm>
              <a:off x="7491385" y="4071645"/>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11" name="Arrow: Up 44">
              <a:extLst>
                <a:ext uri="{FF2B5EF4-FFF2-40B4-BE49-F238E27FC236}">
                  <a16:creationId xmlns:a16="http://schemas.microsoft.com/office/drawing/2014/main" id="{CD2AD177-E8C5-4653-A40E-B727E739CF6E}"/>
                </a:ext>
              </a:extLst>
            </p:cNvPr>
            <p:cNvSpPr/>
            <p:nvPr/>
          </p:nvSpPr>
          <p:spPr>
            <a:xfrm>
              <a:off x="7813577" y="3990570"/>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12" name="Rectangle 11">
              <a:extLst>
                <a:ext uri="{FF2B5EF4-FFF2-40B4-BE49-F238E27FC236}">
                  <a16:creationId xmlns:a16="http://schemas.microsoft.com/office/drawing/2014/main" id="{1FDE1E75-AC31-441F-817C-25230139F14B}"/>
                </a:ext>
              </a:extLst>
            </p:cNvPr>
            <p:cNvSpPr/>
            <p:nvPr/>
          </p:nvSpPr>
          <p:spPr>
            <a:xfrm>
              <a:off x="7899125" y="4140778"/>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3" name="Rectangle 12">
              <a:extLst>
                <a:ext uri="{FF2B5EF4-FFF2-40B4-BE49-F238E27FC236}">
                  <a16:creationId xmlns:a16="http://schemas.microsoft.com/office/drawing/2014/main" id="{435DB92E-E80E-46CE-8616-D063FA5898BC}"/>
                </a:ext>
              </a:extLst>
            </p:cNvPr>
            <p:cNvSpPr/>
            <p:nvPr/>
          </p:nvSpPr>
          <p:spPr>
            <a:xfrm>
              <a:off x="8255235" y="3896874"/>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4" name="Rectangle 13">
              <a:extLst>
                <a:ext uri="{FF2B5EF4-FFF2-40B4-BE49-F238E27FC236}">
                  <a16:creationId xmlns:a16="http://schemas.microsoft.com/office/drawing/2014/main" id="{2242A6F0-FCC9-4049-BD43-3F81FBEE65FD}"/>
                </a:ext>
              </a:extLst>
            </p:cNvPr>
            <p:cNvSpPr/>
            <p:nvPr/>
          </p:nvSpPr>
          <p:spPr>
            <a:xfrm>
              <a:off x="7676686" y="422044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5" name="Rectangle 14">
              <a:extLst>
                <a:ext uri="{FF2B5EF4-FFF2-40B4-BE49-F238E27FC236}">
                  <a16:creationId xmlns:a16="http://schemas.microsoft.com/office/drawing/2014/main" id="{63D5A046-A406-4B49-B2EE-4622375A6F72}"/>
                </a:ext>
              </a:extLst>
            </p:cNvPr>
            <p:cNvSpPr/>
            <p:nvPr/>
          </p:nvSpPr>
          <p:spPr>
            <a:xfrm>
              <a:off x="8167198" y="4077062"/>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6" name="Rectangle 15">
              <a:extLst>
                <a:ext uri="{FF2B5EF4-FFF2-40B4-BE49-F238E27FC236}">
                  <a16:creationId xmlns:a16="http://schemas.microsoft.com/office/drawing/2014/main" id="{7B60E500-469E-4272-8626-1B89E6464BD7}"/>
                </a:ext>
              </a:extLst>
            </p:cNvPr>
            <p:cNvSpPr/>
            <p:nvPr/>
          </p:nvSpPr>
          <p:spPr>
            <a:xfrm>
              <a:off x="8518568" y="398989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7" name="Rectangle 16">
              <a:extLst>
                <a:ext uri="{FF2B5EF4-FFF2-40B4-BE49-F238E27FC236}">
                  <a16:creationId xmlns:a16="http://schemas.microsoft.com/office/drawing/2014/main" id="{4A21F5E8-7F6F-4D5B-846D-F22CFDFCD26F}"/>
                </a:ext>
              </a:extLst>
            </p:cNvPr>
            <p:cNvSpPr/>
            <p:nvPr/>
          </p:nvSpPr>
          <p:spPr>
            <a:xfrm>
              <a:off x="7998083" y="4143282"/>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8" name="Rectangle 17">
              <a:extLst>
                <a:ext uri="{FF2B5EF4-FFF2-40B4-BE49-F238E27FC236}">
                  <a16:creationId xmlns:a16="http://schemas.microsoft.com/office/drawing/2014/main" id="{B688B05D-8F69-418D-8FF9-73956BEAF801}"/>
                </a:ext>
              </a:extLst>
            </p:cNvPr>
            <p:cNvSpPr/>
            <p:nvPr/>
          </p:nvSpPr>
          <p:spPr>
            <a:xfrm>
              <a:off x="8425386" y="3989893"/>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19" name="Rectangle 18">
              <a:extLst>
                <a:ext uri="{FF2B5EF4-FFF2-40B4-BE49-F238E27FC236}">
                  <a16:creationId xmlns:a16="http://schemas.microsoft.com/office/drawing/2014/main" id="{092AE038-5154-4E5B-9C2F-2AA4C1704B6A}"/>
                </a:ext>
              </a:extLst>
            </p:cNvPr>
            <p:cNvSpPr/>
            <p:nvPr/>
          </p:nvSpPr>
          <p:spPr>
            <a:xfrm>
              <a:off x="7852295" y="398082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20" name="Rectangle 19">
              <a:extLst>
                <a:ext uri="{FF2B5EF4-FFF2-40B4-BE49-F238E27FC236}">
                  <a16:creationId xmlns:a16="http://schemas.microsoft.com/office/drawing/2014/main" id="{DDFC2628-A50E-4CFE-9483-DAB18C5AFBE8}"/>
                </a:ext>
              </a:extLst>
            </p:cNvPr>
            <p:cNvSpPr/>
            <p:nvPr/>
          </p:nvSpPr>
          <p:spPr>
            <a:xfrm>
              <a:off x="7575611" y="4215958"/>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grpSp>
      <p:sp>
        <p:nvSpPr>
          <p:cNvPr id="21" name="Arrow: Up 44">
            <a:extLst>
              <a:ext uri="{FF2B5EF4-FFF2-40B4-BE49-F238E27FC236}">
                <a16:creationId xmlns:a16="http://schemas.microsoft.com/office/drawing/2014/main" id="{59BB05D3-B074-4E57-A968-B3C3E1C5F722}"/>
              </a:ext>
            </a:extLst>
          </p:cNvPr>
          <p:cNvSpPr/>
          <p:nvPr/>
        </p:nvSpPr>
        <p:spPr>
          <a:xfrm>
            <a:off x="1077633" y="1838424"/>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22" name="Title 1">
            <a:extLst>
              <a:ext uri="{FF2B5EF4-FFF2-40B4-BE49-F238E27FC236}">
                <a16:creationId xmlns:a16="http://schemas.microsoft.com/office/drawing/2014/main" id="{5BAFAB91-CB18-46EC-BD8F-B567C6F72EBB}"/>
              </a:ext>
            </a:extLst>
          </p:cNvPr>
          <p:cNvSpPr txBox="1">
            <a:spLocks/>
          </p:cNvSpPr>
          <p:nvPr/>
        </p:nvSpPr>
        <p:spPr>
          <a:xfrm>
            <a:off x="-50700" y="-42661"/>
            <a:ext cx="12255951" cy="559495"/>
          </a:xfrm>
          <a:prstGeom prst="rect">
            <a:avLst/>
          </a:prstGeom>
          <a:solidFill>
            <a:srgbClr val="BA122B"/>
          </a:solidFill>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a:lstStyle>
          <a:p>
            <a:pPr algn="ctr"/>
            <a:r>
              <a:rPr lang="en-US" sz="2700" dirty="0">
                <a:solidFill>
                  <a:prstClr val="white"/>
                </a:solidFill>
                <a:latin typeface="Lato" panose="020F0502020204030203"/>
              </a:rPr>
              <a:t>Schematic:                   conceptualizing  DATA IN refugee-affected areas</a:t>
            </a:r>
            <a:endParaRPr lang="en-GB" sz="2700" dirty="0">
              <a:solidFill>
                <a:prstClr val="white"/>
              </a:solidFill>
              <a:latin typeface="Lato" panose="020F0502020204030203"/>
            </a:endParaRPr>
          </a:p>
        </p:txBody>
      </p:sp>
      <p:sp>
        <p:nvSpPr>
          <p:cNvPr id="23" name="Oval 22">
            <a:extLst>
              <a:ext uri="{FF2B5EF4-FFF2-40B4-BE49-F238E27FC236}">
                <a16:creationId xmlns:a16="http://schemas.microsoft.com/office/drawing/2014/main" id="{F8918FC6-2BC1-494E-88FF-AA86655309AA}"/>
              </a:ext>
            </a:extLst>
          </p:cNvPr>
          <p:cNvSpPr/>
          <p:nvPr/>
        </p:nvSpPr>
        <p:spPr>
          <a:xfrm>
            <a:off x="1917129" y="2413390"/>
            <a:ext cx="699827" cy="842331"/>
          </a:xfrm>
          <a:prstGeom prst="ellipse">
            <a:avLst/>
          </a:prstGeom>
          <a:noFill/>
          <a:ln w="25400">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0" name="Arrow: Up 44">
            <a:extLst>
              <a:ext uri="{FF2B5EF4-FFF2-40B4-BE49-F238E27FC236}">
                <a16:creationId xmlns:a16="http://schemas.microsoft.com/office/drawing/2014/main" id="{946E4254-6278-4F49-A88D-EB62213D82FE}"/>
              </a:ext>
            </a:extLst>
          </p:cNvPr>
          <p:cNvSpPr/>
          <p:nvPr/>
        </p:nvSpPr>
        <p:spPr>
          <a:xfrm>
            <a:off x="2704184" y="1905028"/>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41" name="Rectangle 40">
            <a:extLst>
              <a:ext uri="{FF2B5EF4-FFF2-40B4-BE49-F238E27FC236}">
                <a16:creationId xmlns:a16="http://schemas.microsoft.com/office/drawing/2014/main" id="{4700D928-A3F1-4215-93F2-2EF789109B25}"/>
              </a:ext>
            </a:extLst>
          </p:cNvPr>
          <p:cNvSpPr/>
          <p:nvPr/>
        </p:nvSpPr>
        <p:spPr>
          <a:xfrm>
            <a:off x="2889485" y="2053825"/>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2" name="Rectangle 41">
            <a:extLst>
              <a:ext uri="{FF2B5EF4-FFF2-40B4-BE49-F238E27FC236}">
                <a16:creationId xmlns:a16="http://schemas.microsoft.com/office/drawing/2014/main" id="{8B139563-E701-45CC-980E-EF8AAD02811A}"/>
              </a:ext>
            </a:extLst>
          </p:cNvPr>
          <p:cNvSpPr/>
          <p:nvPr/>
        </p:nvSpPr>
        <p:spPr>
          <a:xfrm>
            <a:off x="2788410" y="204934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3" name="Arrow: Up 44">
            <a:extLst>
              <a:ext uri="{FF2B5EF4-FFF2-40B4-BE49-F238E27FC236}">
                <a16:creationId xmlns:a16="http://schemas.microsoft.com/office/drawing/2014/main" id="{4B9EB9D4-4532-46D8-8E01-32C851809A5C}"/>
              </a:ext>
            </a:extLst>
          </p:cNvPr>
          <p:cNvSpPr/>
          <p:nvPr/>
        </p:nvSpPr>
        <p:spPr>
          <a:xfrm>
            <a:off x="2474642" y="195860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44" name="Rectangle 43">
            <a:extLst>
              <a:ext uri="{FF2B5EF4-FFF2-40B4-BE49-F238E27FC236}">
                <a16:creationId xmlns:a16="http://schemas.microsoft.com/office/drawing/2014/main" id="{A50CF7C2-C0B7-4F77-8904-7B14E0AB0240}"/>
              </a:ext>
            </a:extLst>
          </p:cNvPr>
          <p:cNvSpPr/>
          <p:nvPr/>
        </p:nvSpPr>
        <p:spPr>
          <a:xfrm>
            <a:off x="2659943" y="210740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5" name="Rectangle 44">
            <a:extLst>
              <a:ext uri="{FF2B5EF4-FFF2-40B4-BE49-F238E27FC236}">
                <a16:creationId xmlns:a16="http://schemas.microsoft.com/office/drawing/2014/main" id="{BB9BD0AB-A29B-42CD-9C96-4BC19140A013}"/>
              </a:ext>
            </a:extLst>
          </p:cNvPr>
          <p:cNvSpPr/>
          <p:nvPr/>
        </p:nvSpPr>
        <p:spPr>
          <a:xfrm>
            <a:off x="2558868" y="2102919"/>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6" name="Arrow: Up 44">
            <a:extLst>
              <a:ext uri="{FF2B5EF4-FFF2-40B4-BE49-F238E27FC236}">
                <a16:creationId xmlns:a16="http://schemas.microsoft.com/office/drawing/2014/main" id="{27E54223-1535-4BFF-8B9C-E0DF536E43AD}"/>
              </a:ext>
            </a:extLst>
          </p:cNvPr>
          <p:cNvSpPr/>
          <p:nvPr/>
        </p:nvSpPr>
        <p:spPr>
          <a:xfrm>
            <a:off x="2226879" y="2005534"/>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47" name="Rectangle 46">
            <a:extLst>
              <a:ext uri="{FF2B5EF4-FFF2-40B4-BE49-F238E27FC236}">
                <a16:creationId xmlns:a16="http://schemas.microsoft.com/office/drawing/2014/main" id="{D4F77457-5A61-425F-9625-21472E66C7EF}"/>
              </a:ext>
            </a:extLst>
          </p:cNvPr>
          <p:cNvSpPr/>
          <p:nvPr/>
        </p:nvSpPr>
        <p:spPr>
          <a:xfrm>
            <a:off x="2412180" y="2154331"/>
            <a:ext cx="45719" cy="84302"/>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8" name="Rectangle 47">
            <a:extLst>
              <a:ext uri="{FF2B5EF4-FFF2-40B4-BE49-F238E27FC236}">
                <a16:creationId xmlns:a16="http://schemas.microsoft.com/office/drawing/2014/main" id="{AA7D0352-E8ED-4395-975D-3EB3C235F0E5}"/>
              </a:ext>
            </a:extLst>
          </p:cNvPr>
          <p:cNvSpPr/>
          <p:nvPr/>
        </p:nvSpPr>
        <p:spPr>
          <a:xfrm>
            <a:off x="2311105" y="2149847"/>
            <a:ext cx="45719" cy="45719"/>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49" name="Arrow: Up 44">
            <a:extLst>
              <a:ext uri="{FF2B5EF4-FFF2-40B4-BE49-F238E27FC236}">
                <a16:creationId xmlns:a16="http://schemas.microsoft.com/office/drawing/2014/main" id="{08CEE99C-E2FE-481B-B167-9A930E0ED91B}"/>
              </a:ext>
            </a:extLst>
          </p:cNvPr>
          <p:cNvSpPr/>
          <p:nvPr/>
        </p:nvSpPr>
        <p:spPr>
          <a:xfrm>
            <a:off x="1314753" y="2126714"/>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50" name="Rectangle 49">
            <a:extLst>
              <a:ext uri="{FF2B5EF4-FFF2-40B4-BE49-F238E27FC236}">
                <a16:creationId xmlns:a16="http://schemas.microsoft.com/office/drawing/2014/main" id="{51F028A2-4183-477D-8681-8A9FFF35658C}"/>
              </a:ext>
            </a:extLst>
          </p:cNvPr>
          <p:cNvSpPr/>
          <p:nvPr/>
        </p:nvSpPr>
        <p:spPr>
          <a:xfrm>
            <a:off x="1500054" y="2275511"/>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51" name="Rectangle 50">
            <a:extLst>
              <a:ext uri="{FF2B5EF4-FFF2-40B4-BE49-F238E27FC236}">
                <a16:creationId xmlns:a16="http://schemas.microsoft.com/office/drawing/2014/main" id="{86E0EB55-659F-4040-B09E-044890A23207}"/>
              </a:ext>
            </a:extLst>
          </p:cNvPr>
          <p:cNvSpPr/>
          <p:nvPr/>
        </p:nvSpPr>
        <p:spPr>
          <a:xfrm>
            <a:off x="1398979" y="2271027"/>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52" name="Arrow: Up 44">
            <a:extLst>
              <a:ext uri="{FF2B5EF4-FFF2-40B4-BE49-F238E27FC236}">
                <a16:creationId xmlns:a16="http://schemas.microsoft.com/office/drawing/2014/main" id="{B9807083-4A7A-4E87-B085-34D5BB7A29CE}"/>
              </a:ext>
            </a:extLst>
          </p:cNvPr>
          <p:cNvSpPr/>
          <p:nvPr/>
        </p:nvSpPr>
        <p:spPr>
          <a:xfrm>
            <a:off x="1085211" y="218029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53" name="Rectangle 52">
            <a:extLst>
              <a:ext uri="{FF2B5EF4-FFF2-40B4-BE49-F238E27FC236}">
                <a16:creationId xmlns:a16="http://schemas.microsoft.com/office/drawing/2014/main" id="{DCFC3F30-3F7A-4760-B160-6F5D1149BE1A}"/>
              </a:ext>
            </a:extLst>
          </p:cNvPr>
          <p:cNvSpPr/>
          <p:nvPr/>
        </p:nvSpPr>
        <p:spPr>
          <a:xfrm>
            <a:off x="1270512" y="2329089"/>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54" name="Rectangle 53">
            <a:extLst>
              <a:ext uri="{FF2B5EF4-FFF2-40B4-BE49-F238E27FC236}">
                <a16:creationId xmlns:a16="http://schemas.microsoft.com/office/drawing/2014/main" id="{CC0A8D30-2193-4D23-999A-AF757856B23D}"/>
              </a:ext>
            </a:extLst>
          </p:cNvPr>
          <p:cNvSpPr/>
          <p:nvPr/>
        </p:nvSpPr>
        <p:spPr>
          <a:xfrm>
            <a:off x="1169437" y="2324605"/>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55" name="Arrow: Up 44">
            <a:extLst>
              <a:ext uri="{FF2B5EF4-FFF2-40B4-BE49-F238E27FC236}">
                <a16:creationId xmlns:a16="http://schemas.microsoft.com/office/drawing/2014/main" id="{909BEAF9-01F0-430D-B085-D7220ABE75A7}"/>
              </a:ext>
            </a:extLst>
          </p:cNvPr>
          <p:cNvSpPr/>
          <p:nvPr/>
        </p:nvSpPr>
        <p:spPr>
          <a:xfrm>
            <a:off x="1394318" y="2422831"/>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56" name="Rectangle 55">
            <a:extLst>
              <a:ext uri="{FF2B5EF4-FFF2-40B4-BE49-F238E27FC236}">
                <a16:creationId xmlns:a16="http://schemas.microsoft.com/office/drawing/2014/main" id="{576CC20A-F0D4-4E83-B828-31173E0DB20B}"/>
              </a:ext>
            </a:extLst>
          </p:cNvPr>
          <p:cNvSpPr/>
          <p:nvPr/>
        </p:nvSpPr>
        <p:spPr>
          <a:xfrm>
            <a:off x="1556846" y="2560394"/>
            <a:ext cx="45719" cy="84302"/>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57" name="Rectangle 56">
            <a:extLst>
              <a:ext uri="{FF2B5EF4-FFF2-40B4-BE49-F238E27FC236}">
                <a16:creationId xmlns:a16="http://schemas.microsoft.com/office/drawing/2014/main" id="{3113FE60-52CC-427E-9ED4-9FEB6B418D00}"/>
              </a:ext>
            </a:extLst>
          </p:cNvPr>
          <p:cNvSpPr/>
          <p:nvPr/>
        </p:nvSpPr>
        <p:spPr>
          <a:xfrm>
            <a:off x="1455771" y="2555910"/>
            <a:ext cx="45719" cy="45719"/>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59" name="Arrow: Up 44">
            <a:extLst>
              <a:ext uri="{FF2B5EF4-FFF2-40B4-BE49-F238E27FC236}">
                <a16:creationId xmlns:a16="http://schemas.microsoft.com/office/drawing/2014/main" id="{216B5664-3EF5-446B-B73A-CBF18DBE7C9D}"/>
              </a:ext>
            </a:extLst>
          </p:cNvPr>
          <p:cNvSpPr/>
          <p:nvPr/>
        </p:nvSpPr>
        <p:spPr>
          <a:xfrm>
            <a:off x="2802452" y="3126922"/>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60" name="Rectangle 59">
            <a:extLst>
              <a:ext uri="{FF2B5EF4-FFF2-40B4-BE49-F238E27FC236}">
                <a16:creationId xmlns:a16="http://schemas.microsoft.com/office/drawing/2014/main" id="{B62329C6-DCD3-4868-9963-1EB6C40A1C5A}"/>
              </a:ext>
            </a:extLst>
          </p:cNvPr>
          <p:cNvSpPr/>
          <p:nvPr/>
        </p:nvSpPr>
        <p:spPr>
          <a:xfrm>
            <a:off x="2987753" y="3275719"/>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1" name="Rectangle 60">
            <a:extLst>
              <a:ext uri="{FF2B5EF4-FFF2-40B4-BE49-F238E27FC236}">
                <a16:creationId xmlns:a16="http://schemas.microsoft.com/office/drawing/2014/main" id="{75BBEB5C-0751-4DB9-96B7-4ACC50AECAC4}"/>
              </a:ext>
            </a:extLst>
          </p:cNvPr>
          <p:cNvSpPr/>
          <p:nvPr/>
        </p:nvSpPr>
        <p:spPr>
          <a:xfrm>
            <a:off x="2886678" y="3271235"/>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2" name="Arrow: Up 44">
            <a:extLst>
              <a:ext uri="{FF2B5EF4-FFF2-40B4-BE49-F238E27FC236}">
                <a16:creationId xmlns:a16="http://schemas.microsoft.com/office/drawing/2014/main" id="{5C6386D5-AEA0-4DB0-A8BE-062F7E9E18E2}"/>
              </a:ext>
            </a:extLst>
          </p:cNvPr>
          <p:cNvSpPr/>
          <p:nvPr/>
        </p:nvSpPr>
        <p:spPr>
          <a:xfrm>
            <a:off x="2572910" y="3180500"/>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63" name="Rectangle 62">
            <a:extLst>
              <a:ext uri="{FF2B5EF4-FFF2-40B4-BE49-F238E27FC236}">
                <a16:creationId xmlns:a16="http://schemas.microsoft.com/office/drawing/2014/main" id="{35263ADF-BEEA-4FEB-BA4B-ADB834EAC0D8}"/>
              </a:ext>
            </a:extLst>
          </p:cNvPr>
          <p:cNvSpPr/>
          <p:nvPr/>
        </p:nvSpPr>
        <p:spPr>
          <a:xfrm>
            <a:off x="2758211" y="3329297"/>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4" name="Rectangle 63">
            <a:extLst>
              <a:ext uri="{FF2B5EF4-FFF2-40B4-BE49-F238E27FC236}">
                <a16:creationId xmlns:a16="http://schemas.microsoft.com/office/drawing/2014/main" id="{83038E99-CD14-4EA0-BCA4-71B7D9F2F60A}"/>
              </a:ext>
            </a:extLst>
          </p:cNvPr>
          <p:cNvSpPr/>
          <p:nvPr/>
        </p:nvSpPr>
        <p:spPr>
          <a:xfrm>
            <a:off x="2657136" y="3324813"/>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5" name="Arrow: Up 44">
            <a:extLst>
              <a:ext uri="{FF2B5EF4-FFF2-40B4-BE49-F238E27FC236}">
                <a16:creationId xmlns:a16="http://schemas.microsoft.com/office/drawing/2014/main" id="{20CF3F9F-82F9-472D-9AC5-73FEA99F53B5}"/>
              </a:ext>
            </a:extLst>
          </p:cNvPr>
          <p:cNvSpPr/>
          <p:nvPr/>
        </p:nvSpPr>
        <p:spPr>
          <a:xfrm>
            <a:off x="2325147" y="3227428"/>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66" name="Rectangle 65">
            <a:extLst>
              <a:ext uri="{FF2B5EF4-FFF2-40B4-BE49-F238E27FC236}">
                <a16:creationId xmlns:a16="http://schemas.microsoft.com/office/drawing/2014/main" id="{D97ED402-078B-4EA3-93FB-BE8E7E3C120E}"/>
              </a:ext>
            </a:extLst>
          </p:cNvPr>
          <p:cNvSpPr/>
          <p:nvPr/>
        </p:nvSpPr>
        <p:spPr>
          <a:xfrm>
            <a:off x="2510448" y="3376225"/>
            <a:ext cx="45719" cy="84302"/>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7" name="Rectangle 66">
            <a:extLst>
              <a:ext uri="{FF2B5EF4-FFF2-40B4-BE49-F238E27FC236}">
                <a16:creationId xmlns:a16="http://schemas.microsoft.com/office/drawing/2014/main" id="{BBECEACE-0647-4984-ABB6-5CA9BB5D7206}"/>
              </a:ext>
            </a:extLst>
          </p:cNvPr>
          <p:cNvSpPr/>
          <p:nvPr/>
        </p:nvSpPr>
        <p:spPr>
          <a:xfrm>
            <a:off x="2409373" y="3371741"/>
            <a:ext cx="45719" cy="45719"/>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8" name="Rectangle 67">
            <a:extLst>
              <a:ext uri="{FF2B5EF4-FFF2-40B4-BE49-F238E27FC236}">
                <a16:creationId xmlns:a16="http://schemas.microsoft.com/office/drawing/2014/main" id="{7D64D490-B68F-44BB-AE86-ED1F1B768F2D}"/>
              </a:ext>
            </a:extLst>
          </p:cNvPr>
          <p:cNvSpPr/>
          <p:nvPr/>
        </p:nvSpPr>
        <p:spPr>
          <a:xfrm>
            <a:off x="2992256" y="3617601"/>
            <a:ext cx="45719" cy="84302"/>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69" name="Rectangle 68">
            <a:extLst>
              <a:ext uri="{FF2B5EF4-FFF2-40B4-BE49-F238E27FC236}">
                <a16:creationId xmlns:a16="http://schemas.microsoft.com/office/drawing/2014/main" id="{73476DAC-FEF7-4564-8497-786753A2D8B1}"/>
              </a:ext>
            </a:extLst>
          </p:cNvPr>
          <p:cNvSpPr/>
          <p:nvPr/>
        </p:nvSpPr>
        <p:spPr>
          <a:xfrm>
            <a:off x="2891181" y="3613117"/>
            <a:ext cx="45719" cy="45719"/>
          </a:xfrm>
          <a:prstGeom prst="rect">
            <a:avLst/>
          </a:prstGeom>
          <a:solidFill>
            <a:schemeClr val="accent1">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71" name="Arrow: Up 44">
            <a:extLst>
              <a:ext uri="{FF2B5EF4-FFF2-40B4-BE49-F238E27FC236}">
                <a16:creationId xmlns:a16="http://schemas.microsoft.com/office/drawing/2014/main" id="{E1627760-EB65-477A-868D-5466FB579D1B}"/>
              </a:ext>
            </a:extLst>
          </p:cNvPr>
          <p:cNvSpPr/>
          <p:nvPr/>
        </p:nvSpPr>
        <p:spPr>
          <a:xfrm>
            <a:off x="2935422" y="3426248"/>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72" name="Rectangle 71">
            <a:extLst>
              <a:ext uri="{FF2B5EF4-FFF2-40B4-BE49-F238E27FC236}">
                <a16:creationId xmlns:a16="http://schemas.microsoft.com/office/drawing/2014/main" id="{CAC7BAAD-FB4B-4D01-87B1-DDA8C176EB76}"/>
              </a:ext>
            </a:extLst>
          </p:cNvPr>
          <p:cNvSpPr/>
          <p:nvPr/>
        </p:nvSpPr>
        <p:spPr>
          <a:xfrm>
            <a:off x="3120723" y="3575045"/>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73" name="Rectangle 72">
            <a:extLst>
              <a:ext uri="{FF2B5EF4-FFF2-40B4-BE49-F238E27FC236}">
                <a16:creationId xmlns:a16="http://schemas.microsoft.com/office/drawing/2014/main" id="{BA4D3D51-0B24-426E-BC1B-DFD9B096593F}"/>
              </a:ext>
            </a:extLst>
          </p:cNvPr>
          <p:cNvSpPr/>
          <p:nvPr/>
        </p:nvSpPr>
        <p:spPr>
          <a:xfrm>
            <a:off x="3019648" y="3570561"/>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74" name="Arrow: Up 44">
            <a:extLst>
              <a:ext uri="{FF2B5EF4-FFF2-40B4-BE49-F238E27FC236}">
                <a16:creationId xmlns:a16="http://schemas.microsoft.com/office/drawing/2014/main" id="{49BDC01A-7C43-4E4D-ABF8-DE1C68FC7A9A}"/>
              </a:ext>
            </a:extLst>
          </p:cNvPr>
          <p:cNvSpPr/>
          <p:nvPr/>
        </p:nvSpPr>
        <p:spPr>
          <a:xfrm>
            <a:off x="2705880" y="3479826"/>
            <a:ext cx="313768" cy="234712"/>
          </a:xfrm>
          <a:custGeom>
            <a:avLst/>
            <a:gdLst>
              <a:gd name="connsiteX0" fmla="*/ 0 w 460289"/>
              <a:gd name="connsiteY0" fmla="*/ 117356 h 234712"/>
              <a:gd name="connsiteX1" fmla="*/ 230145 w 460289"/>
              <a:gd name="connsiteY1" fmla="*/ 0 h 234712"/>
              <a:gd name="connsiteX2" fmla="*/ 460289 w 460289"/>
              <a:gd name="connsiteY2" fmla="*/ 117356 h 234712"/>
              <a:gd name="connsiteX3" fmla="*/ 345217 w 460289"/>
              <a:gd name="connsiteY3" fmla="*/ 117356 h 234712"/>
              <a:gd name="connsiteX4" fmla="*/ 345217 w 460289"/>
              <a:gd name="connsiteY4" fmla="*/ 234712 h 234712"/>
              <a:gd name="connsiteX5" fmla="*/ 115072 w 460289"/>
              <a:gd name="connsiteY5" fmla="*/ 234712 h 234712"/>
              <a:gd name="connsiteX6" fmla="*/ 115072 w 460289"/>
              <a:gd name="connsiteY6" fmla="*/ 117356 h 234712"/>
              <a:gd name="connsiteX7" fmla="*/ 0 w 460289"/>
              <a:gd name="connsiteY7" fmla="*/ 117356 h 234712"/>
              <a:gd name="connsiteX0" fmla="*/ 0 w 386717"/>
              <a:gd name="connsiteY0" fmla="*/ 117356 h 234712"/>
              <a:gd name="connsiteX1" fmla="*/ 230145 w 386717"/>
              <a:gd name="connsiteY1" fmla="*/ 0 h 234712"/>
              <a:gd name="connsiteX2" fmla="*/ 386717 w 386717"/>
              <a:gd name="connsiteY2" fmla="*/ 117356 h 234712"/>
              <a:gd name="connsiteX3" fmla="*/ 345217 w 386717"/>
              <a:gd name="connsiteY3" fmla="*/ 117356 h 234712"/>
              <a:gd name="connsiteX4" fmla="*/ 345217 w 386717"/>
              <a:gd name="connsiteY4" fmla="*/ 234712 h 234712"/>
              <a:gd name="connsiteX5" fmla="*/ 115072 w 386717"/>
              <a:gd name="connsiteY5" fmla="*/ 234712 h 234712"/>
              <a:gd name="connsiteX6" fmla="*/ 115072 w 386717"/>
              <a:gd name="connsiteY6" fmla="*/ 117356 h 234712"/>
              <a:gd name="connsiteX7" fmla="*/ 0 w 386717"/>
              <a:gd name="connsiteY7" fmla="*/ 117356 h 234712"/>
              <a:gd name="connsiteX0" fmla="*/ 0 w 281613"/>
              <a:gd name="connsiteY0" fmla="*/ 117356 h 234712"/>
              <a:gd name="connsiteX1" fmla="*/ 125041 w 281613"/>
              <a:gd name="connsiteY1" fmla="*/ 0 h 234712"/>
              <a:gd name="connsiteX2" fmla="*/ 281613 w 281613"/>
              <a:gd name="connsiteY2" fmla="*/ 117356 h 234712"/>
              <a:gd name="connsiteX3" fmla="*/ 240113 w 281613"/>
              <a:gd name="connsiteY3" fmla="*/ 117356 h 234712"/>
              <a:gd name="connsiteX4" fmla="*/ 240113 w 281613"/>
              <a:gd name="connsiteY4" fmla="*/ 234712 h 234712"/>
              <a:gd name="connsiteX5" fmla="*/ 9968 w 281613"/>
              <a:gd name="connsiteY5" fmla="*/ 234712 h 234712"/>
              <a:gd name="connsiteX6" fmla="*/ 9968 w 281613"/>
              <a:gd name="connsiteY6" fmla="*/ 117356 h 234712"/>
              <a:gd name="connsiteX7" fmla="*/ 0 w 281613"/>
              <a:gd name="connsiteY7" fmla="*/ 117356 h 234712"/>
              <a:gd name="connsiteX0" fmla="*/ 0 w 313768"/>
              <a:gd name="connsiteY0" fmla="*/ 117356 h 234712"/>
              <a:gd name="connsiteX1" fmla="*/ 157196 w 313768"/>
              <a:gd name="connsiteY1" fmla="*/ 0 h 234712"/>
              <a:gd name="connsiteX2" fmla="*/ 313768 w 313768"/>
              <a:gd name="connsiteY2" fmla="*/ 117356 h 234712"/>
              <a:gd name="connsiteX3" fmla="*/ 272268 w 313768"/>
              <a:gd name="connsiteY3" fmla="*/ 117356 h 234712"/>
              <a:gd name="connsiteX4" fmla="*/ 272268 w 313768"/>
              <a:gd name="connsiteY4" fmla="*/ 234712 h 234712"/>
              <a:gd name="connsiteX5" fmla="*/ 42123 w 313768"/>
              <a:gd name="connsiteY5" fmla="*/ 234712 h 234712"/>
              <a:gd name="connsiteX6" fmla="*/ 42123 w 313768"/>
              <a:gd name="connsiteY6" fmla="*/ 117356 h 234712"/>
              <a:gd name="connsiteX7" fmla="*/ 0 w 313768"/>
              <a:gd name="connsiteY7" fmla="*/ 117356 h 23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768" h="234712">
                <a:moveTo>
                  <a:pt x="0" y="117356"/>
                </a:moveTo>
                <a:lnTo>
                  <a:pt x="157196" y="0"/>
                </a:lnTo>
                <a:lnTo>
                  <a:pt x="313768" y="117356"/>
                </a:lnTo>
                <a:lnTo>
                  <a:pt x="272268" y="117356"/>
                </a:lnTo>
                <a:lnTo>
                  <a:pt x="272268" y="234712"/>
                </a:lnTo>
                <a:lnTo>
                  <a:pt x="42123" y="234712"/>
                </a:lnTo>
                <a:lnTo>
                  <a:pt x="42123" y="117356"/>
                </a:lnTo>
                <a:lnTo>
                  <a:pt x="0" y="117356"/>
                </a:lnTo>
                <a:close/>
              </a:path>
            </a:pathLst>
          </a:cu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
        <p:nvSpPr>
          <p:cNvPr id="75" name="Rectangle 74">
            <a:extLst>
              <a:ext uri="{FF2B5EF4-FFF2-40B4-BE49-F238E27FC236}">
                <a16:creationId xmlns:a16="http://schemas.microsoft.com/office/drawing/2014/main" id="{E4D74D18-B259-4F57-9B32-40E29AE30C47}"/>
              </a:ext>
            </a:extLst>
          </p:cNvPr>
          <p:cNvSpPr/>
          <p:nvPr/>
        </p:nvSpPr>
        <p:spPr>
          <a:xfrm>
            <a:off x="2891181" y="3628623"/>
            <a:ext cx="45719" cy="843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76" name="Rectangle 75">
            <a:extLst>
              <a:ext uri="{FF2B5EF4-FFF2-40B4-BE49-F238E27FC236}">
                <a16:creationId xmlns:a16="http://schemas.microsoft.com/office/drawing/2014/main" id="{51E8ED60-13EE-4149-92F2-737AE4A72385}"/>
              </a:ext>
            </a:extLst>
          </p:cNvPr>
          <p:cNvSpPr/>
          <p:nvPr/>
        </p:nvSpPr>
        <p:spPr>
          <a:xfrm>
            <a:off x="2790106" y="3624139"/>
            <a:ext cx="45719" cy="4571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KE"/>
          </a:p>
        </p:txBody>
      </p:sp>
      <p:sp>
        <p:nvSpPr>
          <p:cNvPr id="77" name="TextBox 76">
            <a:extLst>
              <a:ext uri="{FF2B5EF4-FFF2-40B4-BE49-F238E27FC236}">
                <a16:creationId xmlns:a16="http://schemas.microsoft.com/office/drawing/2014/main" id="{1D136946-BBC9-462F-997E-D253DF8AE7F9}"/>
              </a:ext>
            </a:extLst>
          </p:cNvPr>
          <p:cNvSpPr txBox="1"/>
          <p:nvPr/>
        </p:nvSpPr>
        <p:spPr>
          <a:xfrm>
            <a:off x="334250" y="2670623"/>
            <a:ext cx="1800534" cy="646331"/>
          </a:xfrm>
          <a:prstGeom prst="rect">
            <a:avLst/>
          </a:prstGeom>
          <a:noFill/>
        </p:spPr>
        <p:txBody>
          <a:bodyPr wrap="square" rtlCol="0">
            <a:spAutoFit/>
          </a:bodyPr>
          <a:lstStyle/>
          <a:p>
            <a:pPr algn="r"/>
            <a:r>
              <a:rPr lang="en-US" b="1" dirty="0"/>
              <a:t>Refugee </a:t>
            </a:r>
          </a:p>
          <a:p>
            <a:pPr algn="r"/>
            <a:r>
              <a:rPr lang="en-US" b="1" dirty="0"/>
              <a:t>Camp</a:t>
            </a:r>
            <a:endParaRPr lang="en-KE" b="1" dirty="0"/>
          </a:p>
        </p:txBody>
      </p:sp>
      <p:cxnSp>
        <p:nvCxnSpPr>
          <p:cNvPr id="79" name="Straight Arrow Connector 78">
            <a:extLst>
              <a:ext uri="{FF2B5EF4-FFF2-40B4-BE49-F238E27FC236}">
                <a16:creationId xmlns:a16="http://schemas.microsoft.com/office/drawing/2014/main" id="{B0702D0A-87BC-4AAC-9743-89D09A25FB40}"/>
              </a:ext>
            </a:extLst>
          </p:cNvPr>
          <p:cNvCxnSpPr>
            <a:cxnSpLocks/>
          </p:cNvCxnSpPr>
          <p:nvPr/>
        </p:nvCxnSpPr>
        <p:spPr>
          <a:xfrm>
            <a:off x="2635597" y="2833379"/>
            <a:ext cx="1849171" cy="55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9DD6E2F8-8169-4688-80E0-8951EE2805E1}"/>
              </a:ext>
            </a:extLst>
          </p:cNvPr>
          <p:cNvSpPr txBox="1"/>
          <p:nvPr/>
        </p:nvSpPr>
        <p:spPr>
          <a:xfrm>
            <a:off x="3025990" y="1648980"/>
            <a:ext cx="1257957" cy="677108"/>
          </a:xfrm>
          <a:prstGeom prst="rect">
            <a:avLst/>
          </a:prstGeom>
          <a:noFill/>
        </p:spPr>
        <p:txBody>
          <a:bodyPr wrap="square" rtlCol="0">
            <a:spAutoFit/>
          </a:bodyPr>
          <a:lstStyle/>
          <a:p>
            <a:r>
              <a:rPr lang="en-US" dirty="0"/>
              <a:t>a few</a:t>
            </a:r>
          </a:p>
          <a:p>
            <a:r>
              <a:rPr lang="en-US" sz="2000" b="1" i="1" dirty="0"/>
              <a:t>Kebeles</a:t>
            </a:r>
            <a:endParaRPr lang="en-KE" sz="2000" b="1" i="1" dirty="0"/>
          </a:p>
        </p:txBody>
      </p:sp>
      <p:sp>
        <p:nvSpPr>
          <p:cNvPr id="82" name="TextBox 81">
            <a:extLst>
              <a:ext uri="{FF2B5EF4-FFF2-40B4-BE49-F238E27FC236}">
                <a16:creationId xmlns:a16="http://schemas.microsoft.com/office/drawing/2014/main" id="{3E09E792-18D1-47FC-8ADC-E6FC009B9A33}"/>
              </a:ext>
            </a:extLst>
          </p:cNvPr>
          <p:cNvSpPr txBox="1"/>
          <p:nvPr/>
        </p:nvSpPr>
        <p:spPr>
          <a:xfrm>
            <a:off x="3191228" y="2495185"/>
            <a:ext cx="1800534" cy="338554"/>
          </a:xfrm>
          <a:prstGeom prst="rect">
            <a:avLst/>
          </a:prstGeom>
          <a:noFill/>
        </p:spPr>
        <p:txBody>
          <a:bodyPr wrap="square" rtlCol="0">
            <a:spAutoFit/>
          </a:bodyPr>
          <a:lstStyle/>
          <a:p>
            <a:r>
              <a:rPr lang="en-US" sz="1600" dirty="0" err="1"/>
              <a:t>eg.</a:t>
            </a:r>
            <a:r>
              <a:rPr lang="en-US" sz="1600" dirty="0"/>
              <a:t> 15 km</a:t>
            </a:r>
            <a:endParaRPr lang="en-KE" sz="1600" dirty="0"/>
          </a:p>
        </p:txBody>
      </p:sp>
      <p:sp>
        <p:nvSpPr>
          <p:cNvPr id="83" name="TextBox 82">
            <a:extLst>
              <a:ext uri="{FF2B5EF4-FFF2-40B4-BE49-F238E27FC236}">
                <a16:creationId xmlns:a16="http://schemas.microsoft.com/office/drawing/2014/main" id="{7F98AB14-B1FC-4884-9DFB-7EE0735EDF9B}"/>
              </a:ext>
            </a:extLst>
          </p:cNvPr>
          <p:cNvSpPr txBox="1"/>
          <p:nvPr/>
        </p:nvSpPr>
        <p:spPr>
          <a:xfrm>
            <a:off x="4717406" y="2825039"/>
            <a:ext cx="1257957" cy="923330"/>
          </a:xfrm>
          <a:prstGeom prst="rect">
            <a:avLst/>
          </a:prstGeom>
          <a:noFill/>
        </p:spPr>
        <p:txBody>
          <a:bodyPr wrap="square" rtlCol="0">
            <a:spAutoFit/>
          </a:bodyPr>
          <a:lstStyle/>
          <a:p>
            <a:r>
              <a:rPr lang="en-US" dirty="0"/>
              <a:t>Indirectly-impacted host area</a:t>
            </a:r>
            <a:endParaRPr lang="en-KE" dirty="0"/>
          </a:p>
        </p:txBody>
      </p:sp>
      <p:sp>
        <p:nvSpPr>
          <p:cNvPr id="85" name="TextBox 84">
            <a:extLst>
              <a:ext uri="{FF2B5EF4-FFF2-40B4-BE49-F238E27FC236}">
                <a16:creationId xmlns:a16="http://schemas.microsoft.com/office/drawing/2014/main" id="{725067F1-EAA4-4612-8D44-FCE6E37CF98F}"/>
              </a:ext>
            </a:extLst>
          </p:cNvPr>
          <p:cNvSpPr txBox="1"/>
          <p:nvPr/>
        </p:nvSpPr>
        <p:spPr>
          <a:xfrm>
            <a:off x="3183317" y="2840005"/>
            <a:ext cx="1257957" cy="923330"/>
          </a:xfrm>
          <a:prstGeom prst="rect">
            <a:avLst/>
          </a:prstGeom>
          <a:noFill/>
        </p:spPr>
        <p:txBody>
          <a:bodyPr wrap="square" rtlCol="0">
            <a:spAutoFit/>
          </a:bodyPr>
          <a:lstStyle/>
          <a:p>
            <a:r>
              <a:rPr lang="en-US" dirty="0"/>
              <a:t>Directly-impacted host area</a:t>
            </a:r>
            <a:endParaRPr lang="en-KE" dirty="0"/>
          </a:p>
        </p:txBody>
      </p:sp>
      <p:sp>
        <p:nvSpPr>
          <p:cNvPr id="86" name="TextBox 85">
            <a:extLst>
              <a:ext uri="{FF2B5EF4-FFF2-40B4-BE49-F238E27FC236}">
                <a16:creationId xmlns:a16="http://schemas.microsoft.com/office/drawing/2014/main" id="{E6DE9D7F-D611-4F0E-BA49-63AF13D6D529}"/>
              </a:ext>
            </a:extLst>
          </p:cNvPr>
          <p:cNvSpPr txBox="1"/>
          <p:nvPr/>
        </p:nvSpPr>
        <p:spPr>
          <a:xfrm>
            <a:off x="4581623" y="1904033"/>
            <a:ext cx="1257957" cy="400110"/>
          </a:xfrm>
          <a:prstGeom prst="rect">
            <a:avLst/>
          </a:prstGeom>
          <a:noFill/>
        </p:spPr>
        <p:txBody>
          <a:bodyPr wrap="square" rtlCol="0">
            <a:spAutoFit/>
          </a:bodyPr>
          <a:lstStyle/>
          <a:p>
            <a:r>
              <a:rPr lang="en-US" sz="2000" b="1" i="1" dirty="0"/>
              <a:t>Woreda</a:t>
            </a:r>
            <a:endParaRPr lang="en-KE" sz="2000" b="1" i="1" dirty="0"/>
          </a:p>
        </p:txBody>
      </p:sp>
      <p:sp>
        <p:nvSpPr>
          <p:cNvPr id="92" name="TextBox 91">
            <a:extLst>
              <a:ext uri="{FF2B5EF4-FFF2-40B4-BE49-F238E27FC236}">
                <a16:creationId xmlns:a16="http://schemas.microsoft.com/office/drawing/2014/main" id="{DB80A3CB-84A7-4818-A645-EB6764546B9D}"/>
              </a:ext>
            </a:extLst>
          </p:cNvPr>
          <p:cNvSpPr txBox="1"/>
          <p:nvPr/>
        </p:nvSpPr>
        <p:spPr>
          <a:xfrm>
            <a:off x="10090365" y="1904033"/>
            <a:ext cx="1257957" cy="400110"/>
          </a:xfrm>
          <a:prstGeom prst="rect">
            <a:avLst/>
          </a:prstGeom>
          <a:noFill/>
        </p:spPr>
        <p:txBody>
          <a:bodyPr wrap="square" rtlCol="0">
            <a:spAutoFit/>
          </a:bodyPr>
          <a:lstStyle/>
          <a:p>
            <a:r>
              <a:rPr lang="en-US" sz="2000" b="1" i="1" dirty="0"/>
              <a:t>National</a:t>
            </a:r>
            <a:endParaRPr lang="en-KE" sz="2000" b="1" i="1" dirty="0"/>
          </a:p>
        </p:txBody>
      </p:sp>
      <p:sp>
        <p:nvSpPr>
          <p:cNvPr id="93" name="TextBox 92">
            <a:extLst>
              <a:ext uri="{FF2B5EF4-FFF2-40B4-BE49-F238E27FC236}">
                <a16:creationId xmlns:a16="http://schemas.microsoft.com/office/drawing/2014/main" id="{4D092329-379E-4675-9275-9AB29F6D51EC}"/>
              </a:ext>
            </a:extLst>
          </p:cNvPr>
          <p:cNvSpPr txBox="1"/>
          <p:nvPr/>
        </p:nvSpPr>
        <p:spPr>
          <a:xfrm>
            <a:off x="7208720" y="1931910"/>
            <a:ext cx="1257957" cy="400110"/>
          </a:xfrm>
          <a:prstGeom prst="rect">
            <a:avLst/>
          </a:prstGeom>
          <a:noFill/>
        </p:spPr>
        <p:txBody>
          <a:bodyPr wrap="square" rtlCol="0">
            <a:spAutoFit/>
          </a:bodyPr>
          <a:lstStyle/>
          <a:p>
            <a:r>
              <a:rPr lang="en-US" sz="2000" b="1" i="1" dirty="0"/>
              <a:t>Regional</a:t>
            </a:r>
            <a:endParaRPr lang="en-KE" sz="2000" b="1" i="1" dirty="0"/>
          </a:p>
        </p:txBody>
      </p:sp>
      <p:sp>
        <p:nvSpPr>
          <p:cNvPr id="94" name="TextBox 93">
            <a:extLst>
              <a:ext uri="{FF2B5EF4-FFF2-40B4-BE49-F238E27FC236}">
                <a16:creationId xmlns:a16="http://schemas.microsoft.com/office/drawing/2014/main" id="{89DC8114-E6DD-4EEA-82EE-E04A297030AD}"/>
              </a:ext>
            </a:extLst>
          </p:cNvPr>
          <p:cNvSpPr txBox="1"/>
          <p:nvPr/>
        </p:nvSpPr>
        <p:spPr>
          <a:xfrm>
            <a:off x="6004525" y="2147409"/>
            <a:ext cx="1257957" cy="400110"/>
          </a:xfrm>
          <a:prstGeom prst="rect">
            <a:avLst/>
          </a:prstGeom>
          <a:noFill/>
        </p:spPr>
        <p:txBody>
          <a:bodyPr wrap="square" rtlCol="0">
            <a:spAutoFit/>
          </a:bodyPr>
          <a:lstStyle/>
          <a:p>
            <a:r>
              <a:rPr lang="en-US" sz="2000" b="1" i="1" dirty="0"/>
              <a:t>(Zonal)</a:t>
            </a:r>
            <a:endParaRPr lang="en-KE" sz="2000" b="1" i="1" dirty="0"/>
          </a:p>
        </p:txBody>
      </p:sp>
      <p:cxnSp>
        <p:nvCxnSpPr>
          <p:cNvPr id="3" name="Straight Connector 2">
            <a:extLst>
              <a:ext uri="{FF2B5EF4-FFF2-40B4-BE49-F238E27FC236}">
                <a16:creationId xmlns:a16="http://schemas.microsoft.com/office/drawing/2014/main" id="{D20B9369-6F30-4CE5-840A-7F3CA7D0C434}"/>
              </a:ext>
            </a:extLst>
          </p:cNvPr>
          <p:cNvCxnSpPr/>
          <p:nvPr/>
        </p:nvCxnSpPr>
        <p:spPr>
          <a:xfrm>
            <a:off x="2516339" y="496522"/>
            <a:ext cx="0" cy="6361478"/>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3237F84-4F26-4810-99DD-5FB5E3C2FEEE}"/>
              </a:ext>
            </a:extLst>
          </p:cNvPr>
          <p:cNvCxnSpPr>
            <a:cxnSpLocks/>
          </p:cNvCxnSpPr>
          <p:nvPr/>
        </p:nvCxnSpPr>
        <p:spPr>
          <a:xfrm>
            <a:off x="4441274" y="489119"/>
            <a:ext cx="0" cy="5091329"/>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20EBA75-9240-4935-8459-4E887030B0EB}"/>
              </a:ext>
            </a:extLst>
          </p:cNvPr>
          <p:cNvCxnSpPr/>
          <p:nvPr/>
        </p:nvCxnSpPr>
        <p:spPr>
          <a:xfrm>
            <a:off x="6465800" y="521164"/>
            <a:ext cx="0" cy="6361478"/>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E0750A7-A5E2-4173-B734-76B07F70BC13}"/>
              </a:ext>
            </a:extLst>
          </p:cNvPr>
          <p:cNvCxnSpPr/>
          <p:nvPr/>
        </p:nvCxnSpPr>
        <p:spPr>
          <a:xfrm>
            <a:off x="8912130" y="489119"/>
            <a:ext cx="0" cy="6361478"/>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CCDB02D-AC48-4B06-AB6C-F6E591977F33}"/>
              </a:ext>
            </a:extLst>
          </p:cNvPr>
          <p:cNvCxnSpPr/>
          <p:nvPr/>
        </p:nvCxnSpPr>
        <p:spPr>
          <a:xfrm>
            <a:off x="12016150" y="521164"/>
            <a:ext cx="0" cy="6361478"/>
          </a:xfrm>
          <a:prstGeom prst="line">
            <a:avLst/>
          </a:prstGeom>
          <a:ln w="15875">
            <a:prstDash val="sys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EB09499-3134-4579-8330-89D608CC3C04}"/>
              </a:ext>
            </a:extLst>
          </p:cNvPr>
          <p:cNvSpPr txBox="1"/>
          <p:nvPr/>
        </p:nvSpPr>
        <p:spPr>
          <a:xfrm>
            <a:off x="317927" y="5580448"/>
            <a:ext cx="1977879" cy="646331"/>
          </a:xfrm>
          <a:prstGeom prst="rect">
            <a:avLst/>
          </a:prstGeom>
          <a:noFill/>
        </p:spPr>
        <p:txBody>
          <a:bodyPr wrap="square" rtlCol="0">
            <a:spAutoFit/>
          </a:bodyPr>
          <a:lstStyle/>
          <a:p>
            <a:r>
              <a:rPr lang="en-US" dirty="0"/>
              <a:t>Data monitored by UNHCR / partners</a:t>
            </a:r>
            <a:endParaRPr lang="en-KE" dirty="0"/>
          </a:p>
        </p:txBody>
      </p:sp>
      <p:sp>
        <p:nvSpPr>
          <p:cNvPr id="91" name="TextBox 90">
            <a:extLst>
              <a:ext uri="{FF2B5EF4-FFF2-40B4-BE49-F238E27FC236}">
                <a16:creationId xmlns:a16="http://schemas.microsoft.com/office/drawing/2014/main" id="{D826EAE0-229D-4785-BCBC-D5FD14D7F972}"/>
              </a:ext>
            </a:extLst>
          </p:cNvPr>
          <p:cNvSpPr txBox="1"/>
          <p:nvPr/>
        </p:nvSpPr>
        <p:spPr>
          <a:xfrm>
            <a:off x="2705662" y="5593550"/>
            <a:ext cx="3864037" cy="1200329"/>
          </a:xfrm>
          <a:prstGeom prst="rect">
            <a:avLst/>
          </a:prstGeom>
          <a:noFill/>
        </p:spPr>
        <p:txBody>
          <a:bodyPr wrap="square" rtlCol="0">
            <a:spAutoFit/>
          </a:bodyPr>
          <a:lstStyle/>
          <a:p>
            <a:r>
              <a:rPr lang="en-US" dirty="0"/>
              <a:t>Data monitored by local authorities (namely woreda sector bureaus). </a:t>
            </a:r>
          </a:p>
          <a:p>
            <a:r>
              <a:rPr lang="en-US" dirty="0"/>
              <a:t>UNHCR / partner support to capacity.</a:t>
            </a:r>
          </a:p>
          <a:p>
            <a:r>
              <a:rPr lang="en-US" dirty="0"/>
              <a:t>UNHCR can ideally access data.</a:t>
            </a:r>
            <a:endParaRPr lang="en-KE" dirty="0"/>
          </a:p>
        </p:txBody>
      </p:sp>
      <p:sp>
        <p:nvSpPr>
          <p:cNvPr id="95" name="TextBox 94">
            <a:extLst>
              <a:ext uri="{FF2B5EF4-FFF2-40B4-BE49-F238E27FC236}">
                <a16:creationId xmlns:a16="http://schemas.microsoft.com/office/drawing/2014/main" id="{9ECF82BD-404A-4076-A2AE-88106F6E0823}"/>
              </a:ext>
            </a:extLst>
          </p:cNvPr>
          <p:cNvSpPr txBox="1"/>
          <p:nvPr/>
        </p:nvSpPr>
        <p:spPr>
          <a:xfrm>
            <a:off x="6484045" y="5578268"/>
            <a:ext cx="2500924" cy="1200329"/>
          </a:xfrm>
          <a:prstGeom prst="rect">
            <a:avLst/>
          </a:prstGeom>
          <a:noFill/>
        </p:spPr>
        <p:txBody>
          <a:bodyPr wrap="square" rtlCol="0">
            <a:spAutoFit/>
          </a:bodyPr>
          <a:lstStyle/>
          <a:p>
            <a:r>
              <a:rPr lang="en-US" dirty="0"/>
              <a:t>Data complied by reg. authorities. UNHCR capacity support. Ideally  UNHCR accesses data.</a:t>
            </a:r>
            <a:endParaRPr lang="en-KE" dirty="0"/>
          </a:p>
        </p:txBody>
      </p:sp>
      <p:sp>
        <p:nvSpPr>
          <p:cNvPr id="96" name="TextBox 95">
            <a:extLst>
              <a:ext uri="{FF2B5EF4-FFF2-40B4-BE49-F238E27FC236}">
                <a16:creationId xmlns:a16="http://schemas.microsoft.com/office/drawing/2014/main" id="{DE2B3927-8A0B-4603-B98F-6792F08C38D5}"/>
              </a:ext>
            </a:extLst>
          </p:cNvPr>
          <p:cNvSpPr txBox="1"/>
          <p:nvPr/>
        </p:nvSpPr>
        <p:spPr>
          <a:xfrm>
            <a:off x="9022843" y="5582589"/>
            <a:ext cx="2500924" cy="646331"/>
          </a:xfrm>
          <a:prstGeom prst="rect">
            <a:avLst/>
          </a:prstGeom>
          <a:noFill/>
        </p:spPr>
        <p:txBody>
          <a:bodyPr wrap="square" rtlCol="0">
            <a:spAutoFit/>
          </a:bodyPr>
          <a:lstStyle/>
          <a:p>
            <a:r>
              <a:rPr lang="en-US" dirty="0"/>
              <a:t>Data complied by National authorities. </a:t>
            </a:r>
            <a:endParaRPr lang="en-KE" dirty="0"/>
          </a:p>
        </p:txBody>
      </p:sp>
      <p:sp>
        <p:nvSpPr>
          <p:cNvPr id="97" name="TextBox 96">
            <a:extLst>
              <a:ext uri="{FF2B5EF4-FFF2-40B4-BE49-F238E27FC236}">
                <a16:creationId xmlns:a16="http://schemas.microsoft.com/office/drawing/2014/main" id="{9AED71C6-DDC5-4397-A94F-8AB2EBB5ABFE}"/>
              </a:ext>
            </a:extLst>
          </p:cNvPr>
          <p:cNvSpPr txBox="1"/>
          <p:nvPr/>
        </p:nvSpPr>
        <p:spPr>
          <a:xfrm>
            <a:off x="6520441" y="4842692"/>
            <a:ext cx="2500924" cy="646331"/>
          </a:xfrm>
          <a:prstGeom prst="rect">
            <a:avLst/>
          </a:prstGeom>
          <a:noFill/>
        </p:spPr>
        <p:txBody>
          <a:bodyPr wrap="square" rtlCol="0">
            <a:spAutoFit/>
          </a:bodyPr>
          <a:lstStyle/>
          <a:p>
            <a:r>
              <a:rPr lang="en-US" b="1" dirty="0"/>
              <a:t>Regional Development Planning (GTP)</a:t>
            </a:r>
            <a:endParaRPr lang="en-KE" b="1" dirty="0"/>
          </a:p>
        </p:txBody>
      </p:sp>
      <p:sp>
        <p:nvSpPr>
          <p:cNvPr id="98" name="TextBox 97">
            <a:extLst>
              <a:ext uri="{FF2B5EF4-FFF2-40B4-BE49-F238E27FC236}">
                <a16:creationId xmlns:a16="http://schemas.microsoft.com/office/drawing/2014/main" id="{AB2FD3F9-5CA6-403B-BC84-63A5185CB25C}"/>
              </a:ext>
            </a:extLst>
          </p:cNvPr>
          <p:cNvSpPr txBox="1"/>
          <p:nvPr/>
        </p:nvSpPr>
        <p:spPr>
          <a:xfrm>
            <a:off x="9061929" y="4842691"/>
            <a:ext cx="2500924" cy="646331"/>
          </a:xfrm>
          <a:prstGeom prst="rect">
            <a:avLst/>
          </a:prstGeom>
          <a:noFill/>
        </p:spPr>
        <p:txBody>
          <a:bodyPr wrap="square" rtlCol="0">
            <a:spAutoFit/>
          </a:bodyPr>
          <a:lstStyle/>
          <a:p>
            <a:r>
              <a:rPr lang="en-US" b="1" dirty="0"/>
              <a:t>National Development Planning (GTP)</a:t>
            </a:r>
            <a:endParaRPr lang="en-KE" b="1" dirty="0"/>
          </a:p>
        </p:txBody>
      </p:sp>
      <p:sp>
        <p:nvSpPr>
          <p:cNvPr id="24" name="TextBox 23">
            <a:extLst>
              <a:ext uri="{FF2B5EF4-FFF2-40B4-BE49-F238E27FC236}">
                <a16:creationId xmlns:a16="http://schemas.microsoft.com/office/drawing/2014/main" id="{B63D098B-160D-4EA7-B89D-E5CA033BD11D}"/>
              </a:ext>
            </a:extLst>
          </p:cNvPr>
          <p:cNvSpPr txBox="1"/>
          <p:nvPr/>
        </p:nvSpPr>
        <p:spPr>
          <a:xfrm>
            <a:off x="109467" y="6450496"/>
            <a:ext cx="1205285" cy="369332"/>
          </a:xfrm>
          <a:prstGeom prst="rect">
            <a:avLst/>
          </a:prstGeom>
          <a:noFill/>
        </p:spPr>
        <p:txBody>
          <a:bodyPr wrap="square" rtlCol="0">
            <a:spAutoFit/>
          </a:bodyPr>
          <a:lstStyle/>
          <a:p>
            <a:r>
              <a:rPr lang="en-US" b="1" dirty="0"/>
              <a:t>Fig. 2</a:t>
            </a:r>
            <a:endParaRPr lang="en-KE" b="1" dirty="0"/>
          </a:p>
        </p:txBody>
      </p:sp>
    </p:spTree>
    <p:extLst>
      <p:ext uri="{BB962C8B-B14F-4D97-AF65-F5344CB8AC3E}">
        <p14:creationId xmlns:p14="http://schemas.microsoft.com/office/powerpoint/2010/main" val="2055202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C07E0A-FD0F-46CE-A394-5B2B3C65708F}"/>
              </a:ext>
            </a:extLst>
          </p:cNvPr>
          <p:cNvSpPr/>
          <p:nvPr/>
        </p:nvSpPr>
        <p:spPr>
          <a:xfrm>
            <a:off x="0" y="181523"/>
            <a:ext cx="9509760" cy="870663"/>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rPr>
              <a:t>Area-based solutions analysis: Tools </a:t>
            </a:r>
          </a:p>
        </p:txBody>
      </p:sp>
      <p:sp>
        <p:nvSpPr>
          <p:cNvPr id="3" name="Oval 2">
            <a:extLst>
              <a:ext uri="{FF2B5EF4-FFF2-40B4-BE49-F238E27FC236}">
                <a16:creationId xmlns:a16="http://schemas.microsoft.com/office/drawing/2014/main" id="{7C5AE6A4-306A-438B-9FA5-100D716AC987}"/>
              </a:ext>
            </a:extLst>
          </p:cNvPr>
          <p:cNvSpPr/>
          <p:nvPr/>
        </p:nvSpPr>
        <p:spPr>
          <a:xfrm>
            <a:off x="197116" y="3176043"/>
            <a:ext cx="2700000" cy="2124000"/>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600" dirty="0"/>
              <a:t>Interagency indicators library </a:t>
            </a:r>
          </a:p>
        </p:txBody>
      </p:sp>
      <p:sp>
        <p:nvSpPr>
          <p:cNvPr id="4" name="Oval 3">
            <a:extLst>
              <a:ext uri="{FF2B5EF4-FFF2-40B4-BE49-F238E27FC236}">
                <a16:creationId xmlns:a16="http://schemas.microsoft.com/office/drawing/2014/main" id="{DECC0F59-E062-45AC-9B62-4F7A80A3C7FB}"/>
              </a:ext>
            </a:extLst>
          </p:cNvPr>
          <p:cNvSpPr/>
          <p:nvPr/>
        </p:nvSpPr>
        <p:spPr>
          <a:xfrm>
            <a:off x="3146557" y="3176043"/>
            <a:ext cx="2700000" cy="2124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err="1"/>
              <a:t>ReDSS</a:t>
            </a:r>
            <a:r>
              <a:rPr lang="en-GB" sz="2800" dirty="0"/>
              <a:t> framework  </a:t>
            </a:r>
          </a:p>
        </p:txBody>
      </p:sp>
      <p:sp>
        <p:nvSpPr>
          <p:cNvPr id="5" name="Oval 4">
            <a:extLst>
              <a:ext uri="{FF2B5EF4-FFF2-40B4-BE49-F238E27FC236}">
                <a16:creationId xmlns:a16="http://schemas.microsoft.com/office/drawing/2014/main" id="{A8D7B55D-2B2C-4C77-8056-6ED444D3D59A}"/>
              </a:ext>
            </a:extLst>
          </p:cNvPr>
          <p:cNvSpPr/>
          <p:nvPr/>
        </p:nvSpPr>
        <p:spPr>
          <a:xfrm>
            <a:off x="6095998" y="3150349"/>
            <a:ext cx="2700000" cy="2124000"/>
          </a:xfrm>
          <a:prstGeom prst="ellipse">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Profiling </a:t>
            </a:r>
          </a:p>
        </p:txBody>
      </p:sp>
      <p:pic>
        <p:nvPicPr>
          <p:cNvPr id="7" name="Graphic 6" descr="Tools">
            <a:extLst>
              <a:ext uri="{FF2B5EF4-FFF2-40B4-BE49-F238E27FC236}">
                <a16:creationId xmlns:a16="http://schemas.microsoft.com/office/drawing/2014/main" id="{B9E59EC0-1E75-4057-92C0-8C0A8945E7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9767" y="174477"/>
            <a:ext cx="884753" cy="884753"/>
          </a:xfrm>
          <a:prstGeom prst="rect">
            <a:avLst/>
          </a:prstGeom>
        </p:spPr>
      </p:pic>
      <p:pic>
        <p:nvPicPr>
          <p:cNvPr id="9" name="Graphic 8" descr="Books">
            <a:extLst>
              <a:ext uri="{FF2B5EF4-FFF2-40B4-BE49-F238E27FC236}">
                <a16:creationId xmlns:a16="http://schemas.microsoft.com/office/drawing/2014/main" id="{9BD2707B-8DBF-4AFD-B0A4-6FC254C3988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212" y="2153195"/>
            <a:ext cx="903962" cy="702738"/>
          </a:xfrm>
          <a:prstGeom prst="rect">
            <a:avLst/>
          </a:prstGeom>
        </p:spPr>
      </p:pic>
      <p:pic>
        <p:nvPicPr>
          <p:cNvPr id="1026" name="Picture 2" descr="ReDSS">
            <a:extLst>
              <a:ext uri="{FF2B5EF4-FFF2-40B4-BE49-F238E27FC236}">
                <a16:creationId xmlns:a16="http://schemas.microsoft.com/office/drawing/2014/main" id="{EB804D9F-6A19-4714-B51C-C23D80E498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2427" y="2153195"/>
            <a:ext cx="1561073" cy="566120"/>
          </a:xfrm>
          <a:prstGeom prst="rect">
            <a:avLst/>
          </a:prstGeom>
          <a:noFill/>
          <a:extLst>
            <a:ext uri="{909E8E84-426E-40DD-AFC4-6F175D3DCCD1}">
              <a14:hiddenFill xmlns:a14="http://schemas.microsoft.com/office/drawing/2010/main">
                <a:solidFill>
                  <a:srgbClr val="FFFFFF"/>
                </a:solidFill>
              </a14:hiddenFill>
            </a:ext>
          </a:extLst>
        </p:spPr>
      </p:pic>
      <p:pic>
        <p:nvPicPr>
          <p:cNvPr id="11" name="Graphic 10" descr="Users">
            <a:extLst>
              <a:ext uri="{FF2B5EF4-FFF2-40B4-BE49-F238E27FC236}">
                <a16:creationId xmlns:a16="http://schemas.microsoft.com/office/drawing/2014/main" id="{E358C515-FB47-471C-BDFF-616DC8E87BA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00794" y="2046910"/>
            <a:ext cx="914400" cy="914400"/>
          </a:xfrm>
          <a:prstGeom prst="rect">
            <a:avLst/>
          </a:prstGeom>
        </p:spPr>
      </p:pic>
      <p:sp>
        <p:nvSpPr>
          <p:cNvPr id="13" name="Oval 12">
            <a:extLst>
              <a:ext uri="{FF2B5EF4-FFF2-40B4-BE49-F238E27FC236}">
                <a16:creationId xmlns:a16="http://schemas.microsoft.com/office/drawing/2014/main" id="{7A734A62-7228-4DFD-86B9-A689DB70A813}"/>
              </a:ext>
            </a:extLst>
          </p:cNvPr>
          <p:cNvSpPr/>
          <p:nvPr/>
        </p:nvSpPr>
        <p:spPr>
          <a:xfrm>
            <a:off x="9110574" y="3150349"/>
            <a:ext cx="2700000" cy="2124000"/>
          </a:xfrm>
          <a:prstGeom prst="ellipse">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Inclusion in national statistics :</a:t>
            </a:r>
          </a:p>
          <a:p>
            <a:pPr algn="ctr"/>
            <a:r>
              <a:rPr lang="en-GB" sz="2400" dirty="0">
                <a:solidFill>
                  <a:schemeClr val="tx1"/>
                </a:solidFill>
              </a:rPr>
              <a:t>/ Poverty assessment   </a:t>
            </a:r>
          </a:p>
        </p:txBody>
      </p:sp>
      <p:pic>
        <p:nvPicPr>
          <p:cNvPr id="14" name="Graphic 13" descr="Pie chart">
            <a:extLst>
              <a:ext uri="{FF2B5EF4-FFF2-40B4-BE49-F238E27FC236}">
                <a16:creationId xmlns:a16="http://schemas.microsoft.com/office/drawing/2014/main" id="{DB33EE85-5A18-4C99-A33D-47569081C2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779920" y="2046910"/>
            <a:ext cx="914400" cy="914400"/>
          </a:xfrm>
          <a:prstGeom prst="rect">
            <a:avLst/>
          </a:prstGeom>
        </p:spPr>
      </p:pic>
      <p:cxnSp>
        <p:nvCxnSpPr>
          <p:cNvPr id="16" name="Straight Connector 15">
            <a:extLst>
              <a:ext uri="{FF2B5EF4-FFF2-40B4-BE49-F238E27FC236}">
                <a16:creationId xmlns:a16="http://schemas.microsoft.com/office/drawing/2014/main" id="{28A825D4-EB9E-4C93-B195-22FEA8844209}"/>
              </a:ext>
            </a:extLst>
          </p:cNvPr>
          <p:cNvCxnSpPr>
            <a:cxnSpLocks/>
          </p:cNvCxnSpPr>
          <p:nvPr/>
        </p:nvCxnSpPr>
        <p:spPr>
          <a:xfrm>
            <a:off x="1367471" y="2801255"/>
            <a:ext cx="0" cy="320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14318E-5594-4BA9-A9FA-FB4270ED8AF4}"/>
              </a:ext>
            </a:extLst>
          </p:cNvPr>
          <p:cNvCxnSpPr>
            <a:cxnSpLocks/>
          </p:cNvCxnSpPr>
          <p:nvPr/>
        </p:nvCxnSpPr>
        <p:spPr>
          <a:xfrm>
            <a:off x="4347081" y="2795984"/>
            <a:ext cx="0" cy="320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719CB53-06A5-4E3F-B0BB-D0D53B68BC02}"/>
              </a:ext>
            </a:extLst>
          </p:cNvPr>
          <p:cNvCxnSpPr>
            <a:cxnSpLocks/>
          </p:cNvCxnSpPr>
          <p:nvPr/>
        </p:nvCxnSpPr>
        <p:spPr>
          <a:xfrm>
            <a:off x="7357994" y="2790713"/>
            <a:ext cx="0" cy="320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3365BD-1369-4558-9A48-30F70EA798DE}"/>
              </a:ext>
            </a:extLst>
          </p:cNvPr>
          <p:cNvCxnSpPr>
            <a:cxnSpLocks/>
          </p:cNvCxnSpPr>
          <p:nvPr/>
        </p:nvCxnSpPr>
        <p:spPr>
          <a:xfrm>
            <a:off x="10237120" y="2866475"/>
            <a:ext cx="0" cy="25489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780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554129-99FA-42F4-8C6D-E71618484F23}"/>
              </a:ext>
            </a:extLst>
          </p:cNvPr>
          <p:cNvSpPr txBox="1"/>
          <p:nvPr/>
        </p:nvSpPr>
        <p:spPr>
          <a:xfrm>
            <a:off x="212941" y="200417"/>
            <a:ext cx="8968637" cy="1077218"/>
          </a:xfrm>
          <a:prstGeom prst="rect">
            <a:avLst/>
          </a:prstGeom>
          <a:solidFill>
            <a:srgbClr val="BA122B"/>
          </a:solidFill>
        </p:spPr>
        <p:txBody>
          <a:bodyPr wrap="square" rtlCol="0">
            <a:spAutoFit/>
          </a:bodyPr>
          <a:lstStyle/>
          <a:p>
            <a:r>
              <a:rPr lang="en-GB" sz="3200" dirty="0">
                <a:solidFill>
                  <a:schemeClr val="bg1"/>
                </a:solidFill>
              </a:rPr>
              <a:t>Zoom: Interagency Indicators library: Measuring progress towards solutions for IDPs</a:t>
            </a:r>
          </a:p>
        </p:txBody>
      </p:sp>
      <p:sp>
        <p:nvSpPr>
          <p:cNvPr id="3" name="Oval 2">
            <a:extLst>
              <a:ext uri="{FF2B5EF4-FFF2-40B4-BE49-F238E27FC236}">
                <a16:creationId xmlns:a16="http://schemas.microsoft.com/office/drawing/2014/main" id="{F8BA61CD-E958-4D16-B627-51806DE518BD}"/>
              </a:ext>
            </a:extLst>
          </p:cNvPr>
          <p:cNvSpPr/>
          <p:nvPr/>
        </p:nvSpPr>
        <p:spPr>
          <a:xfrm>
            <a:off x="482249" y="1900825"/>
            <a:ext cx="2586627" cy="1819405"/>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Module A: Core demographic indicators </a:t>
            </a:r>
          </a:p>
        </p:txBody>
      </p:sp>
      <p:sp>
        <p:nvSpPr>
          <p:cNvPr id="4" name="Oval 3">
            <a:extLst>
              <a:ext uri="{FF2B5EF4-FFF2-40B4-BE49-F238E27FC236}">
                <a16:creationId xmlns:a16="http://schemas.microsoft.com/office/drawing/2014/main" id="{5600DC3A-77B4-4C30-AF7A-56A7DF7F2DEC}"/>
              </a:ext>
            </a:extLst>
          </p:cNvPr>
          <p:cNvSpPr/>
          <p:nvPr/>
        </p:nvSpPr>
        <p:spPr>
          <a:xfrm>
            <a:off x="1929009" y="3907078"/>
            <a:ext cx="2880986" cy="1819405"/>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Module C: 8 IASC durable solutions criteria </a:t>
            </a:r>
          </a:p>
        </p:txBody>
      </p:sp>
      <p:sp>
        <p:nvSpPr>
          <p:cNvPr id="5" name="Oval 4">
            <a:extLst>
              <a:ext uri="{FF2B5EF4-FFF2-40B4-BE49-F238E27FC236}">
                <a16:creationId xmlns:a16="http://schemas.microsoft.com/office/drawing/2014/main" id="{C4FE6CB1-F047-4387-82D4-70CD9D1877F8}"/>
              </a:ext>
            </a:extLst>
          </p:cNvPr>
          <p:cNvSpPr/>
          <p:nvPr/>
        </p:nvSpPr>
        <p:spPr>
          <a:xfrm>
            <a:off x="3275549" y="1900824"/>
            <a:ext cx="2586627" cy="1819405"/>
          </a:xfrm>
          <a:prstGeom prst="ellipse">
            <a:avLst/>
          </a:prstGeom>
          <a:solidFill>
            <a:srgbClr val="BA12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Module B: future preference and plans </a:t>
            </a:r>
          </a:p>
        </p:txBody>
      </p:sp>
      <p:cxnSp>
        <p:nvCxnSpPr>
          <p:cNvPr id="7" name="Straight Connector 6">
            <a:extLst>
              <a:ext uri="{FF2B5EF4-FFF2-40B4-BE49-F238E27FC236}">
                <a16:creationId xmlns:a16="http://schemas.microsoft.com/office/drawing/2014/main" id="{15795A94-B8A5-4487-906D-D7457BD1FF53}"/>
              </a:ext>
            </a:extLst>
          </p:cNvPr>
          <p:cNvCxnSpPr/>
          <p:nvPr/>
        </p:nvCxnSpPr>
        <p:spPr>
          <a:xfrm>
            <a:off x="6300592" y="175364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ight Brace 7">
            <a:extLst>
              <a:ext uri="{FF2B5EF4-FFF2-40B4-BE49-F238E27FC236}">
                <a16:creationId xmlns:a16="http://schemas.microsoft.com/office/drawing/2014/main" id="{0536691C-EDE2-434F-9B4F-C19BEF405041}"/>
              </a:ext>
            </a:extLst>
          </p:cNvPr>
          <p:cNvSpPr/>
          <p:nvPr/>
        </p:nvSpPr>
        <p:spPr>
          <a:xfrm>
            <a:off x="6425852" y="1552588"/>
            <a:ext cx="350729" cy="4173896"/>
          </a:xfrm>
          <a:prstGeom prst="righ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A5212D85-F49F-4AA4-A6B8-347C09EBB282}"/>
              </a:ext>
            </a:extLst>
          </p:cNvPr>
          <p:cNvSpPr txBox="1"/>
          <p:nvPr/>
        </p:nvSpPr>
        <p:spPr>
          <a:xfrm>
            <a:off x="7352779" y="1552587"/>
            <a:ext cx="4070958" cy="4339650"/>
          </a:xfrm>
          <a:prstGeom prst="rect">
            <a:avLst/>
          </a:prstGeom>
          <a:noFill/>
        </p:spPr>
        <p:txBody>
          <a:bodyPr wrap="square" rtlCol="0">
            <a:spAutoFit/>
          </a:bodyPr>
          <a:lstStyle/>
          <a:p>
            <a:pPr marL="342900" indent="-342900">
              <a:buFont typeface="Wingdings" panose="05000000000000000000" pitchFamily="2" charset="2"/>
              <a:buChar char="§"/>
            </a:pPr>
            <a:r>
              <a:rPr lang="en-GB" sz="2400" dirty="0"/>
              <a:t>Agreed upon set of data </a:t>
            </a:r>
          </a:p>
          <a:p>
            <a:pPr marL="342900" indent="-342900">
              <a:buFont typeface="Wingdings" panose="05000000000000000000" pitchFamily="2" charset="2"/>
              <a:buChar char="§"/>
            </a:pPr>
            <a:r>
              <a:rPr lang="en-GB" sz="2400" dirty="0"/>
              <a:t> </a:t>
            </a:r>
            <a:r>
              <a:rPr lang="en-US" sz="2400" dirty="0"/>
              <a:t>Meant for collecting data directly from displaced and displacement-affected populations using quantitative methods</a:t>
            </a:r>
          </a:p>
          <a:p>
            <a:pPr marL="342900" indent="-342900">
              <a:buFont typeface="Wingdings" panose="05000000000000000000" pitchFamily="2" charset="2"/>
              <a:buChar char="§"/>
            </a:pPr>
            <a:r>
              <a:rPr lang="en-US" sz="2400" dirty="0"/>
              <a:t>To be complemented by macro level data and analysis and quantitative data </a:t>
            </a:r>
          </a:p>
          <a:p>
            <a:endParaRPr lang="en-GB" dirty="0"/>
          </a:p>
          <a:p>
            <a:endParaRPr lang="en-GB" dirty="0"/>
          </a:p>
        </p:txBody>
      </p:sp>
    </p:spTree>
    <p:extLst>
      <p:ext uri="{BB962C8B-B14F-4D97-AF65-F5344CB8AC3E}">
        <p14:creationId xmlns:p14="http://schemas.microsoft.com/office/powerpoint/2010/main" val="3792286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A90B87C-CC74-4212-86B5-F8BD15A2B3F4}"/>
              </a:ext>
            </a:extLst>
          </p:cNvPr>
          <p:cNvGraphicFramePr>
            <a:graphicFrameLocks noGrp="1"/>
          </p:cNvGraphicFramePr>
          <p:nvPr>
            <p:extLst>
              <p:ext uri="{D42A27DB-BD31-4B8C-83A1-F6EECF244321}">
                <p14:modId xmlns:p14="http://schemas.microsoft.com/office/powerpoint/2010/main" val="3659141878"/>
              </p:ext>
            </p:extLst>
          </p:nvPr>
        </p:nvGraphicFramePr>
        <p:xfrm>
          <a:off x="6653157" y="189102"/>
          <a:ext cx="5440471" cy="6479795"/>
        </p:xfrm>
        <a:graphic>
          <a:graphicData uri="http://schemas.openxmlformats.org/drawingml/2006/table">
            <a:tbl>
              <a:tblPr/>
              <a:tblGrid>
                <a:gridCol w="1125218">
                  <a:extLst>
                    <a:ext uri="{9D8B030D-6E8A-4147-A177-3AD203B41FA5}">
                      <a16:colId xmlns:a16="http://schemas.microsoft.com/office/drawing/2014/main" val="2474588735"/>
                    </a:ext>
                  </a:extLst>
                </a:gridCol>
                <a:gridCol w="4315253">
                  <a:extLst>
                    <a:ext uri="{9D8B030D-6E8A-4147-A177-3AD203B41FA5}">
                      <a16:colId xmlns:a16="http://schemas.microsoft.com/office/drawing/2014/main" val="3983359806"/>
                    </a:ext>
                  </a:extLst>
                </a:gridCol>
              </a:tblGrid>
              <a:tr h="567223">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rPr>
                        <a:t>Criteria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ctr" defTabSz="1133475"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FF"/>
                          </a:solidFill>
                          <a:effectLst/>
                          <a:latin typeface="Calibri" panose="020F0502020204030204" pitchFamily="34" charset="0"/>
                          <a:ea typeface="MS PGothic" panose="020B0600070205080204" pitchFamily="34" charset="-128"/>
                        </a:rPr>
                        <a:t>Sub criteria (IASC)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767171"/>
                    </a:solidFill>
                  </a:tcPr>
                </a:tc>
                <a:extLst>
                  <a:ext uri="{0D108BD9-81ED-4DB2-BD59-A6C34878D82A}">
                    <a16:rowId xmlns:a16="http://schemas.microsoft.com/office/drawing/2014/main" val="3369585920"/>
                  </a:ext>
                </a:extLst>
              </a:tr>
              <a:tr h="819799">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kern="1200" cap="none" normalizeH="0" baseline="0" dirty="0">
                          <a:ln>
                            <a:noFill/>
                          </a:ln>
                          <a:solidFill>
                            <a:srgbClr val="C00000"/>
                          </a:solidFill>
                          <a:effectLst/>
                          <a:latin typeface="Calibri" panose="020F0502020204030204" pitchFamily="34" charset="0"/>
                          <a:ea typeface="MS PGothic" panose="020B0600070205080204" pitchFamily="34" charset="-128"/>
                          <a:cs typeface="+mn-cs"/>
                        </a:rPr>
                        <a:t>1. </a:t>
                      </a: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SAFETY &amp; SECURITY/ PROTECTION/ SOCIAL COHESION</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139929"/>
                  </a:ext>
                </a:extLst>
              </a:tr>
              <a:tr h="819799">
                <a:tc rowSpan="3">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2. ACCESS TO BASIC SERVICES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676716600"/>
                  </a:ext>
                </a:extLst>
              </a:tr>
              <a:tr h="819799">
                <a:tc vMerge="1">
                  <a:txBody>
                    <a:bodyPr/>
                    <a:lstStyle/>
                    <a:p>
                      <a:endParaRPr lang="en-US"/>
                    </a:p>
                  </a:txBody>
                  <a:tcPr/>
                </a:tc>
                <a:tc>
                  <a:txBody>
                    <a:bodyPr/>
                    <a:lstStyle>
                      <a:lvl1pPr>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3. ACCESS TO JOB CREATION/ ECONOMIC OPPORTUNITIES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828239741"/>
                  </a:ext>
                </a:extLst>
              </a:tr>
              <a:tr h="819799">
                <a:tc vMerge="1">
                  <a:txBody>
                    <a:bodyPr/>
                    <a:lstStyle/>
                    <a:p>
                      <a:endParaRPr lang="en-US"/>
                    </a:p>
                  </a:txBody>
                  <a:tcPr/>
                </a:tc>
                <a:tc>
                  <a:txBody>
                    <a:bodyPr/>
                    <a:lstStyle>
                      <a:lvl1pPr>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4. RESTORATION OF HOUSING, LAND &amp; PROPERTY </a:t>
                      </a:r>
                    </a:p>
                  </a:txBody>
                  <a:tcPr marL="72754" marR="72754" marT="36372" marB="363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3337941755"/>
                  </a:ext>
                </a:extLst>
              </a:tr>
              <a:tr h="496889">
                <a:tc rowSpan="4">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000000"/>
                        </a:solidFill>
                        <a:effectLst/>
                        <a:latin typeface="Calibri" panose="020F0502020204030204" pitchFamily="34" charset="0"/>
                        <a:ea typeface="MS PGothic" panose="020B0600070205080204" pitchFamily="34" charset="-128"/>
                      </a:endParaRP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5. ACCESS TO DOCUMENTATION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243105482"/>
                  </a:ext>
                </a:extLst>
              </a:tr>
              <a:tr h="496889">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6. FAMILY REUNIFICATION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426360433"/>
                  </a:ext>
                </a:extLst>
              </a:tr>
              <a:tr h="819799">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7. PARTICIPATION IN PUBLIC AFFAIRS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2214968276"/>
                  </a:ext>
                </a:extLst>
              </a:tr>
              <a:tr h="819799">
                <a:tc vMerge="1">
                  <a:txBody>
                    <a:bodyPr/>
                    <a:lstStyle/>
                    <a:p>
                      <a:endParaRPr lang="en-US"/>
                    </a:p>
                  </a:txBody>
                  <a:tcPr/>
                </a:tc>
                <a:tc>
                  <a:txBody>
                    <a:bodyPr/>
                    <a:lstStyle>
                      <a:lvl1pPr defTabSz="1133475">
                        <a:lnSpc>
                          <a:spcPct val="90000"/>
                        </a:lnSpc>
                        <a:spcBef>
                          <a:spcPts val="1238"/>
                        </a:spcBef>
                        <a:buFont typeface="Arial" panose="020B0604020202020204" pitchFamily="34" charset="0"/>
                        <a:defRPr sz="3000">
                          <a:solidFill>
                            <a:schemeClr val="tx1"/>
                          </a:solidFill>
                          <a:latin typeface="Calibri" panose="020F0502020204030204" pitchFamily="34" charset="0"/>
                        </a:defRPr>
                      </a:lvl1pPr>
                      <a:lvl2pPr marL="742950" indent="-285750" defTabSz="1133475">
                        <a:lnSpc>
                          <a:spcPct val="90000"/>
                        </a:lnSpc>
                        <a:spcBef>
                          <a:spcPts val="625"/>
                        </a:spcBef>
                        <a:buFont typeface="Arial" panose="020B0604020202020204" pitchFamily="34" charset="0"/>
                        <a:defRPr sz="2500">
                          <a:solidFill>
                            <a:schemeClr val="tx1"/>
                          </a:solidFill>
                          <a:latin typeface="Calibri" panose="020F0502020204030204" pitchFamily="34" charset="0"/>
                        </a:defRPr>
                      </a:lvl2pPr>
                      <a:lvl3pPr marL="11430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3pPr>
                      <a:lvl4pPr marL="16002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4pPr>
                      <a:lvl5pPr marL="2057400" indent="-228600" defTabSz="1133475">
                        <a:lnSpc>
                          <a:spcPct val="90000"/>
                        </a:lnSpc>
                        <a:spcBef>
                          <a:spcPts val="625"/>
                        </a:spcBef>
                        <a:buFont typeface="Arial" panose="020B0604020202020204" pitchFamily="34" charset="0"/>
                        <a:defRPr sz="2000">
                          <a:solidFill>
                            <a:schemeClr val="tx1"/>
                          </a:solidFill>
                          <a:latin typeface="Calibri" panose="020F0502020204030204" pitchFamily="34" charset="0"/>
                        </a:defRPr>
                      </a:lvl5pPr>
                      <a:lvl6pPr marL="25146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6pPr>
                      <a:lvl7pPr marL="29718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7pPr>
                      <a:lvl8pPr marL="34290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8pPr>
                      <a:lvl9pPr marL="3886200" indent="-228600" defTabSz="1133475" fontAlgn="base">
                        <a:lnSpc>
                          <a:spcPct val="90000"/>
                        </a:lnSpc>
                        <a:spcBef>
                          <a:spcPts val="625"/>
                        </a:spcBef>
                        <a:spcAft>
                          <a:spcPct val="0"/>
                        </a:spcAft>
                        <a:buFont typeface="Arial" panose="020B0604020202020204" pitchFamily="34" charset="0"/>
                        <a:defRPr sz="2000">
                          <a:solidFill>
                            <a:schemeClr val="tx1"/>
                          </a:solidFill>
                          <a:latin typeface="Calibri" panose="020F0502020204030204" pitchFamily="34" charset="0"/>
                        </a:defRPr>
                      </a:lvl9pPr>
                    </a:lstStyle>
                    <a:p>
                      <a:pPr marL="0" marR="0" lvl="0" indent="0" algn="l" defTabSz="1133475"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Calibri" panose="020F0502020204030204" pitchFamily="34" charset="0"/>
                          <a:ea typeface="MS PGothic" panose="020B0600070205080204" pitchFamily="34" charset="-128"/>
                        </a:rPr>
                        <a:t>8. ACCESS TO EFFECTIVE REMEDIES AND JUSTICE </a:t>
                      </a:r>
                    </a:p>
                  </a:txBody>
                  <a:tcPr marL="72754" marR="72754" marT="36372" marB="3637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100834422"/>
                  </a:ext>
                </a:extLst>
              </a:tr>
            </a:tbl>
          </a:graphicData>
        </a:graphic>
      </p:graphicFrame>
      <p:pic>
        <p:nvPicPr>
          <p:cNvPr id="4" name="Image 31">
            <a:extLst>
              <a:ext uri="{FF2B5EF4-FFF2-40B4-BE49-F238E27FC236}">
                <a16:creationId xmlns:a16="http://schemas.microsoft.com/office/drawing/2014/main" id="{CAEDFECB-5128-4E72-90EE-1E90811DB45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850098" y="604795"/>
            <a:ext cx="667881" cy="109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32">
            <a:extLst>
              <a:ext uri="{FF2B5EF4-FFF2-40B4-BE49-F238E27FC236}">
                <a16:creationId xmlns:a16="http://schemas.microsoft.com/office/drawing/2014/main" id="{2517DFB4-5396-45C4-BA7E-7D4EE7BC5F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716189" y="2205775"/>
            <a:ext cx="995519" cy="109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33">
            <a:extLst>
              <a:ext uri="{FF2B5EF4-FFF2-40B4-BE49-F238E27FC236}">
                <a16:creationId xmlns:a16="http://schemas.microsoft.com/office/drawing/2014/main" id="{0F880F3C-59FD-44F5-BB4A-3BC07BA5A1C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716190" y="4605150"/>
            <a:ext cx="995518" cy="109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screenshot of a cell phone&#10;&#10;Description automatically generated">
            <a:extLst>
              <a:ext uri="{FF2B5EF4-FFF2-40B4-BE49-F238E27FC236}">
                <a16:creationId xmlns:a16="http://schemas.microsoft.com/office/drawing/2014/main" id="{1C3E2290-A235-40F2-BE0A-30D68923A4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72" y="701458"/>
            <a:ext cx="6352532" cy="6156542"/>
          </a:xfrm>
          <a:prstGeom prst="rect">
            <a:avLst/>
          </a:prstGeom>
        </p:spPr>
      </p:pic>
      <p:sp>
        <p:nvSpPr>
          <p:cNvPr id="7" name="Rectangle 6">
            <a:extLst>
              <a:ext uri="{FF2B5EF4-FFF2-40B4-BE49-F238E27FC236}">
                <a16:creationId xmlns:a16="http://schemas.microsoft.com/office/drawing/2014/main" id="{42143016-D72B-4DF3-95AC-4A1AD72B8BAA}"/>
              </a:ext>
            </a:extLst>
          </p:cNvPr>
          <p:cNvSpPr/>
          <p:nvPr/>
        </p:nvSpPr>
        <p:spPr>
          <a:xfrm>
            <a:off x="0" y="164709"/>
            <a:ext cx="4960307"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en-US" sz="3600" b="1" dirty="0">
                <a:solidFill>
                  <a:schemeClr val="bg1"/>
                </a:solidFill>
              </a:rPr>
              <a:t>Activity </a:t>
            </a:r>
          </a:p>
        </p:txBody>
      </p:sp>
    </p:spTree>
    <p:extLst>
      <p:ext uri="{BB962C8B-B14F-4D97-AF65-F5344CB8AC3E}">
        <p14:creationId xmlns:p14="http://schemas.microsoft.com/office/powerpoint/2010/main" val="234096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1C3E2290-A235-40F2-BE0A-30D68923A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42" y="701458"/>
            <a:ext cx="10697226" cy="6156542"/>
          </a:xfrm>
          <a:prstGeom prst="rect">
            <a:avLst/>
          </a:prstGeom>
        </p:spPr>
      </p:pic>
      <p:sp>
        <p:nvSpPr>
          <p:cNvPr id="7" name="Rectangle 6">
            <a:extLst>
              <a:ext uri="{FF2B5EF4-FFF2-40B4-BE49-F238E27FC236}">
                <a16:creationId xmlns:a16="http://schemas.microsoft.com/office/drawing/2014/main" id="{42143016-D72B-4DF3-95AC-4A1AD72B8BAA}"/>
              </a:ext>
            </a:extLst>
          </p:cNvPr>
          <p:cNvSpPr/>
          <p:nvPr/>
        </p:nvSpPr>
        <p:spPr>
          <a:xfrm>
            <a:off x="0" y="164709"/>
            <a:ext cx="4960307"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defRPr/>
            </a:pPr>
            <a:r>
              <a:rPr lang="en-US" sz="3600" b="1" dirty="0">
                <a:solidFill>
                  <a:schemeClr val="bg1"/>
                </a:solidFill>
              </a:rPr>
              <a:t>Activity </a:t>
            </a:r>
          </a:p>
        </p:txBody>
      </p:sp>
    </p:spTree>
    <p:extLst>
      <p:ext uri="{BB962C8B-B14F-4D97-AF65-F5344CB8AC3E}">
        <p14:creationId xmlns:p14="http://schemas.microsoft.com/office/powerpoint/2010/main" val="2975814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3869DF0-FB38-43E7-B018-35D06AA20830}"/>
              </a:ext>
            </a:extLst>
          </p:cNvPr>
          <p:cNvGrpSpPr/>
          <p:nvPr/>
        </p:nvGrpSpPr>
        <p:grpSpPr>
          <a:xfrm>
            <a:off x="3807912" y="747148"/>
            <a:ext cx="8521874" cy="5686817"/>
            <a:chOff x="-458831" y="798297"/>
            <a:chExt cx="7507500" cy="5698268"/>
          </a:xfrm>
        </p:grpSpPr>
        <p:grpSp>
          <p:nvGrpSpPr>
            <p:cNvPr id="3" name="Group 2">
              <a:extLst>
                <a:ext uri="{FF2B5EF4-FFF2-40B4-BE49-F238E27FC236}">
                  <a16:creationId xmlns:a16="http://schemas.microsoft.com/office/drawing/2014/main" id="{6834942B-B8B7-4616-81ED-D04CC3CC37BC}"/>
                </a:ext>
              </a:extLst>
            </p:cNvPr>
            <p:cNvGrpSpPr>
              <a:grpSpLocks noChangeAspect="1"/>
            </p:cNvGrpSpPr>
            <p:nvPr/>
          </p:nvGrpSpPr>
          <p:grpSpPr>
            <a:xfrm>
              <a:off x="-458831" y="798297"/>
              <a:ext cx="7368264" cy="5698268"/>
              <a:chOff x="92765" y="216582"/>
              <a:chExt cx="8587828" cy="6641418"/>
            </a:xfrm>
          </p:grpSpPr>
          <p:pic>
            <p:nvPicPr>
              <p:cNvPr id="14" name="Picture 1" descr="page1image416">
                <a:extLst>
                  <a:ext uri="{FF2B5EF4-FFF2-40B4-BE49-F238E27FC236}">
                    <a16:creationId xmlns:a16="http://schemas.microsoft.com/office/drawing/2014/main" id="{1C74953C-EE7F-4124-B7A2-54025B6DE756}"/>
                  </a:ext>
                </a:extLst>
              </p:cNvPr>
              <p:cNvPicPr>
                <a:picLocks noChangeAspect="1" noChangeArrowheads="1"/>
              </p:cNvPicPr>
              <p:nvPr/>
            </p:nvPicPr>
            <p:blipFill>
              <a:blip r:embed="rId3">
                <a:extLst>
                  <a:ext uri="{BEBA8EAE-BF5A-486C-A8C5-ECC9F3942E4B}">
                    <a14:imgProps xmlns:a14="http://schemas.microsoft.com/office/drawing/2010/main">
                      <a14:imgLayer>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92765" y="216582"/>
                <a:ext cx="8587828" cy="664141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19D9236A-F3EC-4611-AA99-217B41036F84}"/>
                  </a:ext>
                </a:extLst>
              </p:cNvPr>
              <p:cNvSpPr txBox="1"/>
              <p:nvPr/>
            </p:nvSpPr>
            <p:spPr>
              <a:xfrm>
                <a:off x="6188927" y="419522"/>
                <a:ext cx="194141" cy="404734"/>
              </a:xfrm>
              <a:prstGeom prst="rect">
                <a:avLst/>
              </a:prstGeom>
              <a:noFill/>
            </p:spPr>
            <p:txBody>
              <a:bodyPr wrap="none" rtlCol="0">
                <a:spAutoFit/>
              </a:bodyPr>
              <a:lstStyle/>
              <a:p>
                <a:endParaRPr lang="en-US" dirty="0"/>
              </a:p>
            </p:txBody>
          </p:sp>
          <p:sp>
            <p:nvSpPr>
              <p:cNvPr id="16" name="Freeform 6">
                <a:extLst>
                  <a:ext uri="{FF2B5EF4-FFF2-40B4-BE49-F238E27FC236}">
                    <a16:creationId xmlns:a16="http://schemas.microsoft.com/office/drawing/2014/main" id="{B5A6E2B8-DD58-4A70-BCFA-AF9BDC562CD1}"/>
                  </a:ext>
                </a:extLst>
              </p:cNvPr>
              <p:cNvSpPr/>
              <p:nvPr/>
            </p:nvSpPr>
            <p:spPr>
              <a:xfrm>
                <a:off x="2980377" y="2555510"/>
                <a:ext cx="3823261" cy="4260376"/>
              </a:xfrm>
              <a:custGeom>
                <a:avLst/>
                <a:gdLst>
                  <a:gd name="connsiteX0" fmla="*/ 962011 w 3823260"/>
                  <a:gd name="connsiteY0" fmla="*/ 1066800 h 4260376"/>
                  <a:gd name="connsiteX1" fmla="*/ 1061859 w 3823260"/>
                  <a:gd name="connsiteY1" fmla="*/ 840828 h 4260376"/>
                  <a:gd name="connsiteX2" fmla="*/ 1156452 w 3823260"/>
                  <a:gd name="connsiteY2" fmla="*/ 588579 h 4260376"/>
                  <a:gd name="connsiteX3" fmla="*/ 1298342 w 3823260"/>
                  <a:gd name="connsiteY3" fmla="*/ 462455 h 4260376"/>
                  <a:gd name="connsiteX4" fmla="*/ 1434976 w 3823260"/>
                  <a:gd name="connsiteY4" fmla="*/ 388883 h 4260376"/>
                  <a:gd name="connsiteX5" fmla="*/ 1618907 w 3823260"/>
                  <a:gd name="connsiteY5" fmla="*/ 378372 h 4260376"/>
                  <a:gd name="connsiteX6" fmla="*/ 1597886 w 3823260"/>
                  <a:gd name="connsiteY6" fmla="*/ 178676 h 4260376"/>
                  <a:gd name="connsiteX7" fmla="*/ 1792328 w 3823260"/>
                  <a:gd name="connsiteY7" fmla="*/ 168166 h 4260376"/>
                  <a:gd name="connsiteX8" fmla="*/ 2160190 w 3823260"/>
                  <a:gd name="connsiteY8" fmla="*/ 0 h 4260376"/>
                  <a:gd name="connsiteX9" fmla="*/ 2764535 w 3823260"/>
                  <a:gd name="connsiteY9" fmla="*/ 10510 h 4260376"/>
                  <a:gd name="connsiteX10" fmla="*/ 2797347 w 3823260"/>
                  <a:gd name="connsiteY10" fmla="*/ 263912 h 4260376"/>
                  <a:gd name="connsiteX11" fmla="*/ 2931162 w 3823260"/>
                  <a:gd name="connsiteY11" fmla="*/ 241610 h 4260376"/>
                  <a:gd name="connsiteX12" fmla="*/ 2998069 w 3823260"/>
                  <a:gd name="connsiteY12" fmla="*/ 509239 h 4260376"/>
                  <a:gd name="connsiteX13" fmla="*/ 3198791 w 3823260"/>
                  <a:gd name="connsiteY13" fmla="*/ 501805 h 4260376"/>
                  <a:gd name="connsiteX14" fmla="*/ 3198791 w 3823260"/>
                  <a:gd name="connsiteY14" fmla="*/ 665356 h 4260376"/>
                  <a:gd name="connsiteX15" fmla="*/ 3421816 w 3823260"/>
                  <a:gd name="connsiteY15" fmla="*/ 680224 h 4260376"/>
                  <a:gd name="connsiteX16" fmla="*/ 3414382 w 3823260"/>
                  <a:gd name="connsiteY16" fmla="*/ 828907 h 4260376"/>
                  <a:gd name="connsiteX17" fmla="*/ 3369777 w 3823260"/>
                  <a:gd name="connsiteY17" fmla="*/ 895815 h 4260376"/>
                  <a:gd name="connsiteX18" fmla="*/ 3726616 w 3823260"/>
                  <a:gd name="connsiteY18" fmla="*/ 992459 h 4260376"/>
                  <a:gd name="connsiteX19" fmla="*/ 3667143 w 3823260"/>
                  <a:gd name="connsiteY19" fmla="*/ 1334429 h 4260376"/>
                  <a:gd name="connsiteX20" fmla="*/ 3823260 w 3823260"/>
                  <a:gd name="connsiteY20" fmla="*/ 1379034 h 4260376"/>
                  <a:gd name="connsiteX21" fmla="*/ 3734050 w 3823260"/>
                  <a:gd name="connsiteY21" fmla="*/ 1750741 h 4260376"/>
                  <a:gd name="connsiteX22" fmla="*/ 3741484 w 3823260"/>
                  <a:gd name="connsiteY22" fmla="*/ 1773044 h 4260376"/>
                  <a:gd name="connsiteX23" fmla="*/ 3592801 w 3823260"/>
                  <a:gd name="connsiteY23" fmla="*/ 1802780 h 4260376"/>
                  <a:gd name="connsiteX24" fmla="*/ 3533328 w 3823260"/>
                  <a:gd name="connsiteY24" fmla="*/ 2167054 h 4260376"/>
                  <a:gd name="connsiteX25" fmla="*/ 3406947 w 3823260"/>
                  <a:gd name="connsiteY25" fmla="*/ 2181922 h 4260376"/>
                  <a:gd name="connsiteX26" fmla="*/ 3392079 w 3823260"/>
                  <a:gd name="connsiteY26" fmla="*/ 2308302 h 4260376"/>
                  <a:gd name="connsiteX27" fmla="*/ 2968333 w 3823260"/>
                  <a:gd name="connsiteY27" fmla="*/ 2338039 h 4260376"/>
                  <a:gd name="connsiteX28" fmla="*/ 2968333 w 3823260"/>
                  <a:gd name="connsiteY28" fmla="*/ 2538761 h 4260376"/>
                  <a:gd name="connsiteX29" fmla="*/ 2700704 w 3823260"/>
                  <a:gd name="connsiteY29" fmla="*/ 2575932 h 4260376"/>
                  <a:gd name="connsiteX30" fmla="*/ 2678401 w 3823260"/>
                  <a:gd name="connsiteY30" fmla="*/ 2724615 h 4260376"/>
                  <a:gd name="connsiteX31" fmla="*/ 2552021 w 3823260"/>
                  <a:gd name="connsiteY31" fmla="*/ 2739483 h 4260376"/>
                  <a:gd name="connsiteX32" fmla="*/ 2544586 w 3823260"/>
                  <a:gd name="connsiteY32" fmla="*/ 2977376 h 4260376"/>
                  <a:gd name="connsiteX33" fmla="*/ 2098538 w 3823260"/>
                  <a:gd name="connsiteY33" fmla="*/ 3148361 h 4260376"/>
                  <a:gd name="connsiteX34" fmla="*/ 2060812 w 3823260"/>
                  <a:gd name="connsiteY34" fmla="*/ 3345976 h 4260376"/>
                  <a:gd name="connsiteX35" fmla="*/ 1487606 w 3823260"/>
                  <a:gd name="connsiteY35" fmla="*/ 3345976 h 4260376"/>
                  <a:gd name="connsiteX36" fmla="*/ 1514902 w 3823260"/>
                  <a:gd name="connsiteY36" fmla="*/ 3700818 h 4260376"/>
                  <a:gd name="connsiteX37" fmla="*/ 1351129 w 3823260"/>
                  <a:gd name="connsiteY37" fmla="*/ 3700818 h 4260376"/>
                  <a:gd name="connsiteX38" fmla="*/ 1337481 w 3823260"/>
                  <a:gd name="connsiteY38" fmla="*/ 4069307 h 4260376"/>
                  <a:gd name="connsiteX39" fmla="*/ 1091821 w 3823260"/>
                  <a:gd name="connsiteY39" fmla="*/ 4096603 h 4260376"/>
                  <a:gd name="connsiteX40" fmla="*/ 1064526 w 3823260"/>
                  <a:gd name="connsiteY40" fmla="*/ 4260376 h 4260376"/>
                  <a:gd name="connsiteX41" fmla="*/ 0 w 3823260"/>
                  <a:gd name="connsiteY41" fmla="*/ 4260376 h 4260376"/>
                  <a:gd name="connsiteX42" fmla="*/ 327546 w 3823260"/>
                  <a:gd name="connsiteY42" fmla="*/ 3332328 h 4260376"/>
                  <a:gd name="connsiteX43" fmla="*/ 313899 w 3823260"/>
                  <a:gd name="connsiteY43" fmla="*/ 2909248 h 4260376"/>
                  <a:gd name="connsiteX44" fmla="*/ 327546 w 3823260"/>
                  <a:gd name="connsiteY44" fmla="*/ 2731827 h 4260376"/>
                  <a:gd name="connsiteX45" fmla="*/ 586854 w 3823260"/>
                  <a:gd name="connsiteY45" fmla="*/ 2527110 h 4260376"/>
                  <a:gd name="connsiteX46" fmla="*/ 696036 w 3823260"/>
                  <a:gd name="connsiteY46" fmla="*/ 2199564 h 4260376"/>
                  <a:gd name="connsiteX47" fmla="*/ 832514 w 3823260"/>
                  <a:gd name="connsiteY47" fmla="*/ 1776484 h 4260376"/>
                  <a:gd name="connsiteX48" fmla="*/ 736979 w 3823260"/>
                  <a:gd name="connsiteY48" fmla="*/ 1312460 h 4260376"/>
                  <a:gd name="connsiteX49" fmla="*/ 962011 w 3823260"/>
                  <a:gd name="connsiteY49" fmla="*/ 1066800 h 426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823260" h="4260376">
                    <a:moveTo>
                      <a:pt x="962011" y="1066800"/>
                    </a:moveTo>
                    <a:lnTo>
                      <a:pt x="1061859" y="840828"/>
                    </a:lnTo>
                    <a:lnTo>
                      <a:pt x="1156452" y="588579"/>
                    </a:lnTo>
                    <a:lnTo>
                      <a:pt x="1298342" y="462455"/>
                    </a:lnTo>
                    <a:lnTo>
                      <a:pt x="1434976" y="388883"/>
                    </a:lnTo>
                    <a:lnTo>
                      <a:pt x="1618907" y="378372"/>
                    </a:lnTo>
                    <a:lnTo>
                      <a:pt x="1597886" y="178676"/>
                    </a:lnTo>
                    <a:lnTo>
                      <a:pt x="1792328" y="168166"/>
                    </a:lnTo>
                    <a:lnTo>
                      <a:pt x="2160190" y="0"/>
                    </a:lnTo>
                    <a:lnTo>
                      <a:pt x="2764535" y="10510"/>
                    </a:lnTo>
                    <a:lnTo>
                      <a:pt x="2797347" y="263912"/>
                    </a:lnTo>
                    <a:lnTo>
                      <a:pt x="2931162" y="241610"/>
                    </a:lnTo>
                    <a:lnTo>
                      <a:pt x="2998069" y="509239"/>
                    </a:lnTo>
                    <a:lnTo>
                      <a:pt x="3198791" y="501805"/>
                    </a:lnTo>
                    <a:lnTo>
                      <a:pt x="3198791" y="665356"/>
                    </a:lnTo>
                    <a:lnTo>
                      <a:pt x="3421816" y="680224"/>
                    </a:lnTo>
                    <a:lnTo>
                      <a:pt x="3414382" y="828907"/>
                    </a:lnTo>
                    <a:lnTo>
                      <a:pt x="3369777" y="895815"/>
                    </a:lnTo>
                    <a:lnTo>
                      <a:pt x="3726616" y="992459"/>
                    </a:lnTo>
                    <a:lnTo>
                      <a:pt x="3667143" y="1334429"/>
                    </a:lnTo>
                    <a:lnTo>
                      <a:pt x="3823260" y="1379034"/>
                    </a:lnTo>
                    <a:lnTo>
                      <a:pt x="3734050" y="1750741"/>
                    </a:lnTo>
                    <a:lnTo>
                      <a:pt x="3741484" y="1773044"/>
                    </a:lnTo>
                    <a:lnTo>
                      <a:pt x="3592801" y="1802780"/>
                    </a:lnTo>
                    <a:lnTo>
                      <a:pt x="3533328" y="2167054"/>
                    </a:lnTo>
                    <a:lnTo>
                      <a:pt x="3406947" y="2181922"/>
                    </a:lnTo>
                    <a:lnTo>
                      <a:pt x="3392079" y="2308302"/>
                    </a:lnTo>
                    <a:lnTo>
                      <a:pt x="2968333" y="2338039"/>
                    </a:lnTo>
                    <a:lnTo>
                      <a:pt x="2968333" y="2538761"/>
                    </a:lnTo>
                    <a:lnTo>
                      <a:pt x="2700704" y="2575932"/>
                    </a:lnTo>
                    <a:lnTo>
                      <a:pt x="2678401" y="2724615"/>
                    </a:lnTo>
                    <a:lnTo>
                      <a:pt x="2552021" y="2739483"/>
                    </a:lnTo>
                    <a:lnTo>
                      <a:pt x="2544586" y="2977376"/>
                    </a:lnTo>
                    <a:lnTo>
                      <a:pt x="2098538" y="3148361"/>
                    </a:lnTo>
                    <a:lnTo>
                      <a:pt x="2060812" y="3345976"/>
                    </a:lnTo>
                    <a:lnTo>
                      <a:pt x="1487606" y="3345976"/>
                    </a:lnTo>
                    <a:lnTo>
                      <a:pt x="1514902" y="3700818"/>
                    </a:lnTo>
                    <a:lnTo>
                      <a:pt x="1351129" y="3700818"/>
                    </a:lnTo>
                    <a:lnTo>
                      <a:pt x="1337481" y="4069307"/>
                    </a:lnTo>
                    <a:lnTo>
                      <a:pt x="1091821" y="4096603"/>
                    </a:lnTo>
                    <a:lnTo>
                      <a:pt x="1064526" y="4260376"/>
                    </a:lnTo>
                    <a:lnTo>
                      <a:pt x="0" y="4260376"/>
                    </a:lnTo>
                    <a:lnTo>
                      <a:pt x="327546" y="3332328"/>
                    </a:lnTo>
                    <a:lnTo>
                      <a:pt x="313899" y="2909248"/>
                    </a:lnTo>
                    <a:lnTo>
                      <a:pt x="327546" y="2731827"/>
                    </a:lnTo>
                    <a:lnTo>
                      <a:pt x="586854" y="2527110"/>
                    </a:lnTo>
                    <a:lnTo>
                      <a:pt x="696036" y="2199564"/>
                    </a:lnTo>
                    <a:lnTo>
                      <a:pt x="832514" y="1776484"/>
                    </a:lnTo>
                    <a:lnTo>
                      <a:pt x="736979" y="1312460"/>
                    </a:lnTo>
                    <a:lnTo>
                      <a:pt x="962011" y="1066800"/>
                    </a:lnTo>
                    <a:close/>
                  </a:path>
                </a:pathLst>
              </a:custGeom>
              <a:solidFill>
                <a:schemeClr val="accent4">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Freeform 7">
                <a:extLst>
                  <a:ext uri="{FF2B5EF4-FFF2-40B4-BE49-F238E27FC236}">
                    <a16:creationId xmlns:a16="http://schemas.microsoft.com/office/drawing/2014/main" id="{3CBD7B9B-9EFD-40D2-84D2-C2F7FE433284}"/>
                  </a:ext>
                </a:extLst>
              </p:cNvPr>
              <p:cNvSpPr/>
              <p:nvPr/>
            </p:nvSpPr>
            <p:spPr>
              <a:xfrm>
                <a:off x="4252280" y="1771250"/>
                <a:ext cx="1521868" cy="1266093"/>
              </a:xfrm>
              <a:custGeom>
                <a:avLst/>
                <a:gdLst>
                  <a:gd name="connsiteX0" fmla="*/ 767328 w 1521868"/>
                  <a:gd name="connsiteY0" fmla="*/ 0 h 1266093"/>
                  <a:gd name="connsiteX1" fmla="*/ 1138204 w 1521868"/>
                  <a:gd name="connsiteY1" fmla="*/ 153466 h 1266093"/>
                  <a:gd name="connsiteX2" fmla="*/ 1285275 w 1521868"/>
                  <a:gd name="connsiteY2" fmla="*/ 159860 h 1266093"/>
                  <a:gd name="connsiteX3" fmla="*/ 1285275 w 1521868"/>
                  <a:gd name="connsiteY3" fmla="*/ 102311 h 1266093"/>
                  <a:gd name="connsiteX4" fmla="*/ 1457924 w 1521868"/>
                  <a:gd name="connsiteY4" fmla="*/ 102311 h 1266093"/>
                  <a:gd name="connsiteX5" fmla="*/ 1521868 w 1521868"/>
                  <a:gd name="connsiteY5" fmla="*/ 441214 h 1266093"/>
                  <a:gd name="connsiteX6" fmla="*/ 1496291 w 1521868"/>
                  <a:gd name="connsiteY6" fmla="*/ 799301 h 1266093"/>
                  <a:gd name="connsiteX7" fmla="*/ 882428 w 1521868"/>
                  <a:gd name="connsiteY7" fmla="*/ 773723 h 1266093"/>
                  <a:gd name="connsiteX8" fmla="*/ 517947 w 1521868"/>
                  <a:gd name="connsiteY8" fmla="*/ 952767 h 1266093"/>
                  <a:gd name="connsiteX9" fmla="*/ 332509 w 1521868"/>
                  <a:gd name="connsiteY9" fmla="*/ 959161 h 1266093"/>
                  <a:gd name="connsiteX10" fmla="*/ 338903 w 1521868"/>
                  <a:gd name="connsiteY10" fmla="*/ 1170177 h 1266093"/>
                  <a:gd name="connsiteX11" fmla="*/ 166254 w 1521868"/>
                  <a:gd name="connsiteY11" fmla="*/ 1176571 h 1266093"/>
                  <a:gd name="connsiteX12" fmla="*/ 51155 w 1521868"/>
                  <a:gd name="connsiteY12" fmla="*/ 1266093 h 1266093"/>
                  <a:gd name="connsiteX13" fmla="*/ 0 w 1521868"/>
                  <a:gd name="connsiteY13" fmla="*/ 971950 h 1266093"/>
                  <a:gd name="connsiteX14" fmla="*/ 159860 w 1521868"/>
                  <a:gd name="connsiteY14" fmla="*/ 876034 h 1266093"/>
                  <a:gd name="connsiteX15" fmla="*/ 134282 w 1521868"/>
                  <a:gd name="connsiteY15" fmla="*/ 677807 h 1266093"/>
                  <a:gd name="connsiteX16" fmla="*/ 364481 w 1521868"/>
                  <a:gd name="connsiteY16" fmla="*/ 620258 h 1266093"/>
                  <a:gd name="connsiteX17" fmla="*/ 441214 w 1521868"/>
                  <a:gd name="connsiteY17" fmla="*/ 358087 h 1266093"/>
                  <a:gd name="connsiteX18" fmla="*/ 652229 w 1521868"/>
                  <a:gd name="connsiteY18" fmla="*/ 166255 h 1266093"/>
                  <a:gd name="connsiteX19" fmla="*/ 767328 w 1521868"/>
                  <a:gd name="connsiteY19" fmla="*/ 0 h 126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1868" h="1266093">
                    <a:moveTo>
                      <a:pt x="767328" y="0"/>
                    </a:moveTo>
                    <a:lnTo>
                      <a:pt x="1138204" y="153466"/>
                    </a:lnTo>
                    <a:lnTo>
                      <a:pt x="1285275" y="159860"/>
                    </a:lnTo>
                    <a:lnTo>
                      <a:pt x="1285275" y="102311"/>
                    </a:lnTo>
                    <a:lnTo>
                      <a:pt x="1457924" y="102311"/>
                    </a:lnTo>
                    <a:lnTo>
                      <a:pt x="1521868" y="441214"/>
                    </a:lnTo>
                    <a:lnTo>
                      <a:pt x="1496291" y="799301"/>
                    </a:lnTo>
                    <a:lnTo>
                      <a:pt x="882428" y="773723"/>
                    </a:lnTo>
                    <a:lnTo>
                      <a:pt x="517947" y="952767"/>
                    </a:lnTo>
                    <a:lnTo>
                      <a:pt x="332509" y="959161"/>
                    </a:lnTo>
                    <a:lnTo>
                      <a:pt x="338903" y="1170177"/>
                    </a:lnTo>
                    <a:lnTo>
                      <a:pt x="166254" y="1176571"/>
                    </a:lnTo>
                    <a:lnTo>
                      <a:pt x="51155" y="1266093"/>
                    </a:lnTo>
                    <a:lnTo>
                      <a:pt x="0" y="971950"/>
                    </a:lnTo>
                    <a:lnTo>
                      <a:pt x="159860" y="876034"/>
                    </a:lnTo>
                    <a:lnTo>
                      <a:pt x="134282" y="677807"/>
                    </a:lnTo>
                    <a:lnTo>
                      <a:pt x="364481" y="620258"/>
                    </a:lnTo>
                    <a:lnTo>
                      <a:pt x="441214" y="358087"/>
                    </a:lnTo>
                    <a:lnTo>
                      <a:pt x="652229" y="166255"/>
                    </a:lnTo>
                    <a:lnTo>
                      <a:pt x="767328" y="0"/>
                    </a:lnTo>
                    <a:close/>
                  </a:path>
                </a:pathLst>
              </a:custGeom>
              <a:solidFill>
                <a:schemeClr val="accent6">
                  <a:lumMod val="7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Freeform 8">
                <a:extLst>
                  <a:ext uri="{FF2B5EF4-FFF2-40B4-BE49-F238E27FC236}">
                    <a16:creationId xmlns:a16="http://schemas.microsoft.com/office/drawing/2014/main" id="{D220C834-07A2-4C46-B6CD-C92279178747}"/>
                  </a:ext>
                </a:extLst>
              </p:cNvPr>
              <p:cNvSpPr/>
              <p:nvPr/>
            </p:nvSpPr>
            <p:spPr>
              <a:xfrm>
                <a:off x="3005371" y="2078182"/>
                <a:ext cx="1393980" cy="1841589"/>
              </a:xfrm>
              <a:custGeom>
                <a:avLst/>
                <a:gdLst>
                  <a:gd name="connsiteX0" fmla="*/ 1393980 w 1393980"/>
                  <a:gd name="connsiteY0" fmla="*/ 95916 h 1841589"/>
                  <a:gd name="connsiteX1" fmla="*/ 984738 w 1393980"/>
                  <a:gd name="connsiteY1" fmla="*/ 108705 h 1841589"/>
                  <a:gd name="connsiteX2" fmla="*/ 575496 w 1393980"/>
                  <a:gd name="connsiteY2" fmla="*/ 19183 h 1841589"/>
                  <a:gd name="connsiteX3" fmla="*/ 338903 w 1393980"/>
                  <a:gd name="connsiteY3" fmla="*/ 0 h 1841589"/>
                  <a:gd name="connsiteX4" fmla="*/ 185437 w 1393980"/>
                  <a:gd name="connsiteY4" fmla="*/ 12789 h 1841589"/>
                  <a:gd name="connsiteX5" fmla="*/ 166254 w 1393980"/>
                  <a:gd name="connsiteY5" fmla="*/ 185438 h 1841589"/>
                  <a:gd name="connsiteX6" fmla="*/ 38366 w 1393980"/>
                  <a:gd name="connsiteY6" fmla="*/ 326115 h 1841589"/>
                  <a:gd name="connsiteX7" fmla="*/ 0 w 1393980"/>
                  <a:gd name="connsiteY7" fmla="*/ 1029499 h 1841589"/>
                  <a:gd name="connsiteX8" fmla="*/ 172649 w 1393980"/>
                  <a:gd name="connsiteY8" fmla="*/ 1067866 h 1841589"/>
                  <a:gd name="connsiteX9" fmla="*/ 140677 w 1393980"/>
                  <a:gd name="connsiteY9" fmla="*/ 1604996 h 1841589"/>
                  <a:gd name="connsiteX10" fmla="*/ 134282 w 1393980"/>
                  <a:gd name="connsiteY10" fmla="*/ 1809617 h 1841589"/>
                  <a:gd name="connsiteX11" fmla="*/ 639440 w 1393980"/>
                  <a:gd name="connsiteY11" fmla="*/ 1841589 h 1841589"/>
                  <a:gd name="connsiteX12" fmla="*/ 665018 w 1393980"/>
                  <a:gd name="connsiteY12" fmla="*/ 1630573 h 1841589"/>
                  <a:gd name="connsiteX13" fmla="*/ 805695 w 1393980"/>
                  <a:gd name="connsiteY13" fmla="*/ 1419558 h 1841589"/>
                  <a:gd name="connsiteX14" fmla="*/ 824878 w 1393980"/>
                  <a:gd name="connsiteY14" fmla="*/ 1170176 h 1841589"/>
                  <a:gd name="connsiteX15" fmla="*/ 971949 w 1393980"/>
                  <a:gd name="connsiteY15" fmla="*/ 748145 h 1841589"/>
                  <a:gd name="connsiteX16" fmla="*/ 1093443 w 1393980"/>
                  <a:gd name="connsiteY16" fmla="*/ 428425 h 1841589"/>
                  <a:gd name="connsiteX17" fmla="*/ 1393980 w 1393980"/>
                  <a:gd name="connsiteY17" fmla="*/ 95916 h 184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93980" h="1841589">
                    <a:moveTo>
                      <a:pt x="1393980" y="95916"/>
                    </a:moveTo>
                    <a:lnTo>
                      <a:pt x="984738" y="108705"/>
                    </a:lnTo>
                    <a:lnTo>
                      <a:pt x="575496" y="19183"/>
                    </a:lnTo>
                    <a:lnTo>
                      <a:pt x="338903" y="0"/>
                    </a:lnTo>
                    <a:lnTo>
                      <a:pt x="185437" y="12789"/>
                    </a:lnTo>
                    <a:lnTo>
                      <a:pt x="166254" y="185438"/>
                    </a:lnTo>
                    <a:lnTo>
                      <a:pt x="38366" y="326115"/>
                    </a:lnTo>
                    <a:lnTo>
                      <a:pt x="0" y="1029499"/>
                    </a:lnTo>
                    <a:lnTo>
                      <a:pt x="172649" y="1067866"/>
                    </a:lnTo>
                    <a:lnTo>
                      <a:pt x="140677" y="1604996"/>
                    </a:lnTo>
                    <a:lnTo>
                      <a:pt x="134282" y="1809617"/>
                    </a:lnTo>
                    <a:lnTo>
                      <a:pt x="639440" y="1841589"/>
                    </a:lnTo>
                    <a:lnTo>
                      <a:pt x="665018" y="1630573"/>
                    </a:lnTo>
                    <a:lnTo>
                      <a:pt x="805695" y="1419558"/>
                    </a:lnTo>
                    <a:lnTo>
                      <a:pt x="824878" y="1170176"/>
                    </a:lnTo>
                    <a:lnTo>
                      <a:pt x="971949" y="748145"/>
                    </a:lnTo>
                    <a:lnTo>
                      <a:pt x="1093443" y="428425"/>
                    </a:lnTo>
                    <a:lnTo>
                      <a:pt x="1393980" y="95916"/>
                    </a:lnTo>
                    <a:close/>
                  </a:path>
                </a:pathLst>
              </a:custGeom>
              <a:solidFill>
                <a:schemeClr val="accent6">
                  <a:lumMod val="75000"/>
                  <a:alpha val="2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4" name="Freeform 9">
              <a:extLst>
                <a:ext uri="{FF2B5EF4-FFF2-40B4-BE49-F238E27FC236}">
                  <a16:creationId xmlns:a16="http://schemas.microsoft.com/office/drawing/2014/main" id="{0A833BDF-2C3B-4E14-89F7-ED89709A4F1E}"/>
                </a:ext>
              </a:extLst>
            </p:cNvPr>
            <p:cNvSpPr/>
            <p:nvPr/>
          </p:nvSpPr>
          <p:spPr>
            <a:xfrm>
              <a:off x="2633133" y="1443567"/>
              <a:ext cx="918634" cy="990600"/>
            </a:xfrm>
            <a:custGeom>
              <a:avLst/>
              <a:gdLst>
                <a:gd name="connsiteX0" fmla="*/ 275167 w 918634"/>
                <a:gd name="connsiteY0" fmla="*/ 537633 h 990600"/>
                <a:gd name="connsiteX1" fmla="*/ 0 w 918634"/>
                <a:gd name="connsiteY1" fmla="*/ 558800 h 990600"/>
                <a:gd name="connsiteX2" fmla="*/ 8467 w 918634"/>
                <a:gd name="connsiteY2" fmla="*/ 965200 h 990600"/>
                <a:gd name="connsiteX3" fmla="*/ 317500 w 918634"/>
                <a:gd name="connsiteY3" fmla="*/ 948266 h 990600"/>
                <a:gd name="connsiteX4" fmla="*/ 317500 w 918634"/>
                <a:gd name="connsiteY4" fmla="*/ 990600 h 990600"/>
                <a:gd name="connsiteX5" fmla="*/ 639234 w 918634"/>
                <a:gd name="connsiteY5" fmla="*/ 977900 h 990600"/>
                <a:gd name="connsiteX6" fmla="*/ 766234 w 918634"/>
                <a:gd name="connsiteY6" fmla="*/ 444500 h 990600"/>
                <a:gd name="connsiteX7" fmla="*/ 918634 w 918634"/>
                <a:gd name="connsiteY7" fmla="*/ 292100 h 990600"/>
                <a:gd name="connsiteX8" fmla="*/ 867834 w 918634"/>
                <a:gd name="connsiteY8" fmla="*/ 262466 h 990600"/>
                <a:gd name="connsiteX9" fmla="*/ 795867 w 918634"/>
                <a:gd name="connsiteY9" fmla="*/ 0 h 990600"/>
                <a:gd name="connsiteX10" fmla="*/ 385234 w 918634"/>
                <a:gd name="connsiteY10" fmla="*/ 4233 h 990600"/>
                <a:gd name="connsiteX11" fmla="*/ 270934 w 918634"/>
                <a:gd name="connsiteY11" fmla="*/ 143933 h 990600"/>
                <a:gd name="connsiteX12" fmla="*/ 275167 w 918634"/>
                <a:gd name="connsiteY12" fmla="*/ 537633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8634" h="990600">
                  <a:moveTo>
                    <a:pt x="275167" y="537633"/>
                  </a:moveTo>
                  <a:lnTo>
                    <a:pt x="0" y="558800"/>
                  </a:lnTo>
                  <a:lnTo>
                    <a:pt x="8467" y="965200"/>
                  </a:lnTo>
                  <a:lnTo>
                    <a:pt x="317500" y="948266"/>
                  </a:lnTo>
                  <a:lnTo>
                    <a:pt x="317500" y="990600"/>
                  </a:lnTo>
                  <a:lnTo>
                    <a:pt x="639234" y="977900"/>
                  </a:lnTo>
                  <a:lnTo>
                    <a:pt x="766234" y="444500"/>
                  </a:lnTo>
                  <a:lnTo>
                    <a:pt x="918634" y="292100"/>
                  </a:lnTo>
                  <a:lnTo>
                    <a:pt x="867834" y="262466"/>
                  </a:lnTo>
                  <a:lnTo>
                    <a:pt x="795867" y="0"/>
                  </a:lnTo>
                  <a:lnTo>
                    <a:pt x="385234" y="4233"/>
                  </a:lnTo>
                  <a:lnTo>
                    <a:pt x="270934" y="143933"/>
                  </a:lnTo>
                  <a:cubicBezTo>
                    <a:pt x="269523" y="277989"/>
                    <a:pt x="268111" y="412044"/>
                    <a:pt x="275167" y="537633"/>
                  </a:cubicBezTo>
                  <a:close/>
                </a:path>
              </a:pathLst>
            </a:custGeom>
            <a:solidFill>
              <a:schemeClr val="accent5">
                <a:lumMod val="75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Freeform 10">
              <a:extLst>
                <a:ext uri="{FF2B5EF4-FFF2-40B4-BE49-F238E27FC236}">
                  <a16:creationId xmlns:a16="http://schemas.microsoft.com/office/drawing/2014/main" id="{5E5D5278-B83D-4498-A460-4BEFEAB94C5E}"/>
                </a:ext>
              </a:extLst>
            </p:cNvPr>
            <p:cNvSpPr/>
            <p:nvPr/>
          </p:nvSpPr>
          <p:spPr>
            <a:xfrm>
              <a:off x="3776133" y="1193800"/>
              <a:ext cx="778934" cy="1032933"/>
            </a:xfrm>
            <a:custGeom>
              <a:avLst/>
              <a:gdLst>
                <a:gd name="connsiteX0" fmla="*/ 275167 w 778934"/>
                <a:gd name="connsiteY0" fmla="*/ 325967 h 1032933"/>
                <a:gd name="connsiteX1" fmla="*/ 173567 w 778934"/>
                <a:gd name="connsiteY1" fmla="*/ 283633 h 1032933"/>
                <a:gd name="connsiteX2" fmla="*/ 300567 w 778934"/>
                <a:gd name="connsiteY2" fmla="*/ 0 h 1032933"/>
                <a:gd name="connsiteX3" fmla="*/ 778934 w 778934"/>
                <a:gd name="connsiteY3" fmla="*/ 224367 h 1032933"/>
                <a:gd name="connsiteX4" fmla="*/ 499534 w 778934"/>
                <a:gd name="connsiteY4" fmla="*/ 850900 h 1032933"/>
                <a:gd name="connsiteX5" fmla="*/ 440267 w 778934"/>
                <a:gd name="connsiteY5" fmla="*/ 850900 h 1032933"/>
                <a:gd name="connsiteX6" fmla="*/ 372534 w 778934"/>
                <a:gd name="connsiteY6" fmla="*/ 1032933 h 1032933"/>
                <a:gd name="connsiteX7" fmla="*/ 0 w 778934"/>
                <a:gd name="connsiteY7" fmla="*/ 867833 h 1032933"/>
                <a:gd name="connsiteX8" fmla="*/ 275167 w 778934"/>
                <a:gd name="connsiteY8" fmla="*/ 325967 h 103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934" h="1032933">
                  <a:moveTo>
                    <a:pt x="275167" y="325967"/>
                  </a:moveTo>
                  <a:lnTo>
                    <a:pt x="173567" y="283633"/>
                  </a:lnTo>
                  <a:lnTo>
                    <a:pt x="300567" y="0"/>
                  </a:lnTo>
                  <a:lnTo>
                    <a:pt x="778934" y="224367"/>
                  </a:lnTo>
                  <a:lnTo>
                    <a:pt x="499534" y="850900"/>
                  </a:lnTo>
                  <a:lnTo>
                    <a:pt x="440267" y="850900"/>
                  </a:lnTo>
                  <a:lnTo>
                    <a:pt x="372534" y="1032933"/>
                  </a:lnTo>
                  <a:lnTo>
                    <a:pt x="0" y="867833"/>
                  </a:lnTo>
                  <a:lnTo>
                    <a:pt x="275167" y="325967"/>
                  </a:lnTo>
                  <a:close/>
                </a:path>
              </a:pathLst>
            </a:custGeom>
            <a:solidFill>
              <a:schemeClr val="accent5">
                <a:lumMod val="75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TextBox 5">
              <a:extLst>
                <a:ext uri="{FF2B5EF4-FFF2-40B4-BE49-F238E27FC236}">
                  <a16:creationId xmlns:a16="http://schemas.microsoft.com/office/drawing/2014/main" id="{45062C3A-212A-4B23-BECA-29433F638650}"/>
                </a:ext>
              </a:extLst>
            </p:cNvPr>
            <p:cNvSpPr txBox="1"/>
            <p:nvPr/>
          </p:nvSpPr>
          <p:spPr>
            <a:xfrm>
              <a:off x="4529762" y="4695840"/>
              <a:ext cx="2502339" cy="549824"/>
            </a:xfrm>
            <a:prstGeom prst="rect">
              <a:avLst/>
            </a:prstGeom>
            <a:noFill/>
          </p:spPr>
          <p:txBody>
            <a:bodyPr wrap="square" rtlCol="0">
              <a:spAutoFit/>
            </a:bodyPr>
            <a:lstStyle/>
            <a:p>
              <a:r>
                <a:rPr lang="en-US" sz="1600" b="1" dirty="0">
                  <a:latin typeface="Avenir Next" panose="020B0503020202020204" pitchFamily="34" charset="0"/>
                </a:rPr>
                <a:t>Sample based HH survey  – 4 comparative strata</a:t>
              </a:r>
            </a:p>
          </p:txBody>
        </p:sp>
        <p:sp>
          <p:nvSpPr>
            <p:cNvPr id="7" name="Rectangle 6">
              <a:extLst>
                <a:ext uri="{FF2B5EF4-FFF2-40B4-BE49-F238E27FC236}">
                  <a16:creationId xmlns:a16="http://schemas.microsoft.com/office/drawing/2014/main" id="{1DFDFBCC-C655-4428-B734-9A5D6B4DC299}"/>
                </a:ext>
              </a:extLst>
            </p:cNvPr>
            <p:cNvSpPr/>
            <p:nvPr/>
          </p:nvSpPr>
          <p:spPr>
            <a:xfrm>
              <a:off x="4664717" y="5311716"/>
              <a:ext cx="538052" cy="224336"/>
            </a:xfrm>
            <a:prstGeom prst="rect">
              <a:avLst/>
            </a:prstGeom>
            <a:solidFill>
              <a:srgbClr val="7030A0">
                <a:alpha val="7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2F459F8-6FCE-4AB5-8C86-C789BE7DAD38}"/>
                </a:ext>
              </a:extLst>
            </p:cNvPr>
            <p:cNvSpPr/>
            <p:nvPr/>
          </p:nvSpPr>
          <p:spPr>
            <a:xfrm>
              <a:off x="5450391" y="5284102"/>
              <a:ext cx="538052" cy="224336"/>
            </a:xfrm>
            <a:prstGeom prst="rect">
              <a:avLst/>
            </a:prstGeom>
            <a:solidFill>
              <a:schemeClr val="accent6">
                <a:lumMod val="75000"/>
                <a:alpha val="58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a:extLst>
                <a:ext uri="{FF2B5EF4-FFF2-40B4-BE49-F238E27FC236}">
                  <a16:creationId xmlns:a16="http://schemas.microsoft.com/office/drawing/2014/main" id="{07F2DC5E-021A-4C27-A0E3-4C9C2D95BAD3}"/>
                </a:ext>
              </a:extLst>
            </p:cNvPr>
            <p:cNvSpPr/>
            <p:nvPr/>
          </p:nvSpPr>
          <p:spPr>
            <a:xfrm>
              <a:off x="6229526" y="5297159"/>
              <a:ext cx="538052" cy="224336"/>
            </a:xfrm>
            <a:prstGeom prst="rect">
              <a:avLst/>
            </a:prstGeom>
            <a:solidFill>
              <a:schemeClr val="accent5">
                <a:lumMod val="75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a:extLst>
                <a:ext uri="{FF2B5EF4-FFF2-40B4-BE49-F238E27FC236}">
                  <a16:creationId xmlns:a16="http://schemas.microsoft.com/office/drawing/2014/main" id="{C95BC9CF-08AA-4187-B0C2-B162453CE47C}"/>
                </a:ext>
              </a:extLst>
            </p:cNvPr>
            <p:cNvSpPr txBox="1"/>
            <p:nvPr/>
          </p:nvSpPr>
          <p:spPr>
            <a:xfrm>
              <a:off x="4552922" y="5507856"/>
              <a:ext cx="2495747" cy="260443"/>
            </a:xfrm>
            <a:prstGeom prst="rect">
              <a:avLst/>
            </a:prstGeom>
            <a:noFill/>
          </p:spPr>
          <p:txBody>
            <a:bodyPr wrap="square" rtlCol="0">
              <a:spAutoFit/>
            </a:bodyPr>
            <a:lstStyle/>
            <a:p>
              <a:r>
                <a:rPr lang="en-US" sz="1200" b="1" dirty="0">
                  <a:latin typeface="Franklin Gothic Book" panose="020B0503020102020204" pitchFamily="34" charset="0"/>
                </a:rPr>
                <a:t>   Urban        Peri-urban       IDP camps</a:t>
              </a:r>
            </a:p>
          </p:txBody>
        </p:sp>
        <p:sp>
          <p:nvSpPr>
            <p:cNvPr id="11" name="TextBox 10">
              <a:extLst>
                <a:ext uri="{FF2B5EF4-FFF2-40B4-BE49-F238E27FC236}">
                  <a16:creationId xmlns:a16="http://schemas.microsoft.com/office/drawing/2014/main" id="{D8592D46-846C-401D-A043-E8BD35085D7D}"/>
                </a:ext>
              </a:extLst>
            </p:cNvPr>
            <p:cNvSpPr txBox="1"/>
            <p:nvPr/>
          </p:nvSpPr>
          <p:spPr>
            <a:xfrm>
              <a:off x="3590316" y="3594951"/>
              <a:ext cx="899933" cy="318319"/>
            </a:xfrm>
            <a:prstGeom prst="rect">
              <a:avLst/>
            </a:prstGeom>
            <a:noFill/>
          </p:spPr>
          <p:txBody>
            <a:bodyPr wrap="square" rtlCol="0">
              <a:spAutoFit/>
            </a:bodyPr>
            <a:lstStyle/>
            <a:p>
              <a:r>
                <a:rPr lang="en-US" sz="1600" b="1" dirty="0">
                  <a:latin typeface="Franklin Gothic Book" panose="020B0503020102020204" pitchFamily="34" charset="0"/>
                </a:rPr>
                <a:t>  URBAN</a:t>
              </a:r>
            </a:p>
          </p:txBody>
        </p:sp>
        <p:sp>
          <p:nvSpPr>
            <p:cNvPr id="12" name="TextBox 11">
              <a:extLst>
                <a:ext uri="{FF2B5EF4-FFF2-40B4-BE49-F238E27FC236}">
                  <a16:creationId xmlns:a16="http://schemas.microsoft.com/office/drawing/2014/main" id="{0FDDA76F-32A8-4E81-96CB-E5D5675BA78B}"/>
                </a:ext>
              </a:extLst>
            </p:cNvPr>
            <p:cNvSpPr txBox="1"/>
            <p:nvPr/>
          </p:nvSpPr>
          <p:spPr>
            <a:xfrm>
              <a:off x="2528891" y="2604834"/>
              <a:ext cx="1599916" cy="318319"/>
            </a:xfrm>
            <a:prstGeom prst="rect">
              <a:avLst/>
            </a:prstGeom>
            <a:noFill/>
          </p:spPr>
          <p:txBody>
            <a:bodyPr wrap="square" rtlCol="0">
              <a:spAutoFit/>
            </a:bodyPr>
            <a:lstStyle/>
            <a:p>
              <a:r>
                <a:rPr lang="en-US" sz="1600" b="1" dirty="0">
                  <a:latin typeface="Franklin Gothic Book" panose="020B0503020102020204" pitchFamily="34" charset="0"/>
                </a:rPr>
                <a:t>PERI-URBAN</a:t>
              </a:r>
            </a:p>
          </p:txBody>
        </p:sp>
        <p:sp>
          <p:nvSpPr>
            <p:cNvPr id="13" name="TextBox 12">
              <a:extLst>
                <a:ext uri="{FF2B5EF4-FFF2-40B4-BE49-F238E27FC236}">
                  <a16:creationId xmlns:a16="http://schemas.microsoft.com/office/drawing/2014/main" id="{BAF30FD2-3E50-4263-BC9D-76A3ACFA7E46}"/>
                </a:ext>
              </a:extLst>
            </p:cNvPr>
            <p:cNvSpPr txBox="1"/>
            <p:nvPr/>
          </p:nvSpPr>
          <p:spPr>
            <a:xfrm>
              <a:off x="3026706" y="1119436"/>
              <a:ext cx="1220383" cy="318319"/>
            </a:xfrm>
            <a:prstGeom prst="rect">
              <a:avLst/>
            </a:prstGeom>
            <a:noFill/>
          </p:spPr>
          <p:txBody>
            <a:bodyPr wrap="square" rtlCol="0">
              <a:spAutoFit/>
            </a:bodyPr>
            <a:lstStyle/>
            <a:p>
              <a:r>
                <a:rPr lang="en-US" sz="1600" b="1" dirty="0">
                  <a:latin typeface="Franklin Gothic Book" panose="020B0503020102020204" pitchFamily="34" charset="0"/>
                </a:rPr>
                <a:t>IDP CAMPS</a:t>
              </a:r>
            </a:p>
          </p:txBody>
        </p:sp>
      </p:grpSp>
      <p:sp>
        <p:nvSpPr>
          <p:cNvPr id="36" name="Rectangle 35">
            <a:extLst>
              <a:ext uri="{FF2B5EF4-FFF2-40B4-BE49-F238E27FC236}">
                <a16:creationId xmlns:a16="http://schemas.microsoft.com/office/drawing/2014/main" id="{2ACC018A-7820-4585-9B29-D999FC28B11B}"/>
              </a:ext>
            </a:extLst>
          </p:cNvPr>
          <p:cNvSpPr/>
          <p:nvPr/>
        </p:nvSpPr>
        <p:spPr>
          <a:xfrm>
            <a:off x="426902" y="1364088"/>
            <a:ext cx="5527403" cy="4051558"/>
          </a:xfrm>
          <a:prstGeom prst="rect">
            <a:avLst/>
          </a:prstGeom>
        </p:spPr>
        <p:txBody>
          <a:bodyPr wrap="square">
            <a:spAutoFit/>
          </a:bodyPr>
          <a:lstStyle/>
          <a:p>
            <a:pPr>
              <a:lnSpc>
                <a:spcPct val="120000"/>
              </a:lnSpc>
            </a:pPr>
            <a:r>
              <a:rPr lang="en-US" sz="2400" b="1" dirty="0">
                <a:latin typeface="Calibri" panose="020F0502020204030204" pitchFamily="34" charset="0"/>
                <a:cs typeface="Calibri" panose="020F0502020204030204" pitchFamily="34" charset="0"/>
              </a:rPr>
              <a:t>Research question:</a:t>
            </a:r>
          </a:p>
          <a:p>
            <a:pPr>
              <a:lnSpc>
                <a:spcPct val="120000"/>
              </a:lnSpc>
            </a:pPr>
            <a:r>
              <a:rPr lang="en-US" sz="2400" dirty="0">
                <a:latin typeface="Calibri" panose="020F0502020204030204" pitchFamily="34" charset="0"/>
                <a:cs typeface="Calibri" panose="020F0502020204030204" pitchFamily="34" charset="0"/>
              </a:rPr>
              <a:t>What is the progress towards local integration amongst IDPs in the camps? </a:t>
            </a:r>
            <a:endParaRPr lang="en-US" sz="2400" b="1" dirty="0">
              <a:latin typeface="Calibri" panose="020F0502020204030204" pitchFamily="34" charset="0"/>
              <a:cs typeface="Calibri" panose="020F0502020204030204" pitchFamily="34" charset="0"/>
            </a:endParaRPr>
          </a:p>
          <a:p>
            <a:pPr>
              <a:lnSpc>
                <a:spcPct val="120000"/>
              </a:lnSpc>
            </a:pPr>
            <a:r>
              <a:rPr lang="en-US" sz="2400" b="1" dirty="0">
                <a:latin typeface="Calibri" panose="020F0502020204030204" pitchFamily="34" charset="0"/>
                <a:cs typeface="Calibri" panose="020F0502020204030204" pitchFamily="34" charset="0"/>
              </a:rPr>
              <a:t>Approach: </a:t>
            </a:r>
          </a:p>
          <a:p>
            <a:pPr>
              <a:lnSpc>
                <a:spcPct val="120000"/>
              </a:lnSpc>
            </a:pPr>
            <a:r>
              <a:rPr lang="en-US" sz="2400" dirty="0">
                <a:latin typeface="Calibri" panose="020F0502020204030204" pitchFamily="34" charset="0"/>
                <a:cs typeface="Calibri" panose="020F0502020204030204" pitchFamily="34" charset="0"/>
              </a:rPr>
              <a:t>- Comparative analysis of IDPs and non-displaced to assess progress across IASC criteria for solutions by location. </a:t>
            </a:r>
          </a:p>
          <a:p>
            <a:pPr>
              <a:lnSpc>
                <a:spcPct val="120000"/>
              </a:lnSpc>
            </a:pPr>
            <a:r>
              <a:rPr lang="en-US" sz="2400" dirty="0">
                <a:latin typeface="Calibri" panose="020F0502020204030204" pitchFamily="34" charset="0"/>
                <a:cs typeface="Calibri" panose="020F0502020204030204" pitchFamily="34" charset="0"/>
              </a:rPr>
              <a:t>- Urban analysis with UN-Habitat and the Ministry of Urban Planning.</a:t>
            </a:r>
          </a:p>
        </p:txBody>
      </p:sp>
      <p:sp>
        <p:nvSpPr>
          <p:cNvPr id="37" name="Rectangle 36">
            <a:extLst>
              <a:ext uri="{FF2B5EF4-FFF2-40B4-BE49-F238E27FC236}">
                <a16:creationId xmlns:a16="http://schemas.microsoft.com/office/drawing/2014/main" id="{20ABADD7-F997-490A-B0EF-36E0ACF2E971}"/>
              </a:ext>
            </a:extLst>
          </p:cNvPr>
          <p:cNvSpPr/>
          <p:nvPr/>
        </p:nvSpPr>
        <p:spPr>
          <a:xfrm>
            <a:off x="182688" y="172247"/>
            <a:ext cx="9666236" cy="574901"/>
          </a:xfrm>
          <a:prstGeom prst="rect">
            <a:avLst/>
          </a:prstGeom>
          <a:solidFill>
            <a:srgbClr val="BA122B"/>
          </a:solidFill>
        </p:spPr>
        <p:txBody>
          <a:bodyPr wrap="none">
            <a:spAutoFit/>
          </a:bodyPr>
          <a:lstStyle/>
          <a:p>
            <a:pPr>
              <a:lnSpc>
                <a:spcPct val="120000"/>
              </a:lnSpc>
            </a:pPr>
            <a:r>
              <a:rPr lang="en-US" sz="2800" b="1" dirty="0">
                <a:solidFill>
                  <a:schemeClr val="bg1"/>
                </a:solidFill>
                <a:latin typeface="Avenir Next" panose="020B0503020202020204" pitchFamily="34" charset="0"/>
              </a:rPr>
              <a:t>Focus : Area-based durable solutions analysis in El </a:t>
            </a:r>
            <a:r>
              <a:rPr lang="en-US" sz="2800" b="1" dirty="0" err="1">
                <a:solidFill>
                  <a:schemeClr val="bg1"/>
                </a:solidFill>
                <a:latin typeface="Avenir Next" panose="020B0503020202020204" pitchFamily="34" charset="0"/>
              </a:rPr>
              <a:t>Fasher</a:t>
            </a:r>
            <a:r>
              <a:rPr lang="en-US" sz="2800" b="1" dirty="0">
                <a:solidFill>
                  <a:schemeClr val="bg1"/>
                </a:solidFill>
                <a:latin typeface="Avenir Next" panose="020B0503020202020204" pitchFamily="34" charset="0"/>
              </a:rPr>
              <a:t>, Sudan</a:t>
            </a:r>
          </a:p>
        </p:txBody>
      </p:sp>
      <p:pic>
        <p:nvPicPr>
          <p:cNvPr id="39" name="Graphic 38" descr="Eye">
            <a:extLst>
              <a:ext uri="{FF2B5EF4-FFF2-40B4-BE49-F238E27FC236}">
                <a16:creationId xmlns:a16="http://schemas.microsoft.com/office/drawing/2014/main" id="{918C0A1E-5ABC-44EA-965C-E622DF12564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39154" y="906085"/>
            <a:ext cx="1233776" cy="1233776"/>
          </a:xfrm>
          <a:prstGeom prst="rect">
            <a:avLst/>
          </a:prstGeom>
        </p:spPr>
      </p:pic>
    </p:spTree>
    <p:extLst>
      <p:ext uri="{BB962C8B-B14F-4D97-AF65-F5344CB8AC3E}">
        <p14:creationId xmlns:p14="http://schemas.microsoft.com/office/powerpoint/2010/main" val="4007224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B192D2EA-7804-4AA3-B1D0-8B7E3527DF1C}"/>
              </a:ext>
            </a:extLst>
          </p:cNvPr>
          <p:cNvGraphicFramePr>
            <a:graphicFrameLocks/>
          </p:cNvGraphicFramePr>
          <p:nvPr>
            <p:extLst>
              <p:ext uri="{D42A27DB-BD31-4B8C-83A1-F6EECF244321}">
                <p14:modId xmlns:p14="http://schemas.microsoft.com/office/powerpoint/2010/main" val="1733110957"/>
              </p:ext>
            </p:extLst>
          </p:nvPr>
        </p:nvGraphicFramePr>
        <p:xfrm>
          <a:off x="838200"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B88FF4CA-748A-47A5-A8D7-88173B6F3A41}"/>
              </a:ext>
            </a:extLst>
          </p:cNvPr>
          <p:cNvSpPr/>
          <p:nvPr/>
        </p:nvSpPr>
        <p:spPr>
          <a:xfrm>
            <a:off x="-1" y="119172"/>
            <a:ext cx="6096001" cy="720072"/>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2800" b="1" dirty="0">
                <a:solidFill>
                  <a:schemeClr val="bg1"/>
                </a:solidFill>
                <a:latin typeface="Arial Black" panose="020B0A04020102020204" pitchFamily="34" charset="0"/>
              </a:rPr>
              <a:t>Recap</a:t>
            </a:r>
          </a:p>
        </p:txBody>
      </p:sp>
    </p:spTree>
    <p:extLst>
      <p:ext uri="{BB962C8B-B14F-4D97-AF65-F5344CB8AC3E}">
        <p14:creationId xmlns:p14="http://schemas.microsoft.com/office/powerpoint/2010/main" val="431352352"/>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3.xml><?xml version="1.0" encoding="utf-8"?>
<ds:datastoreItem xmlns:ds="http://schemas.openxmlformats.org/officeDocument/2006/customXml" ds:itemID="{AE8F7BAB-0B7E-497E-BCFB-250EF51C549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686</TotalTime>
  <Words>2516</Words>
  <Application>Microsoft Office PowerPoint</Application>
  <PresentationFormat>Grand écran</PresentationFormat>
  <Paragraphs>205</Paragraphs>
  <Slides>14</Slides>
  <Notes>13</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42</cp:revision>
  <dcterms:created xsi:type="dcterms:W3CDTF">2020-03-02T14:48:38Z</dcterms:created>
  <dcterms:modified xsi:type="dcterms:W3CDTF">2024-04-12T09:15:36Z</dcterms:modified>
</cp:coreProperties>
</file>