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3"/>
  </p:notesMasterIdLst>
  <p:sldIdLst>
    <p:sldId id="589" r:id="rId5"/>
    <p:sldId id="606" r:id="rId6"/>
    <p:sldId id="594" r:id="rId7"/>
    <p:sldId id="586" r:id="rId8"/>
    <p:sldId id="585" r:id="rId9"/>
    <p:sldId id="613" r:id="rId10"/>
    <p:sldId id="587" r:id="rId11"/>
    <p:sldId id="588" r:id="rId12"/>
    <p:sldId id="616" r:id="rId13"/>
    <p:sldId id="590" r:id="rId14"/>
    <p:sldId id="597" r:id="rId15"/>
    <p:sldId id="612" r:id="rId16"/>
    <p:sldId id="592" r:id="rId17"/>
    <p:sldId id="595" r:id="rId18"/>
    <p:sldId id="596" r:id="rId19"/>
    <p:sldId id="593" r:id="rId20"/>
    <p:sldId id="600" r:id="rId21"/>
    <p:sldId id="60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rea-based solutions analysis. TOOLS" id="{5A4299CC-34F5-49E5-AE1E-B31CB4239156}">
          <p14:sldIdLst>
            <p14:sldId id="589"/>
            <p14:sldId id="606"/>
            <p14:sldId id="594"/>
            <p14:sldId id="586"/>
            <p14:sldId id="585"/>
          </p14:sldIdLst>
        </p14:section>
        <p14:section name="Community-based planning. What is it?" id="{9C39C270-D84C-4C28-83B6-E452CFC49743}">
          <p14:sldIdLst>
            <p14:sldId id="613"/>
            <p14:sldId id="587"/>
            <p14:sldId id="588"/>
            <p14:sldId id="616"/>
          </p14:sldIdLst>
        </p14:section>
        <p14:section name="Tool: Community Action Plan" id="{6E5A3F8F-E935-49B9-96CD-65F49BF86BD8}">
          <p14:sldIdLst>
            <p14:sldId id="590"/>
            <p14:sldId id="597"/>
            <p14:sldId id="612"/>
          </p14:sldIdLst>
        </p14:section>
        <p14:section name="How do we do it?" id="{F8688DA3-6942-4F6C-A92F-6AFA14417BDE}">
          <p14:sldIdLst>
            <p14:sldId id="592"/>
            <p14:sldId id="595"/>
            <p14:sldId id="596"/>
            <p14:sldId id="593"/>
          </p14:sldIdLst>
        </p14:section>
        <p14:section name="From CAP to local planning" id="{A29E789C-00B1-4A55-A95A-29EBEC57E86A}">
          <p14:sldIdLst>
            <p14:sldId id="600"/>
            <p14:sldId id="60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BA122B"/>
    <a:srgbClr val="E7E6E6"/>
    <a:srgbClr val="A6A6A6"/>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193" autoAdjust="0"/>
  </p:normalViewPr>
  <p:slideViewPr>
    <p:cSldViewPr snapToGrid="0">
      <p:cViewPr varScale="1">
        <p:scale>
          <a:sx n="51" d="100"/>
          <a:sy n="51" d="100"/>
        </p:scale>
        <p:origin x="1220"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54.svg"/></Relationships>
</file>

<file path=ppt/diagrams/_rels/data3.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sv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svg"/><Relationship Id="rId4" Type="http://schemas.openxmlformats.org/officeDocument/2006/relationships/image" Target="../media/image58.svg"/><Relationship Id="rId9" Type="http://schemas.openxmlformats.org/officeDocument/2006/relationships/image" Target="../media/image63.png"/></Relationships>
</file>

<file path=ppt/diagrams/_rels/data5.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svg"/><Relationship Id="rId1" Type="http://schemas.openxmlformats.org/officeDocument/2006/relationships/image" Target="../media/image67.png"/><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5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sv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svg"/><Relationship Id="rId4" Type="http://schemas.openxmlformats.org/officeDocument/2006/relationships/image" Target="../media/image58.svg"/><Relationship Id="rId9" Type="http://schemas.openxmlformats.org/officeDocument/2006/relationships/image" Target="../media/image63.png"/></Relationships>
</file>

<file path=ppt/diagrams/_rels/drawing5.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svg"/><Relationship Id="rId1" Type="http://schemas.openxmlformats.org/officeDocument/2006/relationships/image" Target="../media/image67.png"/><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C7CF67-2564-4FE6-8208-9B5366D3EB0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fr-FR"/>
        </a:p>
      </dgm:t>
    </dgm:pt>
    <dgm:pt modelId="{C402B501-CE0C-4B1E-9896-0EA35F158BFF}">
      <dgm:prSet phldrT="[Text]"/>
      <dgm:spPr>
        <a:xfrm>
          <a:off x="1683241" y="52404"/>
          <a:ext cx="839279" cy="839279"/>
        </a:xfrm>
        <a:noFill/>
      </dgm:spPr>
      <dgm:t>
        <a:bodyPr/>
        <a:lstStyle/>
        <a:p>
          <a:pPr>
            <a:buNone/>
          </a:pPr>
          <a:r>
            <a:rPr lang="fr-FR" dirty="0">
              <a:latin typeface="Calibri" panose="020F0502020204030204"/>
              <a:ea typeface="+mn-ea"/>
              <a:cs typeface="+mn-cs"/>
            </a:rPr>
            <a:t>1. </a:t>
          </a:r>
          <a:r>
            <a:rPr lang="fr-FR" dirty="0" err="1">
              <a:latin typeface="Calibri" panose="020F0502020204030204"/>
              <a:ea typeface="+mn-ea"/>
              <a:cs typeface="+mn-cs"/>
            </a:rPr>
            <a:t>Preparation</a:t>
          </a:r>
          <a:r>
            <a:rPr lang="fr-FR" dirty="0">
              <a:latin typeface="Calibri" panose="020F0502020204030204"/>
              <a:ea typeface="+mn-ea"/>
              <a:cs typeface="+mn-cs"/>
            </a:rPr>
            <a:t>: Data and </a:t>
          </a:r>
          <a:r>
            <a:rPr lang="fr-FR" dirty="0" err="1">
              <a:latin typeface="Calibri" panose="020F0502020204030204"/>
              <a:ea typeface="+mn-ea"/>
              <a:cs typeface="+mn-cs"/>
            </a:rPr>
            <a:t>analysis</a:t>
          </a:r>
          <a:r>
            <a:rPr lang="fr-FR" dirty="0">
              <a:latin typeface="Calibri" panose="020F0502020204030204"/>
              <a:ea typeface="+mn-ea"/>
              <a:cs typeface="+mn-cs"/>
            </a:rPr>
            <a:t> to </a:t>
          </a:r>
          <a:r>
            <a:rPr lang="fr-FR" dirty="0" err="1">
              <a:latin typeface="Calibri" panose="020F0502020204030204"/>
              <a:ea typeface="+mn-ea"/>
              <a:cs typeface="+mn-cs"/>
            </a:rPr>
            <a:t>inform</a:t>
          </a:r>
          <a:r>
            <a:rPr lang="fr-FR" dirty="0">
              <a:latin typeface="Calibri" panose="020F0502020204030204"/>
              <a:ea typeface="+mn-ea"/>
              <a:cs typeface="+mn-cs"/>
            </a:rPr>
            <a:t> joint area –</a:t>
          </a:r>
          <a:r>
            <a:rPr lang="fr-FR" dirty="0" err="1">
              <a:latin typeface="Calibri" panose="020F0502020204030204"/>
              <a:ea typeface="+mn-ea"/>
              <a:cs typeface="+mn-cs"/>
            </a:rPr>
            <a:t>based</a:t>
          </a:r>
          <a:r>
            <a:rPr lang="fr-FR" dirty="0">
              <a:latin typeface="Calibri" panose="020F0502020204030204"/>
              <a:ea typeface="+mn-ea"/>
              <a:cs typeface="+mn-cs"/>
            </a:rPr>
            <a:t> solutions  planning </a:t>
          </a:r>
        </a:p>
      </dgm:t>
    </dgm:pt>
    <dgm:pt modelId="{3141108B-AC11-4CEF-B4BC-67E66FF579D4}" type="parTrans" cxnId="{73483E9B-CCCF-4059-9B72-EE1B15458CB5}">
      <dgm:prSet/>
      <dgm:spPr/>
      <dgm:t>
        <a:bodyPr/>
        <a:lstStyle/>
        <a:p>
          <a:endParaRPr lang="fr-FR"/>
        </a:p>
      </dgm:t>
    </dgm:pt>
    <dgm:pt modelId="{5FB40C76-59B3-48D2-95AA-8C775DD0D167}" type="sibTrans" cxnId="{73483E9B-CCCF-4059-9B72-EE1B15458CB5}">
      <dgm:prSet/>
      <dgm:spPr>
        <a:xfrm>
          <a:off x="206105" y="-269"/>
          <a:ext cx="2369088" cy="2369088"/>
        </a:xfrm>
      </dgm:spPr>
      <dgm:t>
        <a:bodyPr/>
        <a:lstStyle/>
        <a:p>
          <a:endParaRPr lang="fr-FR"/>
        </a:p>
      </dgm:t>
    </dgm:pt>
    <dgm:pt modelId="{A0FF350E-2D70-454E-AF25-707008E8A275}">
      <dgm:prSet phldrT="[Text]"/>
      <dgm:spPr>
        <a:xfrm>
          <a:off x="1683241" y="1476866"/>
          <a:ext cx="839279" cy="839279"/>
        </a:xfrm>
        <a:noFill/>
      </dgm:spPr>
      <dgm:t>
        <a:bodyPr/>
        <a:lstStyle/>
        <a:p>
          <a:pPr>
            <a:buNone/>
          </a:pPr>
          <a:r>
            <a:rPr lang="fr-FR" dirty="0">
              <a:latin typeface="Calibri" panose="020F0502020204030204"/>
              <a:ea typeface="+mn-ea"/>
              <a:cs typeface="+mn-cs"/>
            </a:rPr>
            <a:t>2. </a:t>
          </a:r>
          <a:r>
            <a:rPr lang="fr-FR" dirty="0" err="1">
              <a:latin typeface="Calibri" panose="020F0502020204030204"/>
              <a:ea typeface="+mn-ea"/>
              <a:cs typeface="+mn-cs"/>
            </a:rPr>
            <a:t>Preparation</a:t>
          </a:r>
          <a:r>
            <a:rPr lang="fr-FR" dirty="0">
              <a:latin typeface="Calibri" panose="020F0502020204030204"/>
              <a:ea typeface="+mn-ea"/>
              <a:cs typeface="+mn-cs"/>
            </a:rPr>
            <a:t>: </a:t>
          </a:r>
          <a:r>
            <a:rPr lang="en-GB" dirty="0"/>
            <a:t>A multi sectoral and multi stakeholder planning process </a:t>
          </a:r>
          <a:endParaRPr lang="fr-FR" dirty="0">
            <a:latin typeface="Calibri" panose="020F0502020204030204"/>
            <a:ea typeface="+mn-ea"/>
            <a:cs typeface="+mn-cs"/>
          </a:endParaRPr>
        </a:p>
      </dgm:t>
    </dgm:pt>
    <dgm:pt modelId="{07B3E1D8-F8F0-4AC7-B554-AE6C42C52215}" type="parTrans" cxnId="{C4551A91-B1FB-49CD-90D3-4FA796BB3A59}">
      <dgm:prSet/>
      <dgm:spPr/>
      <dgm:t>
        <a:bodyPr/>
        <a:lstStyle/>
        <a:p>
          <a:endParaRPr lang="fr-FR"/>
        </a:p>
      </dgm:t>
    </dgm:pt>
    <dgm:pt modelId="{322B54E7-3381-4FD7-9C0F-B672F65C58A5}" type="sibTrans" cxnId="{C4551A91-B1FB-49CD-90D3-4FA796BB3A59}">
      <dgm:prSet/>
      <dgm:spPr>
        <a:xfrm>
          <a:off x="206105" y="-269"/>
          <a:ext cx="2369088" cy="2369088"/>
        </a:xfrm>
      </dgm:spPr>
      <dgm:t>
        <a:bodyPr/>
        <a:lstStyle/>
        <a:p>
          <a:endParaRPr lang="fr-FR"/>
        </a:p>
      </dgm:t>
    </dgm:pt>
    <dgm:pt modelId="{9CBFEC01-F251-48A1-B9E9-AAFF5A1DD616}">
      <dgm:prSet phldrT="[Text]"/>
      <dgm:spPr>
        <a:xfrm>
          <a:off x="258779" y="1476866"/>
          <a:ext cx="839279" cy="839279"/>
        </a:xfrm>
        <a:solidFill>
          <a:srgbClr val="A6A6A6"/>
        </a:solidFill>
      </dgm:spPr>
      <dgm:t>
        <a:bodyPr/>
        <a:lstStyle/>
        <a:p>
          <a:pPr>
            <a:buNone/>
          </a:pPr>
          <a:r>
            <a:rPr lang="fr-FR" dirty="0">
              <a:latin typeface="Calibri" panose="020F0502020204030204"/>
              <a:ea typeface="+mn-ea"/>
              <a:cs typeface="+mn-cs"/>
            </a:rPr>
            <a:t>3. Community </a:t>
          </a:r>
          <a:r>
            <a:rPr lang="fr-FR" dirty="0" err="1">
              <a:latin typeface="Calibri" panose="020F0502020204030204"/>
              <a:ea typeface="+mn-ea"/>
              <a:cs typeface="+mn-cs"/>
            </a:rPr>
            <a:t>based</a:t>
          </a:r>
          <a:r>
            <a:rPr lang="fr-FR" dirty="0">
              <a:latin typeface="Calibri" panose="020F0502020204030204"/>
              <a:ea typeface="+mn-ea"/>
              <a:cs typeface="+mn-cs"/>
            </a:rPr>
            <a:t> </a:t>
          </a:r>
          <a:r>
            <a:rPr lang="fr-FR" dirty="0" err="1">
              <a:latin typeface="Calibri" panose="020F0502020204030204"/>
              <a:ea typeface="+mn-ea"/>
              <a:cs typeface="+mn-cs"/>
            </a:rPr>
            <a:t>panning</a:t>
          </a:r>
          <a:r>
            <a:rPr lang="fr-FR" dirty="0">
              <a:latin typeface="Calibri" panose="020F0502020204030204"/>
              <a:ea typeface="+mn-ea"/>
              <a:cs typeface="+mn-cs"/>
            </a:rPr>
            <a:t> and action plan </a:t>
          </a:r>
        </a:p>
      </dgm:t>
    </dgm:pt>
    <dgm:pt modelId="{0D777A28-CC6A-49A3-AA0F-C2BA482F02D6}" type="parTrans" cxnId="{E44F4BA6-FE33-4C33-9E2A-2801DA790E4B}">
      <dgm:prSet/>
      <dgm:spPr/>
      <dgm:t>
        <a:bodyPr/>
        <a:lstStyle/>
        <a:p>
          <a:endParaRPr lang="fr-FR"/>
        </a:p>
      </dgm:t>
    </dgm:pt>
    <dgm:pt modelId="{78D51FD2-D3E8-4F02-97DF-D7417A6E8CC2}" type="sibTrans" cxnId="{E44F4BA6-FE33-4C33-9E2A-2801DA790E4B}">
      <dgm:prSet/>
      <dgm:spPr>
        <a:xfrm>
          <a:off x="206105" y="-269"/>
          <a:ext cx="2369088" cy="2369088"/>
        </a:xfrm>
      </dgm:spPr>
      <dgm:t>
        <a:bodyPr/>
        <a:lstStyle/>
        <a:p>
          <a:endParaRPr lang="fr-FR"/>
        </a:p>
      </dgm:t>
    </dgm:pt>
    <dgm:pt modelId="{CCCB1C11-EDB4-4E67-985E-0953C8AB3041}">
      <dgm:prSet phldrT="[Text]"/>
      <dgm:spPr>
        <a:xfrm>
          <a:off x="258779" y="52404"/>
          <a:ext cx="839279" cy="839279"/>
        </a:xfrm>
      </dgm:spPr>
      <dgm:t>
        <a:bodyPr/>
        <a:lstStyle/>
        <a:p>
          <a:pPr>
            <a:buNone/>
          </a:pPr>
          <a:r>
            <a:rPr lang="fr-FR" dirty="0">
              <a:latin typeface="Calibri" panose="020F0502020204030204"/>
              <a:ea typeface="+mn-ea"/>
              <a:cs typeface="+mn-cs"/>
            </a:rPr>
            <a:t>Inclusive and </a:t>
          </a:r>
          <a:r>
            <a:rPr lang="fr-FR" dirty="0" err="1">
              <a:latin typeface="Calibri" panose="020F0502020204030204"/>
              <a:ea typeface="+mn-ea"/>
              <a:cs typeface="+mn-cs"/>
            </a:rPr>
            <a:t>participatory</a:t>
          </a:r>
          <a:r>
            <a:rPr lang="fr-FR" dirty="0">
              <a:latin typeface="Calibri" panose="020F0502020204030204"/>
              <a:ea typeface="+mn-ea"/>
              <a:cs typeface="+mn-cs"/>
            </a:rPr>
            <a:t> monitoring and Evaluation </a:t>
          </a:r>
        </a:p>
      </dgm:t>
    </dgm:pt>
    <dgm:pt modelId="{3BB45CCA-5995-4628-ACF1-0B7BDA41B354}" type="parTrans" cxnId="{C0A8F5AA-9143-4FCF-A737-3A90347EAE9D}">
      <dgm:prSet/>
      <dgm:spPr/>
      <dgm:t>
        <a:bodyPr/>
        <a:lstStyle/>
        <a:p>
          <a:endParaRPr lang="fr-FR"/>
        </a:p>
      </dgm:t>
    </dgm:pt>
    <dgm:pt modelId="{A0643CB7-9CA0-4CB5-8604-3DFC559E9B9E}" type="sibTrans" cxnId="{C0A8F5AA-9143-4FCF-A737-3A90347EAE9D}">
      <dgm:prSet/>
      <dgm:spPr>
        <a:xfrm>
          <a:off x="206105" y="-269"/>
          <a:ext cx="2369088" cy="2369088"/>
        </a:xfrm>
      </dgm:spPr>
      <dgm:t>
        <a:bodyPr/>
        <a:lstStyle/>
        <a:p>
          <a:endParaRPr lang="fr-FR"/>
        </a:p>
      </dgm:t>
    </dgm:pt>
    <dgm:pt modelId="{ED39FF46-37AE-4833-B134-D10D044B1171}" type="pres">
      <dgm:prSet presAssocID="{91C7CF67-2564-4FE6-8208-9B5366D3EB01}" presName="cycle" presStyleCnt="0">
        <dgm:presLayoutVars>
          <dgm:dir/>
          <dgm:resizeHandles val="exact"/>
        </dgm:presLayoutVars>
      </dgm:prSet>
      <dgm:spPr/>
    </dgm:pt>
    <dgm:pt modelId="{1F32225A-8132-4B47-82FD-E6203F11F814}" type="pres">
      <dgm:prSet presAssocID="{C402B501-CE0C-4B1E-9896-0EA35F158BFF}" presName="dummy" presStyleCnt="0"/>
      <dgm:spPr/>
    </dgm:pt>
    <dgm:pt modelId="{BFFC6C6C-EFC1-48DA-9A86-A8301FA748E0}" type="pres">
      <dgm:prSet presAssocID="{C402B501-CE0C-4B1E-9896-0EA35F158BFF}" presName="node" presStyleLbl="revTx" presStyleIdx="0" presStyleCnt="4">
        <dgm:presLayoutVars>
          <dgm:bulletEnabled val="1"/>
        </dgm:presLayoutVars>
      </dgm:prSet>
      <dgm:spPr>
        <a:prstGeom prst="rect">
          <a:avLst/>
        </a:prstGeom>
      </dgm:spPr>
    </dgm:pt>
    <dgm:pt modelId="{F9D20298-2C4F-4DE4-B703-62DC5FD49660}" type="pres">
      <dgm:prSet presAssocID="{5FB40C76-59B3-48D2-95AA-8C775DD0D167}" presName="sibTrans" presStyleLbl="node1" presStyleIdx="0" presStyleCnt="4"/>
      <dgm:spPr>
        <a:prstGeom prst="circularArrow">
          <a:avLst>
            <a:gd name="adj1" fmla="val 6904"/>
            <a:gd name="adj2" fmla="val 465544"/>
            <a:gd name="adj3" fmla="val 548607"/>
            <a:gd name="adj4" fmla="val 20585849"/>
            <a:gd name="adj5" fmla="val 8055"/>
          </a:avLst>
        </a:prstGeom>
      </dgm:spPr>
    </dgm:pt>
    <dgm:pt modelId="{747327E7-6533-4BAD-AC65-56D7E882D24B}" type="pres">
      <dgm:prSet presAssocID="{A0FF350E-2D70-454E-AF25-707008E8A275}" presName="dummy" presStyleCnt="0"/>
      <dgm:spPr/>
    </dgm:pt>
    <dgm:pt modelId="{0FE7BE73-42BC-4003-A910-E6270E66D466}" type="pres">
      <dgm:prSet presAssocID="{A0FF350E-2D70-454E-AF25-707008E8A275}" presName="node" presStyleLbl="revTx" presStyleIdx="1" presStyleCnt="4" custScaleX="113204">
        <dgm:presLayoutVars>
          <dgm:bulletEnabled val="1"/>
        </dgm:presLayoutVars>
      </dgm:prSet>
      <dgm:spPr>
        <a:prstGeom prst="rect">
          <a:avLst/>
        </a:prstGeom>
      </dgm:spPr>
    </dgm:pt>
    <dgm:pt modelId="{518D0AD7-E627-4C13-9406-E440CEFA57BD}" type="pres">
      <dgm:prSet presAssocID="{322B54E7-3381-4FD7-9C0F-B672F65C58A5}" presName="sibTrans" presStyleLbl="node1" presStyleIdx="1" presStyleCnt="4"/>
      <dgm:spPr>
        <a:prstGeom prst="circularArrow">
          <a:avLst>
            <a:gd name="adj1" fmla="val 6904"/>
            <a:gd name="adj2" fmla="val 465544"/>
            <a:gd name="adj3" fmla="val 5948607"/>
            <a:gd name="adj4" fmla="val 4385849"/>
            <a:gd name="adj5" fmla="val 8055"/>
          </a:avLst>
        </a:prstGeom>
      </dgm:spPr>
    </dgm:pt>
    <dgm:pt modelId="{CF765EA0-91AA-405A-9665-F6A9641FC081}" type="pres">
      <dgm:prSet presAssocID="{9CBFEC01-F251-48A1-B9E9-AAFF5A1DD616}" presName="dummy" presStyleCnt="0"/>
      <dgm:spPr/>
    </dgm:pt>
    <dgm:pt modelId="{762A8939-0174-4714-8435-3A417199EB84}" type="pres">
      <dgm:prSet presAssocID="{9CBFEC01-F251-48A1-B9E9-AAFF5A1DD616}" presName="node" presStyleLbl="revTx" presStyleIdx="2" presStyleCnt="4">
        <dgm:presLayoutVars>
          <dgm:bulletEnabled val="1"/>
        </dgm:presLayoutVars>
      </dgm:prSet>
      <dgm:spPr>
        <a:prstGeom prst="rect">
          <a:avLst/>
        </a:prstGeom>
      </dgm:spPr>
    </dgm:pt>
    <dgm:pt modelId="{B20A96AE-5788-448F-8C20-6ED41D31904C}" type="pres">
      <dgm:prSet presAssocID="{78D51FD2-D3E8-4F02-97DF-D7417A6E8CC2}" presName="sibTrans" presStyleLbl="node1" presStyleIdx="2" presStyleCnt="4"/>
      <dgm:spPr>
        <a:prstGeom prst="circularArrow">
          <a:avLst>
            <a:gd name="adj1" fmla="val 6904"/>
            <a:gd name="adj2" fmla="val 465544"/>
            <a:gd name="adj3" fmla="val 11348607"/>
            <a:gd name="adj4" fmla="val 9785849"/>
            <a:gd name="adj5" fmla="val 8055"/>
          </a:avLst>
        </a:prstGeom>
      </dgm:spPr>
    </dgm:pt>
    <dgm:pt modelId="{22E22F84-0E10-4ADE-9232-EB47B8C5E5FB}" type="pres">
      <dgm:prSet presAssocID="{CCCB1C11-EDB4-4E67-985E-0953C8AB3041}" presName="dummy" presStyleCnt="0"/>
      <dgm:spPr/>
    </dgm:pt>
    <dgm:pt modelId="{47CD5121-4DE3-4482-AC23-AD32E3640D2D}" type="pres">
      <dgm:prSet presAssocID="{CCCB1C11-EDB4-4E67-985E-0953C8AB3041}" presName="node" presStyleLbl="revTx" presStyleIdx="3" presStyleCnt="4">
        <dgm:presLayoutVars>
          <dgm:bulletEnabled val="1"/>
        </dgm:presLayoutVars>
      </dgm:prSet>
      <dgm:spPr>
        <a:prstGeom prst="rect">
          <a:avLst/>
        </a:prstGeom>
      </dgm:spPr>
    </dgm:pt>
    <dgm:pt modelId="{25BA8D68-20B8-4D99-982A-503015FE5E1D}" type="pres">
      <dgm:prSet presAssocID="{A0643CB7-9CA0-4CB5-8604-3DFC559E9B9E}" presName="sibTrans" presStyleLbl="node1" presStyleIdx="3" presStyleCnt="4"/>
      <dgm:spPr>
        <a:prstGeom prst="circularArrow">
          <a:avLst>
            <a:gd name="adj1" fmla="val 6904"/>
            <a:gd name="adj2" fmla="val 465544"/>
            <a:gd name="adj3" fmla="val 16748607"/>
            <a:gd name="adj4" fmla="val 15185849"/>
            <a:gd name="adj5" fmla="val 8055"/>
          </a:avLst>
        </a:prstGeom>
      </dgm:spPr>
    </dgm:pt>
  </dgm:ptLst>
  <dgm:cxnLst>
    <dgm:cxn modelId="{359BCA22-40D3-470E-A889-E743EA0CA977}" type="presOf" srcId="{C402B501-CE0C-4B1E-9896-0EA35F158BFF}" destId="{BFFC6C6C-EFC1-48DA-9A86-A8301FA748E0}" srcOrd="0" destOrd="0" presId="urn:microsoft.com/office/officeart/2005/8/layout/cycle1"/>
    <dgm:cxn modelId="{46F8AD23-5814-4BDB-8891-5238661CEC3E}" type="presOf" srcId="{A0643CB7-9CA0-4CB5-8604-3DFC559E9B9E}" destId="{25BA8D68-20B8-4D99-982A-503015FE5E1D}" srcOrd="0" destOrd="0" presId="urn:microsoft.com/office/officeart/2005/8/layout/cycle1"/>
    <dgm:cxn modelId="{1E43A12C-95AC-4D0F-BBFF-4413D4FD0B3A}" type="presOf" srcId="{CCCB1C11-EDB4-4E67-985E-0953C8AB3041}" destId="{47CD5121-4DE3-4482-AC23-AD32E3640D2D}" srcOrd="0" destOrd="0" presId="urn:microsoft.com/office/officeart/2005/8/layout/cycle1"/>
    <dgm:cxn modelId="{B2F7665E-7E21-4E4A-91A2-A9891340256F}" type="presOf" srcId="{9CBFEC01-F251-48A1-B9E9-AAFF5A1DD616}" destId="{762A8939-0174-4714-8435-3A417199EB84}" srcOrd="0" destOrd="0" presId="urn:microsoft.com/office/officeart/2005/8/layout/cycle1"/>
    <dgm:cxn modelId="{3DB0915E-EBBE-487C-ABD2-025F143C38C4}" type="presOf" srcId="{5FB40C76-59B3-48D2-95AA-8C775DD0D167}" destId="{F9D20298-2C4F-4DE4-B703-62DC5FD49660}" srcOrd="0" destOrd="0" presId="urn:microsoft.com/office/officeart/2005/8/layout/cycle1"/>
    <dgm:cxn modelId="{90910949-6AE3-4696-9B71-CA88FE75C4B2}" type="presOf" srcId="{A0FF350E-2D70-454E-AF25-707008E8A275}" destId="{0FE7BE73-42BC-4003-A910-E6270E66D466}" srcOrd="0" destOrd="0" presId="urn:microsoft.com/office/officeart/2005/8/layout/cycle1"/>
    <dgm:cxn modelId="{C4551A91-B1FB-49CD-90D3-4FA796BB3A59}" srcId="{91C7CF67-2564-4FE6-8208-9B5366D3EB01}" destId="{A0FF350E-2D70-454E-AF25-707008E8A275}" srcOrd="1" destOrd="0" parTransId="{07B3E1D8-F8F0-4AC7-B554-AE6C42C52215}" sibTransId="{322B54E7-3381-4FD7-9C0F-B672F65C58A5}"/>
    <dgm:cxn modelId="{B786AD9A-F6B8-4923-90D3-B0214A36E22E}" type="presOf" srcId="{322B54E7-3381-4FD7-9C0F-B672F65C58A5}" destId="{518D0AD7-E627-4C13-9406-E440CEFA57BD}" srcOrd="0" destOrd="0" presId="urn:microsoft.com/office/officeart/2005/8/layout/cycle1"/>
    <dgm:cxn modelId="{73483E9B-CCCF-4059-9B72-EE1B15458CB5}" srcId="{91C7CF67-2564-4FE6-8208-9B5366D3EB01}" destId="{C402B501-CE0C-4B1E-9896-0EA35F158BFF}" srcOrd="0" destOrd="0" parTransId="{3141108B-AC11-4CEF-B4BC-67E66FF579D4}" sibTransId="{5FB40C76-59B3-48D2-95AA-8C775DD0D167}"/>
    <dgm:cxn modelId="{E44F4BA6-FE33-4C33-9E2A-2801DA790E4B}" srcId="{91C7CF67-2564-4FE6-8208-9B5366D3EB01}" destId="{9CBFEC01-F251-48A1-B9E9-AAFF5A1DD616}" srcOrd="2" destOrd="0" parTransId="{0D777A28-CC6A-49A3-AA0F-C2BA482F02D6}" sibTransId="{78D51FD2-D3E8-4F02-97DF-D7417A6E8CC2}"/>
    <dgm:cxn modelId="{C0A8F5AA-9143-4FCF-A737-3A90347EAE9D}" srcId="{91C7CF67-2564-4FE6-8208-9B5366D3EB01}" destId="{CCCB1C11-EDB4-4E67-985E-0953C8AB3041}" srcOrd="3" destOrd="0" parTransId="{3BB45CCA-5995-4628-ACF1-0B7BDA41B354}" sibTransId="{A0643CB7-9CA0-4CB5-8604-3DFC559E9B9E}"/>
    <dgm:cxn modelId="{17F776C3-4F30-4C61-A184-2A2E8390B577}" type="presOf" srcId="{78D51FD2-D3E8-4F02-97DF-D7417A6E8CC2}" destId="{B20A96AE-5788-448F-8C20-6ED41D31904C}" srcOrd="0" destOrd="0" presId="urn:microsoft.com/office/officeart/2005/8/layout/cycle1"/>
    <dgm:cxn modelId="{A125EBD4-00CA-4C5B-A8A3-00A2065F07C2}" type="presOf" srcId="{91C7CF67-2564-4FE6-8208-9B5366D3EB01}" destId="{ED39FF46-37AE-4833-B134-D10D044B1171}" srcOrd="0" destOrd="0" presId="urn:microsoft.com/office/officeart/2005/8/layout/cycle1"/>
    <dgm:cxn modelId="{92C7AA15-48E2-4C4F-9992-47B0AA3DFF0B}" type="presParOf" srcId="{ED39FF46-37AE-4833-B134-D10D044B1171}" destId="{1F32225A-8132-4B47-82FD-E6203F11F814}" srcOrd="0" destOrd="0" presId="urn:microsoft.com/office/officeart/2005/8/layout/cycle1"/>
    <dgm:cxn modelId="{CF8AFE98-DD0E-4C32-A2AF-91B029640A6C}" type="presParOf" srcId="{ED39FF46-37AE-4833-B134-D10D044B1171}" destId="{BFFC6C6C-EFC1-48DA-9A86-A8301FA748E0}" srcOrd="1" destOrd="0" presId="urn:microsoft.com/office/officeart/2005/8/layout/cycle1"/>
    <dgm:cxn modelId="{E7177346-39D4-475D-B36C-16A9F7BCE111}" type="presParOf" srcId="{ED39FF46-37AE-4833-B134-D10D044B1171}" destId="{F9D20298-2C4F-4DE4-B703-62DC5FD49660}" srcOrd="2" destOrd="0" presId="urn:microsoft.com/office/officeart/2005/8/layout/cycle1"/>
    <dgm:cxn modelId="{8843C77E-8622-42FE-88A0-4B7C37911864}" type="presParOf" srcId="{ED39FF46-37AE-4833-B134-D10D044B1171}" destId="{747327E7-6533-4BAD-AC65-56D7E882D24B}" srcOrd="3" destOrd="0" presId="urn:microsoft.com/office/officeart/2005/8/layout/cycle1"/>
    <dgm:cxn modelId="{D2572A64-30A7-45B9-BFB9-3C878C19805C}" type="presParOf" srcId="{ED39FF46-37AE-4833-B134-D10D044B1171}" destId="{0FE7BE73-42BC-4003-A910-E6270E66D466}" srcOrd="4" destOrd="0" presId="urn:microsoft.com/office/officeart/2005/8/layout/cycle1"/>
    <dgm:cxn modelId="{87BD4E67-5843-41CD-91C8-FD9BC215FB38}" type="presParOf" srcId="{ED39FF46-37AE-4833-B134-D10D044B1171}" destId="{518D0AD7-E627-4C13-9406-E440CEFA57BD}" srcOrd="5" destOrd="0" presId="urn:microsoft.com/office/officeart/2005/8/layout/cycle1"/>
    <dgm:cxn modelId="{14B59FE7-9D15-4E32-85DB-BB418DCBF6D2}" type="presParOf" srcId="{ED39FF46-37AE-4833-B134-D10D044B1171}" destId="{CF765EA0-91AA-405A-9665-F6A9641FC081}" srcOrd="6" destOrd="0" presId="urn:microsoft.com/office/officeart/2005/8/layout/cycle1"/>
    <dgm:cxn modelId="{A0A37F66-C368-4994-9F50-09B035E37A3C}" type="presParOf" srcId="{ED39FF46-37AE-4833-B134-D10D044B1171}" destId="{762A8939-0174-4714-8435-3A417199EB84}" srcOrd="7" destOrd="0" presId="urn:microsoft.com/office/officeart/2005/8/layout/cycle1"/>
    <dgm:cxn modelId="{0608BDBF-052F-4B3B-B8FA-FB1DD603D6F2}" type="presParOf" srcId="{ED39FF46-37AE-4833-B134-D10D044B1171}" destId="{B20A96AE-5788-448F-8C20-6ED41D31904C}" srcOrd="8" destOrd="0" presId="urn:microsoft.com/office/officeart/2005/8/layout/cycle1"/>
    <dgm:cxn modelId="{832BD561-B971-4213-91EB-3C2E327A8100}" type="presParOf" srcId="{ED39FF46-37AE-4833-B134-D10D044B1171}" destId="{22E22F84-0E10-4ADE-9232-EB47B8C5E5FB}" srcOrd="9" destOrd="0" presId="urn:microsoft.com/office/officeart/2005/8/layout/cycle1"/>
    <dgm:cxn modelId="{DC481792-D12B-4D14-B9A8-93EC399A38B1}" type="presParOf" srcId="{ED39FF46-37AE-4833-B134-D10D044B1171}" destId="{47CD5121-4DE3-4482-AC23-AD32E3640D2D}" srcOrd="10" destOrd="0" presId="urn:microsoft.com/office/officeart/2005/8/layout/cycle1"/>
    <dgm:cxn modelId="{94F10078-ADF0-4022-BB60-9F0ED46CFCF7}" type="presParOf" srcId="{ED39FF46-37AE-4833-B134-D10D044B1171}" destId="{25BA8D68-20B8-4D99-982A-503015FE5E1D}"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201A61-923F-4D4D-8389-62F942A8027C}" type="doc">
      <dgm:prSet loTypeId="urn:microsoft.com/office/officeart/2018/5/layout/IconCircleLabelList" loCatId="icon" qsTypeId="urn:microsoft.com/office/officeart/2005/8/quickstyle/simple1" qsCatId="simple" csTypeId="urn:microsoft.com/office/officeart/2018/5/colors/Iconchunking_neutralbg_accent3_2" csCatId="accent3" phldr="1"/>
      <dgm:spPr/>
      <dgm:t>
        <a:bodyPr/>
        <a:lstStyle/>
        <a:p>
          <a:endParaRPr lang="en-GB"/>
        </a:p>
      </dgm:t>
    </dgm:pt>
    <dgm:pt modelId="{2223D92A-10D3-4045-9924-AA741682307F}">
      <dgm:prSet phldrT="[Text]"/>
      <dgm:spPr/>
      <dgm:t>
        <a:bodyPr/>
        <a:lstStyle/>
        <a:p>
          <a:pPr>
            <a:lnSpc>
              <a:spcPct val="100000"/>
            </a:lnSpc>
            <a:defRPr cap="all"/>
          </a:pPr>
          <a:r>
            <a:rPr lang="en-GB" dirty="0"/>
            <a:t>1. Social and area mapping </a:t>
          </a:r>
        </a:p>
      </dgm:t>
    </dgm:pt>
    <dgm:pt modelId="{60D62E99-E962-4A4D-9F6A-C85F3AA9B75E}" type="parTrans" cxnId="{23DE63AD-FC0D-4BE4-B28A-682A0140A218}">
      <dgm:prSet/>
      <dgm:spPr/>
      <dgm:t>
        <a:bodyPr/>
        <a:lstStyle/>
        <a:p>
          <a:endParaRPr lang="en-GB"/>
        </a:p>
      </dgm:t>
    </dgm:pt>
    <dgm:pt modelId="{EF420F10-6A86-4574-BB13-1ADB79B88DB6}" type="sibTrans" cxnId="{23DE63AD-FC0D-4BE4-B28A-682A0140A218}">
      <dgm:prSet/>
      <dgm:spPr/>
      <dgm:t>
        <a:bodyPr/>
        <a:lstStyle/>
        <a:p>
          <a:endParaRPr lang="en-GB"/>
        </a:p>
      </dgm:t>
    </dgm:pt>
    <dgm:pt modelId="{1936FD7B-BA79-46E3-A162-9DBA4BF34179}">
      <dgm:prSet phldrT="[Text]"/>
      <dgm:spPr/>
      <dgm:t>
        <a:bodyPr/>
        <a:lstStyle/>
        <a:p>
          <a:pPr>
            <a:lnSpc>
              <a:spcPct val="100000"/>
            </a:lnSpc>
            <a:defRPr cap="all"/>
          </a:pPr>
          <a:r>
            <a:rPr lang="en-GB" dirty="0"/>
            <a:t>2. Guiding</a:t>
          </a:r>
          <a:r>
            <a:rPr lang="en-GB" baseline="0" dirty="0"/>
            <a:t> principles </a:t>
          </a:r>
          <a:endParaRPr lang="en-GB" dirty="0"/>
        </a:p>
      </dgm:t>
    </dgm:pt>
    <dgm:pt modelId="{5C36F5E2-3700-499E-B2B9-9D921F1932B8}" type="parTrans" cxnId="{0B255EB8-604A-4EB6-B708-78C33A133B6A}">
      <dgm:prSet/>
      <dgm:spPr/>
      <dgm:t>
        <a:bodyPr/>
        <a:lstStyle/>
        <a:p>
          <a:endParaRPr lang="en-GB"/>
        </a:p>
      </dgm:t>
    </dgm:pt>
    <dgm:pt modelId="{B2C8FB8F-B98B-457F-A1B9-F21C7CDBD687}" type="sibTrans" cxnId="{0B255EB8-604A-4EB6-B708-78C33A133B6A}">
      <dgm:prSet/>
      <dgm:spPr/>
      <dgm:t>
        <a:bodyPr/>
        <a:lstStyle/>
        <a:p>
          <a:endParaRPr lang="en-GB"/>
        </a:p>
      </dgm:t>
    </dgm:pt>
    <dgm:pt modelId="{F4E16E31-B924-4395-B420-BD83331303FA}">
      <dgm:prSet phldrT="[Text]"/>
      <dgm:spPr/>
      <dgm:t>
        <a:bodyPr/>
        <a:lstStyle/>
        <a:p>
          <a:pPr>
            <a:lnSpc>
              <a:spcPct val="100000"/>
            </a:lnSpc>
            <a:defRPr cap="all"/>
          </a:pPr>
          <a:r>
            <a:rPr lang="en-GB" dirty="0"/>
            <a:t>3. CAP workshop(s) preparation </a:t>
          </a:r>
        </a:p>
        <a:p>
          <a:pPr marL="0" lvl="0" defTabSz="711200">
            <a:spcBef>
              <a:spcPct val="0"/>
            </a:spcBef>
            <a:spcAft>
              <a:spcPct val="35000"/>
            </a:spcAft>
            <a:buNone/>
          </a:pPr>
          <a:endParaRPr lang="en-GB" dirty="0"/>
        </a:p>
      </dgm:t>
    </dgm:pt>
    <dgm:pt modelId="{6E6D6A19-FFD2-475F-BF70-CA5C4BD52D73}" type="parTrans" cxnId="{DF2F1CF0-E2DE-46A3-A368-100B4169F40B}">
      <dgm:prSet/>
      <dgm:spPr/>
      <dgm:t>
        <a:bodyPr/>
        <a:lstStyle/>
        <a:p>
          <a:endParaRPr lang="en-GB"/>
        </a:p>
      </dgm:t>
    </dgm:pt>
    <dgm:pt modelId="{99B35310-A0E6-42FF-92A8-0F8C8411145C}" type="sibTrans" cxnId="{DF2F1CF0-E2DE-46A3-A368-100B4169F40B}">
      <dgm:prSet/>
      <dgm:spPr/>
      <dgm:t>
        <a:bodyPr/>
        <a:lstStyle/>
        <a:p>
          <a:endParaRPr lang="en-GB"/>
        </a:p>
      </dgm:t>
    </dgm:pt>
    <dgm:pt modelId="{B06EF859-F8EC-43C2-9E99-554D3EDB09EA}">
      <dgm:prSet/>
      <dgm:spPr/>
      <dgm:t>
        <a:bodyPr/>
        <a:lstStyle/>
        <a:p>
          <a:pPr>
            <a:lnSpc>
              <a:spcPct val="100000"/>
            </a:lnSpc>
            <a:defRPr cap="all"/>
          </a:pPr>
          <a:r>
            <a:rPr lang="en-GB" dirty="0"/>
            <a:t>4. CAP workshop(s) </a:t>
          </a:r>
        </a:p>
      </dgm:t>
    </dgm:pt>
    <dgm:pt modelId="{D6D9FEAE-67B6-4DFE-8631-EE61ED2D579C}" type="parTrans" cxnId="{3AAF99A7-4602-4529-8D02-45801E0D8285}">
      <dgm:prSet/>
      <dgm:spPr/>
      <dgm:t>
        <a:bodyPr/>
        <a:lstStyle/>
        <a:p>
          <a:endParaRPr lang="en-GB"/>
        </a:p>
      </dgm:t>
    </dgm:pt>
    <dgm:pt modelId="{718F011D-3AF5-4F06-BE44-E505CACEFEEC}" type="sibTrans" cxnId="{3AAF99A7-4602-4529-8D02-45801E0D8285}">
      <dgm:prSet/>
      <dgm:spPr/>
      <dgm:t>
        <a:bodyPr/>
        <a:lstStyle/>
        <a:p>
          <a:endParaRPr lang="en-GB"/>
        </a:p>
      </dgm:t>
    </dgm:pt>
    <dgm:pt modelId="{8F714092-873F-417E-B6B6-055D3E748D23}">
      <dgm:prSet/>
      <dgm:spPr/>
      <dgm:t>
        <a:bodyPr/>
        <a:lstStyle/>
        <a:p>
          <a:pPr>
            <a:lnSpc>
              <a:spcPct val="100000"/>
            </a:lnSpc>
            <a:defRPr cap="all"/>
          </a:pPr>
          <a:r>
            <a:rPr lang="en-GB" dirty="0"/>
            <a:t>5. Implementation and monitoring plan </a:t>
          </a:r>
        </a:p>
      </dgm:t>
    </dgm:pt>
    <dgm:pt modelId="{B9369504-A8D8-472A-AC1A-C7A7E05BC20B}" type="parTrans" cxnId="{041D442B-4DDF-4CA8-A179-B23EE77C261E}">
      <dgm:prSet/>
      <dgm:spPr/>
      <dgm:t>
        <a:bodyPr/>
        <a:lstStyle/>
        <a:p>
          <a:endParaRPr lang="en-GB"/>
        </a:p>
      </dgm:t>
    </dgm:pt>
    <dgm:pt modelId="{7DF04B76-AFB4-42BE-9DD6-1A6DA9EAD314}" type="sibTrans" cxnId="{041D442B-4DDF-4CA8-A179-B23EE77C261E}">
      <dgm:prSet/>
      <dgm:spPr/>
      <dgm:t>
        <a:bodyPr/>
        <a:lstStyle/>
        <a:p>
          <a:endParaRPr lang="en-GB"/>
        </a:p>
      </dgm:t>
    </dgm:pt>
    <dgm:pt modelId="{249E4CE1-23E1-49A0-9899-EF33CDC7CB68}">
      <dgm:prSet/>
      <dgm:spPr/>
      <dgm:t>
        <a:bodyPr/>
        <a:lstStyle/>
        <a:p>
          <a:pPr>
            <a:lnSpc>
              <a:spcPct val="100000"/>
            </a:lnSpc>
            <a:defRPr cap="all"/>
          </a:pPr>
          <a:r>
            <a:rPr lang="en-GB" dirty="0"/>
            <a:t>6. Consolidation and dissemination</a:t>
          </a:r>
        </a:p>
      </dgm:t>
    </dgm:pt>
    <dgm:pt modelId="{F7F30DA1-74D0-4934-994C-3ED5934E3675}" type="parTrans" cxnId="{21712617-F865-475A-A397-4FD4DC75DACC}">
      <dgm:prSet/>
      <dgm:spPr/>
      <dgm:t>
        <a:bodyPr/>
        <a:lstStyle/>
        <a:p>
          <a:endParaRPr lang="en-GB"/>
        </a:p>
      </dgm:t>
    </dgm:pt>
    <dgm:pt modelId="{BA7A82C4-FF09-41BF-B7EA-06D93C50948E}" type="sibTrans" cxnId="{21712617-F865-475A-A397-4FD4DC75DACC}">
      <dgm:prSet/>
      <dgm:spPr/>
      <dgm:t>
        <a:bodyPr/>
        <a:lstStyle/>
        <a:p>
          <a:endParaRPr lang="en-GB"/>
        </a:p>
      </dgm:t>
    </dgm:pt>
    <dgm:pt modelId="{B3C37744-F630-4946-8D11-49865C596CF9}">
      <dgm:prSet/>
      <dgm:spPr/>
      <dgm:t>
        <a:bodyPr/>
        <a:lstStyle/>
        <a:p>
          <a:pPr>
            <a:lnSpc>
              <a:spcPct val="100000"/>
            </a:lnSpc>
            <a:defRPr cap="all"/>
          </a:pPr>
          <a:endParaRPr lang="en-GB"/>
        </a:p>
      </dgm:t>
    </dgm:pt>
    <dgm:pt modelId="{2AD13A12-8C08-41D7-AC15-63AE9C75A132}" type="parTrans" cxnId="{7918DFB3-8007-492C-91DC-985AB5ACFCDB}">
      <dgm:prSet/>
      <dgm:spPr/>
      <dgm:t>
        <a:bodyPr/>
        <a:lstStyle/>
        <a:p>
          <a:endParaRPr lang="en-GB"/>
        </a:p>
      </dgm:t>
    </dgm:pt>
    <dgm:pt modelId="{B657AEBE-2CF2-4874-B185-60DEDD0012C5}" type="sibTrans" cxnId="{7918DFB3-8007-492C-91DC-985AB5ACFCDB}">
      <dgm:prSet/>
      <dgm:spPr/>
      <dgm:t>
        <a:bodyPr/>
        <a:lstStyle/>
        <a:p>
          <a:endParaRPr lang="en-GB"/>
        </a:p>
      </dgm:t>
    </dgm:pt>
    <dgm:pt modelId="{8E178D42-5F47-4510-9FF2-142551DF4DF9}" type="pres">
      <dgm:prSet presAssocID="{A3201A61-923F-4D4D-8389-62F942A8027C}" presName="root" presStyleCnt="0">
        <dgm:presLayoutVars>
          <dgm:dir/>
          <dgm:resizeHandles val="exact"/>
        </dgm:presLayoutVars>
      </dgm:prSet>
      <dgm:spPr/>
    </dgm:pt>
    <dgm:pt modelId="{93E9AF4E-AC96-4895-AE17-252CF473C816}" type="pres">
      <dgm:prSet presAssocID="{2223D92A-10D3-4045-9924-AA741682307F}" presName="compNode" presStyleCnt="0"/>
      <dgm:spPr/>
    </dgm:pt>
    <dgm:pt modelId="{DB83CC75-C663-412B-AA03-EDB926E87C0F}" type="pres">
      <dgm:prSet presAssocID="{2223D92A-10D3-4045-9924-AA741682307F}" presName="iconBgRect" presStyleLbl="bgShp" presStyleIdx="0" presStyleCnt="7"/>
      <dgm:spPr/>
    </dgm:pt>
    <dgm:pt modelId="{EEFD4507-8A8E-4466-9513-A7F58E98EDC0}" type="pres">
      <dgm:prSet presAssocID="{2223D92A-10D3-4045-9924-AA741682307F}"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p with pin"/>
        </a:ext>
      </dgm:extLst>
    </dgm:pt>
    <dgm:pt modelId="{D26904DF-BD50-4519-8C19-1D624CCB5833}" type="pres">
      <dgm:prSet presAssocID="{2223D92A-10D3-4045-9924-AA741682307F}" presName="spaceRect" presStyleCnt="0"/>
      <dgm:spPr/>
    </dgm:pt>
    <dgm:pt modelId="{7CBF8B48-0558-42DC-827A-8A1BC9857D39}" type="pres">
      <dgm:prSet presAssocID="{2223D92A-10D3-4045-9924-AA741682307F}" presName="textRect" presStyleLbl="revTx" presStyleIdx="0" presStyleCnt="7">
        <dgm:presLayoutVars>
          <dgm:chMax val="1"/>
          <dgm:chPref val="1"/>
        </dgm:presLayoutVars>
      </dgm:prSet>
      <dgm:spPr/>
    </dgm:pt>
    <dgm:pt modelId="{994402A6-CFAC-40B1-9E8C-35268E026FEC}" type="pres">
      <dgm:prSet presAssocID="{EF420F10-6A86-4574-BB13-1ADB79B88DB6}" presName="sibTrans" presStyleCnt="0"/>
      <dgm:spPr/>
    </dgm:pt>
    <dgm:pt modelId="{E8940052-C53B-4521-AF1D-3AE610282B7F}" type="pres">
      <dgm:prSet presAssocID="{1936FD7B-BA79-46E3-A162-9DBA4BF34179}" presName="compNode" presStyleCnt="0"/>
      <dgm:spPr/>
    </dgm:pt>
    <dgm:pt modelId="{66CED745-BBD9-4366-BBBC-0877C7AF520A}" type="pres">
      <dgm:prSet presAssocID="{1936FD7B-BA79-46E3-A162-9DBA4BF34179}" presName="iconBgRect" presStyleLbl="bgShp" presStyleIdx="1" presStyleCnt="7"/>
      <dgm:spPr/>
    </dgm:pt>
    <dgm:pt modelId="{1E91B941-8EC9-401E-A799-B300C409E653}" type="pres">
      <dgm:prSet presAssocID="{1936FD7B-BA79-46E3-A162-9DBA4BF34179}"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p compass"/>
        </a:ext>
      </dgm:extLst>
    </dgm:pt>
    <dgm:pt modelId="{224BB6F8-87D6-4EB5-9DC8-C3918726D4B8}" type="pres">
      <dgm:prSet presAssocID="{1936FD7B-BA79-46E3-A162-9DBA4BF34179}" presName="spaceRect" presStyleCnt="0"/>
      <dgm:spPr/>
    </dgm:pt>
    <dgm:pt modelId="{68FB7A80-287E-44C3-AC9B-6F9178993F0A}" type="pres">
      <dgm:prSet presAssocID="{1936FD7B-BA79-46E3-A162-9DBA4BF34179}" presName="textRect" presStyleLbl="revTx" presStyleIdx="1" presStyleCnt="7">
        <dgm:presLayoutVars>
          <dgm:chMax val="1"/>
          <dgm:chPref val="1"/>
        </dgm:presLayoutVars>
      </dgm:prSet>
      <dgm:spPr/>
    </dgm:pt>
    <dgm:pt modelId="{E7E2281E-ADEE-4A21-B0EB-FAF82CFE0ADB}" type="pres">
      <dgm:prSet presAssocID="{B2C8FB8F-B98B-457F-A1B9-F21C7CDBD687}" presName="sibTrans" presStyleCnt="0"/>
      <dgm:spPr/>
    </dgm:pt>
    <dgm:pt modelId="{F0B74235-8DF6-4DAC-A6BA-417DA8A44364}" type="pres">
      <dgm:prSet presAssocID="{F4E16E31-B924-4395-B420-BD83331303FA}" presName="compNode" presStyleCnt="0"/>
      <dgm:spPr/>
    </dgm:pt>
    <dgm:pt modelId="{93998E9C-8E0B-4A48-948A-E5213B7E71E0}" type="pres">
      <dgm:prSet presAssocID="{F4E16E31-B924-4395-B420-BD83331303FA}" presName="iconBgRect" presStyleLbl="bgShp" presStyleIdx="2" presStyleCnt="7"/>
      <dgm:spPr/>
    </dgm:pt>
    <dgm:pt modelId="{5BF406D1-D5D9-4EE3-BC19-8F22B3526450}" type="pres">
      <dgm:prSet presAssocID="{F4E16E31-B924-4395-B420-BD83331303FA}"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E10AA046-AED4-49DC-A1E4-7E853A2BFD2D}" type="pres">
      <dgm:prSet presAssocID="{F4E16E31-B924-4395-B420-BD83331303FA}" presName="spaceRect" presStyleCnt="0"/>
      <dgm:spPr/>
    </dgm:pt>
    <dgm:pt modelId="{C6DFD29D-9119-440C-A16C-8EF4FA684EA7}" type="pres">
      <dgm:prSet presAssocID="{F4E16E31-B924-4395-B420-BD83331303FA}" presName="textRect" presStyleLbl="revTx" presStyleIdx="2" presStyleCnt="7">
        <dgm:presLayoutVars>
          <dgm:chMax val="1"/>
          <dgm:chPref val="1"/>
        </dgm:presLayoutVars>
      </dgm:prSet>
      <dgm:spPr/>
    </dgm:pt>
    <dgm:pt modelId="{AD9F2809-3EC5-4FD7-BD3C-406FD8410484}" type="pres">
      <dgm:prSet presAssocID="{99B35310-A0E6-42FF-92A8-0F8C8411145C}" presName="sibTrans" presStyleCnt="0"/>
      <dgm:spPr/>
    </dgm:pt>
    <dgm:pt modelId="{02F648CC-09DD-4FB6-94E3-617B4E7E7C2D}" type="pres">
      <dgm:prSet presAssocID="{B06EF859-F8EC-43C2-9E99-554D3EDB09EA}" presName="compNode" presStyleCnt="0"/>
      <dgm:spPr/>
    </dgm:pt>
    <dgm:pt modelId="{4E2C79D8-28D0-4FB9-924B-E8F610C0F4E3}" type="pres">
      <dgm:prSet presAssocID="{B06EF859-F8EC-43C2-9E99-554D3EDB09EA}" presName="iconBgRect" presStyleLbl="bgShp" presStyleIdx="3" presStyleCnt="7"/>
      <dgm:spPr/>
    </dgm:pt>
    <dgm:pt modelId="{5B2682C0-DB3B-44C6-88BA-A9017CDEA918}" type="pres">
      <dgm:prSet presAssocID="{B06EF859-F8EC-43C2-9E99-554D3EDB09E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eting"/>
        </a:ext>
      </dgm:extLst>
    </dgm:pt>
    <dgm:pt modelId="{AC7220D6-363A-4167-B212-4E531B98E3C8}" type="pres">
      <dgm:prSet presAssocID="{B06EF859-F8EC-43C2-9E99-554D3EDB09EA}" presName="spaceRect" presStyleCnt="0"/>
      <dgm:spPr/>
    </dgm:pt>
    <dgm:pt modelId="{A7BE3538-B06C-47B1-8912-94AEB289F560}" type="pres">
      <dgm:prSet presAssocID="{B06EF859-F8EC-43C2-9E99-554D3EDB09EA}" presName="textRect" presStyleLbl="revTx" presStyleIdx="3" presStyleCnt="7">
        <dgm:presLayoutVars>
          <dgm:chMax val="1"/>
          <dgm:chPref val="1"/>
        </dgm:presLayoutVars>
      </dgm:prSet>
      <dgm:spPr/>
    </dgm:pt>
    <dgm:pt modelId="{94863B60-7DA0-42F3-A53F-77E2580D5094}" type="pres">
      <dgm:prSet presAssocID="{718F011D-3AF5-4F06-BE44-E505CACEFEEC}" presName="sibTrans" presStyleCnt="0"/>
      <dgm:spPr/>
    </dgm:pt>
    <dgm:pt modelId="{A7832E05-9D06-4756-ADDA-8638897CA992}" type="pres">
      <dgm:prSet presAssocID="{8F714092-873F-417E-B6B6-055D3E748D23}" presName="compNode" presStyleCnt="0"/>
      <dgm:spPr/>
    </dgm:pt>
    <dgm:pt modelId="{7240E431-DF08-43AE-AC9F-227B5CB78827}" type="pres">
      <dgm:prSet presAssocID="{8F714092-873F-417E-B6B6-055D3E748D23}" presName="iconBgRect" presStyleLbl="bgShp" presStyleIdx="4" presStyleCnt="7"/>
      <dgm:spPr/>
    </dgm:pt>
    <dgm:pt modelId="{CEF03E58-E3C6-4C70-9C34-397F82F46714}" type="pres">
      <dgm:prSet presAssocID="{8F714092-873F-417E-B6B6-055D3E748D23}"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laybook"/>
        </a:ext>
      </dgm:extLst>
    </dgm:pt>
    <dgm:pt modelId="{5E127B4F-18BE-4E4B-8F24-3EB2A3C2A490}" type="pres">
      <dgm:prSet presAssocID="{8F714092-873F-417E-B6B6-055D3E748D23}" presName="spaceRect" presStyleCnt="0"/>
      <dgm:spPr/>
    </dgm:pt>
    <dgm:pt modelId="{6C070909-F8EC-47B1-B6D8-B43D65DFDDE0}" type="pres">
      <dgm:prSet presAssocID="{8F714092-873F-417E-B6B6-055D3E748D23}" presName="textRect" presStyleLbl="revTx" presStyleIdx="4" presStyleCnt="7">
        <dgm:presLayoutVars>
          <dgm:chMax val="1"/>
          <dgm:chPref val="1"/>
        </dgm:presLayoutVars>
      </dgm:prSet>
      <dgm:spPr/>
    </dgm:pt>
    <dgm:pt modelId="{EF47742C-691E-4E76-9872-7F700AB1A433}" type="pres">
      <dgm:prSet presAssocID="{7DF04B76-AFB4-42BE-9DD6-1A6DA9EAD314}" presName="sibTrans" presStyleCnt="0"/>
      <dgm:spPr/>
    </dgm:pt>
    <dgm:pt modelId="{9E4B4F2B-5F7E-4D0F-88B4-001ACEBC489E}" type="pres">
      <dgm:prSet presAssocID="{249E4CE1-23E1-49A0-9899-EF33CDC7CB68}" presName="compNode" presStyleCnt="0"/>
      <dgm:spPr/>
    </dgm:pt>
    <dgm:pt modelId="{513F9486-ED7B-4EB9-B7C8-915C789112AD}" type="pres">
      <dgm:prSet presAssocID="{249E4CE1-23E1-49A0-9899-EF33CDC7CB68}" presName="iconBgRect" presStyleLbl="bgShp" presStyleIdx="5" presStyleCnt="7"/>
      <dgm:spPr/>
    </dgm:pt>
    <dgm:pt modelId="{65726774-9AA1-4268-A215-495ADCCD724F}" type="pres">
      <dgm:prSet presAssocID="{249E4CE1-23E1-49A0-9899-EF33CDC7CB68}"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egaphone"/>
        </a:ext>
      </dgm:extLst>
    </dgm:pt>
    <dgm:pt modelId="{E3DC8120-A4D3-4EE2-8695-FA147337F9BA}" type="pres">
      <dgm:prSet presAssocID="{249E4CE1-23E1-49A0-9899-EF33CDC7CB68}" presName="spaceRect" presStyleCnt="0"/>
      <dgm:spPr/>
    </dgm:pt>
    <dgm:pt modelId="{16739073-5502-4B9F-ADED-57486B9F0824}" type="pres">
      <dgm:prSet presAssocID="{249E4CE1-23E1-49A0-9899-EF33CDC7CB68}" presName="textRect" presStyleLbl="revTx" presStyleIdx="5" presStyleCnt="7">
        <dgm:presLayoutVars>
          <dgm:chMax val="1"/>
          <dgm:chPref val="1"/>
        </dgm:presLayoutVars>
      </dgm:prSet>
      <dgm:spPr/>
    </dgm:pt>
    <dgm:pt modelId="{908515A2-38A7-490E-A764-9A50FA11DF2B}" type="pres">
      <dgm:prSet presAssocID="{BA7A82C4-FF09-41BF-B7EA-06D93C50948E}" presName="sibTrans" presStyleCnt="0"/>
      <dgm:spPr/>
    </dgm:pt>
    <dgm:pt modelId="{4136843F-37DB-46F2-963A-917A937E6BAC}" type="pres">
      <dgm:prSet presAssocID="{B3C37744-F630-4946-8D11-49865C596CF9}" presName="compNode" presStyleCnt="0"/>
      <dgm:spPr/>
    </dgm:pt>
    <dgm:pt modelId="{DBC4F113-8B00-436E-915C-353123095897}" type="pres">
      <dgm:prSet presAssocID="{B3C37744-F630-4946-8D11-49865C596CF9}" presName="iconBgRect" presStyleLbl="bgShp" presStyleIdx="6" presStyleCnt="7"/>
      <dgm:spPr/>
    </dgm:pt>
    <dgm:pt modelId="{C041DD79-E6A1-44C6-B5E9-3F1AC6A3F8DD}" type="pres">
      <dgm:prSet presAssocID="{B3C37744-F630-4946-8D11-49865C596CF9}"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Connected"/>
        </a:ext>
      </dgm:extLst>
    </dgm:pt>
    <dgm:pt modelId="{728C5E55-EC04-4D68-BEA6-8E12313D74AB}" type="pres">
      <dgm:prSet presAssocID="{B3C37744-F630-4946-8D11-49865C596CF9}" presName="spaceRect" presStyleCnt="0"/>
      <dgm:spPr/>
    </dgm:pt>
    <dgm:pt modelId="{7FAE39EA-3834-4F00-967D-07E299969C09}" type="pres">
      <dgm:prSet presAssocID="{B3C37744-F630-4946-8D11-49865C596CF9}" presName="textRect" presStyleLbl="revTx" presStyleIdx="6" presStyleCnt="7">
        <dgm:presLayoutVars>
          <dgm:chMax val="1"/>
          <dgm:chPref val="1"/>
        </dgm:presLayoutVars>
      </dgm:prSet>
      <dgm:spPr/>
    </dgm:pt>
  </dgm:ptLst>
  <dgm:cxnLst>
    <dgm:cxn modelId="{21712617-F865-475A-A397-4FD4DC75DACC}" srcId="{A3201A61-923F-4D4D-8389-62F942A8027C}" destId="{249E4CE1-23E1-49A0-9899-EF33CDC7CB68}" srcOrd="5" destOrd="0" parTransId="{F7F30DA1-74D0-4934-994C-3ED5934E3675}" sibTransId="{BA7A82C4-FF09-41BF-B7EA-06D93C50948E}"/>
    <dgm:cxn modelId="{041D442B-4DDF-4CA8-A179-B23EE77C261E}" srcId="{A3201A61-923F-4D4D-8389-62F942A8027C}" destId="{8F714092-873F-417E-B6B6-055D3E748D23}" srcOrd="4" destOrd="0" parTransId="{B9369504-A8D8-472A-AC1A-C7A7E05BC20B}" sibTransId="{7DF04B76-AFB4-42BE-9DD6-1A6DA9EAD314}"/>
    <dgm:cxn modelId="{7DDDEA36-B85C-4127-BEAC-587071C17A10}" type="presOf" srcId="{249E4CE1-23E1-49A0-9899-EF33CDC7CB68}" destId="{16739073-5502-4B9F-ADED-57486B9F0824}" srcOrd="0" destOrd="0" presId="urn:microsoft.com/office/officeart/2018/5/layout/IconCircleLabelList"/>
    <dgm:cxn modelId="{13563067-9126-4FAD-8B1B-E2EAE8CF7496}" type="presOf" srcId="{F4E16E31-B924-4395-B420-BD83331303FA}" destId="{C6DFD29D-9119-440C-A16C-8EF4FA684EA7}" srcOrd="0" destOrd="0" presId="urn:microsoft.com/office/officeart/2018/5/layout/IconCircleLabelList"/>
    <dgm:cxn modelId="{673C9B6E-3194-4450-B815-9C999A92C46F}" type="presOf" srcId="{8F714092-873F-417E-B6B6-055D3E748D23}" destId="{6C070909-F8EC-47B1-B6D8-B43D65DFDDE0}" srcOrd="0" destOrd="0" presId="urn:microsoft.com/office/officeart/2018/5/layout/IconCircleLabelList"/>
    <dgm:cxn modelId="{9F94C353-9DE5-47E5-8D85-C9AA8B3BC045}" type="presOf" srcId="{B06EF859-F8EC-43C2-9E99-554D3EDB09EA}" destId="{A7BE3538-B06C-47B1-8912-94AEB289F560}" srcOrd="0" destOrd="0" presId="urn:microsoft.com/office/officeart/2018/5/layout/IconCircleLabelList"/>
    <dgm:cxn modelId="{5139F98A-1BCD-459B-9B6C-C2120BA14A2D}" type="presOf" srcId="{2223D92A-10D3-4045-9924-AA741682307F}" destId="{7CBF8B48-0558-42DC-827A-8A1BC9857D39}" srcOrd="0" destOrd="0" presId="urn:microsoft.com/office/officeart/2018/5/layout/IconCircleLabelList"/>
    <dgm:cxn modelId="{07454A99-9DBD-4DC3-830E-7FE63E0B273F}" type="presOf" srcId="{1936FD7B-BA79-46E3-A162-9DBA4BF34179}" destId="{68FB7A80-287E-44C3-AC9B-6F9178993F0A}" srcOrd="0" destOrd="0" presId="urn:microsoft.com/office/officeart/2018/5/layout/IconCircleLabelList"/>
    <dgm:cxn modelId="{3AAF99A7-4602-4529-8D02-45801E0D8285}" srcId="{A3201A61-923F-4D4D-8389-62F942A8027C}" destId="{B06EF859-F8EC-43C2-9E99-554D3EDB09EA}" srcOrd="3" destOrd="0" parTransId="{D6D9FEAE-67B6-4DFE-8631-EE61ED2D579C}" sibTransId="{718F011D-3AF5-4F06-BE44-E505CACEFEEC}"/>
    <dgm:cxn modelId="{23DE63AD-FC0D-4BE4-B28A-682A0140A218}" srcId="{A3201A61-923F-4D4D-8389-62F942A8027C}" destId="{2223D92A-10D3-4045-9924-AA741682307F}" srcOrd="0" destOrd="0" parTransId="{60D62E99-E962-4A4D-9F6A-C85F3AA9B75E}" sibTransId="{EF420F10-6A86-4574-BB13-1ADB79B88DB6}"/>
    <dgm:cxn modelId="{7918DFB3-8007-492C-91DC-985AB5ACFCDB}" srcId="{A3201A61-923F-4D4D-8389-62F942A8027C}" destId="{B3C37744-F630-4946-8D11-49865C596CF9}" srcOrd="6" destOrd="0" parTransId="{2AD13A12-8C08-41D7-AC15-63AE9C75A132}" sibTransId="{B657AEBE-2CF2-4874-B185-60DEDD0012C5}"/>
    <dgm:cxn modelId="{0B255EB8-604A-4EB6-B708-78C33A133B6A}" srcId="{A3201A61-923F-4D4D-8389-62F942A8027C}" destId="{1936FD7B-BA79-46E3-A162-9DBA4BF34179}" srcOrd="1" destOrd="0" parTransId="{5C36F5E2-3700-499E-B2B9-9D921F1932B8}" sibTransId="{B2C8FB8F-B98B-457F-A1B9-F21C7CDBD687}"/>
    <dgm:cxn modelId="{0854DAC9-4384-41F3-877E-1291A8397D51}" type="presOf" srcId="{A3201A61-923F-4D4D-8389-62F942A8027C}" destId="{8E178D42-5F47-4510-9FF2-142551DF4DF9}" srcOrd="0" destOrd="0" presId="urn:microsoft.com/office/officeart/2018/5/layout/IconCircleLabelList"/>
    <dgm:cxn modelId="{6FCFC6EB-FC60-4F61-BBC8-907F7CC61982}" type="presOf" srcId="{B3C37744-F630-4946-8D11-49865C596CF9}" destId="{7FAE39EA-3834-4F00-967D-07E299969C09}" srcOrd="0" destOrd="0" presId="urn:microsoft.com/office/officeart/2018/5/layout/IconCircleLabelList"/>
    <dgm:cxn modelId="{DF2F1CF0-E2DE-46A3-A368-100B4169F40B}" srcId="{A3201A61-923F-4D4D-8389-62F942A8027C}" destId="{F4E16E31-B924-4395-B420-BD83331303FA}" srcOrd="2" destOrd="0" parTransId="{6E6D6A19-FFD2-475F-BF70-CA5C4BD52D73}" sibTransId="{99B35310-A0E6-42FF-92A8-0F8C8411145C}"/>
    <dgm:cxn modelId="{C7CAE47A-A103-4531-A30C-5091ECAF7890}" type="presParOf" srcId="{8E178D42-5F47-4510-9FF2-142551DF4DF9}" destId="{93E9AF4E-AC96-4895-AE17-252CF473C816}" srcOrd="0" destOrd="0" presId="urn:microsoft.com/office/officeart/2018/5/layout/IconCircleLabelList"/>
    <dgm:cxn modelId="{3ABF71DA-F3F2-4911-82E4-81A54F52A386}" type="presParOf" srcId="{93E9AF4E-AC96-4895-AE17-252CF473C816}" destId="{DB83CC75-C663-412B-AA03-EDB926E87C0F}" srcOrd="0" destOrd="0" presId="urn:microsoft.com/office/officeart/2018/5/layout/IconCircleLabelList"/>
    <dgm:cxn modelId="{05ADAA6A-B236-46BD-A1B5-63F2AD600B0E}" type="presParOf" srcId="{93E9AF4E-AC96-4895-AE17-252CF473C816}" destId="{EEFD4507-8A8E-4466-9513-A7F58E98EDC0}" srcOrd="1" destOrd="0" presId="urn:microsoft.com/office/officeart/2018/5/layout/IconCircleLabelList"/>
    <dgm:cxn modelId="{A5990513-A194-4785-B832-587D3E5168D7}" type="presParOf" srcId="{93E9AF4E-AC96-4895-AE17-252CF473C816}" destId="{D26904DF-BD50-4519-8C19-1D624CCB5833}" srcOrd="2" destOrd="0" presId="urn:microsoft.com/office/officeart/2018/5/layout/IconCircleLabelList"/>
    <dgm:cxn modelId="{3FBBCAFD-9A4C-4009-9AE3-AE823E2B7E90}" type="presParOf" srcId="{93E9AF4E-AC96-4895-AE17-252CF473C816}" destId="{7CBF8B48-0558-42DC-827A-8A1BC9857D39}" srcOrd="3" destOrd="0" presId="urn:microsoft.com/office/officeart/2018/5/layout/IconCircleLabelList"/>
    <dgm:cxn modelId="{275B8327-F32D-43A0-9212-C659A3ECDE08}" type="presParOf" srcId="{8E178D42-5F47-4510-9FF2-142551DF4DF9}" destId="{994402A6-CFAC-40B1-9E8C-35268E026FEC}" srcOrd="1" destOrd="0" presId="urn:microsoft.com/office/officeart/2018/5/layout/IconCircleLabelList"/>
    <dgm:cxn modelId="{872D5286-00AC-4AD5-9C10-F4432AA6AA01}" type="presParOf" srcId="{8E178D42-5F47-4510-9FF2-142551DF4DF9}" destId="{E8940052-C53B-4521-AF1D-3AE610282B7F}" srcOrd="2" destOrd="0" presId="urn:microsoft.com/office/officeart/2018/5/layout/IconCircleLabelList"/>
    <dgm:cxn modelId="{7EBEE1AA-5E52-4CDE-AAF8-BB1FA5414E08}" type="presParOf" srcId="{E8940052-C53B-4521-AF1D-3AE610282B7F}" destId="{66CED745-BBD9-4366-BBBC-0877C7AF520A}" srcOrd="0" destOrd="0" presId="urn:microsoft.com/office/officeart/2018/5/layout/IconCircleLabelList"/>
    <dgm:cxn modelId="{5B19CEDD-AD7E-44CE-A879-20EB508908E8}" type="presParOf" srcId="{E8940052-C53B-4521-AF1D-3AE610282B7F}" destId="{1E91B941-8EC9-401E-A799-B300C409E653}" srcOrd="1" destOrd="0" presId="urn:microsoft.com/office/officeart/2018/5/layout/IconCircleLabelList"/>
    <dgm:cxn modelId="{9B7E01F8-D5B3-415D-90F1-1ED12DE1B179}" type="presParOf" srcId="{E8940052-C53B-4521-AF1D-3AE610282B7F}" destId="{224BB6F8-87D6-4EB5-9DC8-C3918726D4B8}" srcOrd="2" destOrd="0" presId="urn:microsoft.com/office/officeart/2018/5/layout/IconCircleLabelList"/>
    <dgm:cxn modelId="{2949C5ED-6881-4306-860A-214566027DF3}" type="presParOf" srcId="{E8940052-C53B-4521-AF1D-3AE610282B7F}" destId="{68FB7A80-287E-44C3-AC9B-6F9178993F0A}" srcOrd="3" destOrd="0" presId="urn:microsoft.com/office/officeart/2018/5/layout/IconCircleLabelList"/>
    <dgm:cxn modelId="{7A8D026E-A03E-4AFD-909A-A475BA043156}" type="presParOf" srcId="{8E178D42-5F47-4510-9FF2-142551DF4DF9}" destId="{E7E2281E-ADEE-4A21-B0EB-FAF82CFE0ADB}" srcOrd="3" destOrd="0" presId="urn:microsoft.com/office/officeart/2018/5/layout/IconCircleLabelList"/>
    <dgm:cxn modelId="{214B6431-5787-4C0A-B177-3ECB72BC9985}" type="presParOf" srcId="{8E178D42-5F47-4510-9FF2-142551DF4DF9}" destId="{F0B74235-8DF6-4DAC-A6BA-417DA8A44364}" srcOrd="4" destOrd="0" presId="urn:microsoft.com/office/officeart/2018/5/layout/IconCircleLabelList"/>
    <dgm:cxn modelId="{DA7FC87A-B97A-471A-908C-C3F172F891D3}" type="presParOf" srcId="{F0B74235-8DF6-4DAC-A6BA-417DA8A44364}" destId="{93998E9C-8E0B-4A48-948A-E5213B7E71E0}" srcOrd="0" destOrd="0" presId="urn:microsoft.com/office/officeart/2018/5/layout/IconCircleLabelList"/>
    <dgm:cxn modelId="{550105A9-93A0-4E29-9953-ECAF82DB8709}" type="presParOf" srcId="{F0B74235-8DF6-4DAC-A6BA-417DA8A44364}" destId="{5BF406D1-D5D9-4EE3-BC19-8F22B3526450}" srcOrd="1" destOrd="0" presId="urn:microsoft.com/office/officeart/2018/5/layout/IconCircleLabelList"/>
    <dgm:cxn modelId="{5D309A08-ABE6-476A-AEAE-0635B0070722}" type="presParOf" srcId="{F0B74235-8DF6-4DAC-A6BA-417DA8A44364}" destId="{E10AA046-AED4-49DC-A1E4-7E853A2BFD2D}" srcOrd="2" destOrd="0" presId="urn:microsoft.com/office/officeart/2018/5/layout/IconCircleLabelList"/>
    <dgm:cxn modelId="{F836F28C-22E1-44FA-91CB-CB3B0CF55C0A}" type="presParOf" srcId="{F0B74235-8DF6-4DAC-A6BA-417DA8A44364}" destId="{C6DFD29D-9119-440C-A16C-8EF4FA684EA7}" srcOrd="3" destOrd="0" presId="urn:microsoft.com/office/officeart/2018/5/layout/IconCircleLabelList"/>
    <dgm:cxn modelId="{1EE65C29-F194-4A2C-9838-AD499F9D01AD}" type="presParOf" srcId="{8E178D42-5F47-4510-9FF2-142551DF4DF9}" destId="{AD9F2809-3EC5-4FD7-BD3C-406FD8410484}" srcOrd="5" destOrd="0" presId="urn:microsoft.com/office/officeart/2018/5/layout/IconCircleLabelList"/>
    <dgm:cxn modelId="{3AC3DF4F-21C1-4E60-891E-8291D97011CC}" type="presParOf" srcId="{8E178D42-5F47-4510-9FF2-142551DF4DF9}" destId="{02F648CC-09DD-4FB6-94E3-617B4E7E7C2D}" srcOrd="6" destOrd="0" presId="urn:microsoft.com/office/officeart/2018/5/layout/IconCircleLabelList"/>
    <dgm:cxn modelId="{900460A6-DD15-4091-8114-899B776038DB}" type="presParOf" srcId="{02F648CC-09DD-4FB6-94E3-617B4E7E7C2D}" destId="{4E2C79D8-28D0-4FB9-924B-E8F610C0F4E3}" srcOrd="0" destOrd="0" presId="urn:microsoft.com/office/officeart/2018/5/layout/IconCircleLabelList"/>
    <dgm:cxn modelId="{9E14DA9C-CE8D-4CEF-85C9-01ACF0A9B0D1}" type="presParOf" srcId="{02F648CC-09DD-4FB6-94E3-617B4E7E7C2D}" destId="{5B2682C0-DB3B-44C6-88BA-A9017CDEA918}" srcOrd="1" destOrd="0" presId="urn:microsoft.com/office/officeart/2018/5/layout/IconCircleLabelList"/>
    <dgm:cxn modelId="{407EE6D8-A177-4C4C-9595-1A76645606AE}" type="presParOf" srcId="{02F648CC-09DD-4FB6-94E3-617B4E7E7C2D}" destId="{AC7220D6-363A-4167-B212-4E531B98E3C8}" srcOrd="2" destOrd="0" presId="urn:microsoft.com/office/officeart/2018/5/layout/IconCircleLabelList"/>
    <dgm:cxn modelId="{53477090-CF16-438B-9977-743B9FB7D529}" type="presParOf" srcId="{02F648CC-09DD-4FB6-94E3-617B4E7E7C2D}" destId="{A7BE3538-B06C-47B1-8912-94AEB289F560}" srcOrd="3" destOrd="0" presId="urn:microsoft.com/office/officeart/2018/5/layout/IconCircleLabelList"/>
    <dgm:cxn modelId="{4891F7D2-60D8-446C-A246-794E6F2B6557}" type="presParOf" srcId="{8E178D42-5F47-4510-9FF2-142551DF4DF9}" destId="{94863B60-7DA0-42F3-A53F-77E2580D5094}" srcOrd="7" destOrd="0" presId="urn:microsoft.com/office/officeart/2018/5/layout/IconCircleLabelList"/>
    <dgm:cxn modelId="{360C662D-1079-45F0-B718-5C796C042F72}" type="presParOf" srcId="{8E178D42-5F47-4510-9FF2-142551DF4DF9}" destId="{A7832E05-9D06-4756-ADDA-8638897CA992}" srcOrd="8" destOrd="0" presId="urn:microsoft.com/office/officeart/2018/5/layout/IconCircleLabelList"/>
    <dgm:cxn modelId="{7E41BBC4-02B4-44C7-8C30-B03A35059866}" type="presParOf" srcId="{A7832E05-9D06-4756-ADDA-8638897CA992}" destId="{7240E431-DF08-43AE-AC9F-227B5CB78827}" srcOrd="0" destOrd="0" presId="urn:microsoft.com/office/officeart/2018/5/layout/IconCircleLabelList"/>
    <dgm:cxn modelId="{B3898A65-9A3C-41D2-954C-1294E13C8ECF}" type="presParOf" srcId="{A7832E05-9D06-4756-ADDA-8638897CA992}" destId="{CEF03E58-E3C6-4C70-9C34-397F82F46714}" srcOrd="1" destOrd="0" presId="urn:microsoft.com/office/officeart/2018/5/layout/IconCircleLabelList"/>
    <dgm:cxn modelId="{08E1A3C1-A406-4C7A-A64E-52CC4CC7DBEC}" type="presParOf" srcId="{A7832E05-9D06-4756-ADDA-8638897CA992}" destId="{5E127B4F-18BE-4E4B-8F24-3EB2A3C2A490}" srcOrd="2" destOrd="0" presId="urn:microsoft.com/office/officeart/2018/5/layout/IconCircleLabelList"/>
    <dgm:cxn modelId="{83A29349-8EF2-4695-8778-C92431F4F661}" type="presParOf" srcId="{A7832E05-9D06-4756-ADDA-8638897CA992}" destId="{6C070909-F8EC-47B1-B6D8-B43D65DFDDE0}" srcOrd="3" destOrd="0" presId="urn:microsoft.com/office/officeart/2018/5/layout/IconCircleLabelList"/>
    <dgm:cxn modelId="{7AA45811-3527-43AD-B17A-9134C7ACB88B}" type="presParOf" srcId="{8E178D42-5F47-4510-9FF2-142551DF4DF9}" destId="{EF47742C-691E-4E76-9872-7F700AB1A433}" srcOrd="9" destOrd="0" presId="urn:microsoft.com/office/officeart/2018/5/layout/IconCircleLabelList"/>
    <dgm:cxn modelId="{211CD583-CE08-4369-9FBF-00237337CEBB}" type="presParOf" srcId="{8E178D42-5F47-4510-9FF2-142551DF4DF9}" destId="{9E4B4F2B-5F7E-4D0F-88B4-001ACEBC489E}" srcOrd="10" destOrd="0" presId="urn:microsoft.com/office/officeart/2018/5/layout/IconCircleLabelList"/>
    <dgm:cxn modelId="{3EC43793-FADB-4571-BFE6-75F452BC40F3}" type="presParOf" srcId="{9E4B4F2B-5F7E-4D0F-88B4-001ACEBC489E}" destId="{513F9486-ED7B-4EB9-B7C8-915C789112AD}" srcOrd="0" destOrd="0" presId="urn:microsoft.com/office/officeart/2018/5/layout/IconCircleLabelList"/>
    <dgm:cxn modelId="{CF682EE1-5B40-4FB3-9783-F89698CB84B2}" type="presParOf" srcId="{9E4B4F2B-5F7E-4D0F-88B4-001ACEBC489E}" destId="{65726774-9AA1-4268-A215-495ADCCD724F}" srcOrd="1" destOrd="0" presId="urn:microsoft.com/office/officeart/2018/5/layout/IconCircleLabelList"/>
    <dgm:cxn modelId="{6875476D-9719-49D5-967C-37D5BDA6CBCD}" type="presParOf" srcId="{9E4B4F2B-5F7E-4D0F-88B4-001ACEBC489E}" destId="{E3DC8120-A4D3-4EE2-8695-FA147337F9BA}" srcOrd="2" destOrd="0" presId="urn:microsoft.com/office/officeart/2018/5/layout/IconCircleLabelList"/>
    <dgm:cxn modelId="{D9208761-4AE8-4CE7-A3BE-2BF8EC0A7356}" type="presParOf" srcId="{9E4B4F2B-5F7E-4D0F-88B4-001ACEBC489E}" destId="{16739073-5502-4B9F-ADED-57486B9F0824}" srcOrd="3" destOrd="0" presId="urn:microsoft.com/office/officeart/2018/5/layout/IconCircleLabelList"/>
    <dgm:cxn modelId="{DA45102B-6D58-4CC1-A1DD-E4F387CA13A6}" type="presParOf" srcId="{8E178D42-5F47-4510-9FF2-142551DF4DF9}" destId="{908515A2-38A7-490E-A764-9A50FA11DF2B}" srcOrd="11" destOrd="0" presId="urn:microsoft.com/office/officeart/2018/5/layout/IconCircleLabelList"/>
    <dgm:cxn modelId="{2DB3BF56-440A-4655-88EA-6383A4CF7962}" type="presParOf" srcId="{8E178D42-5F47-4510-9FF2-142551DF4DF9}" destId="{4136843F-37DB-46F2-963A-917A937E6BAC}" srcOrd="12" destOrd="0" presId="urn:microsoft.com/office/officeart/2018/5/layout/IconCircleLabelList"/>
    <dgm:cxn modelId="{11ABAF5F-C602-46EA-9B49-0C56D3545147}" type="presParOf" srcId="{4136843F-37DB-46F2-963A-917A937E6BAC}" destId="{DBC4F113-8B00-436E-915C-353123095897}" srcOrd="0" destOrd="0" presId="urn:microsoft.com/office/officeart/2018/5/layout/IconCircleLabelList"/>
    <dgm:cxn modelId="{1AA01CF9-C7E7-4B28-839C-D09380ECEF6E}" type="presParOf" srcId="{4136843F-37DB-46F2-963A-917A937E6BAC}" destId="{C041DD79-E6A1-44C6-B5E9-3F1AC6A3F8DD}" srcOrd="1" destOrd="0" presId="urn:microsoft.com/office/officeart/2018/5/layout/IconCircleLabelList"/>
    <dgm:cxn modelId="{9D408932-52B4-4755-B082-3E792263F5D8}" type="presParOf" srcId="{4136843F-37DB-46F2-963A-917A937E6BAC}" destId="{728C5E55-EC04-4D68-BEA6-8E12313D74AB}" srcOrd="2" destOrd="0" presId="urn:microsoft.com/office/officeart/2018/5/layout/IconCircleLabelList"/>
    <dgm:cxn modelId="{BCC1D768-401D-4F7F-91C8-65A88124902B}" type="presParOf" srcId="{4136843F-37DB-46F2-963A-917A937E6BAC}" destId="{7FAE39EA-3834-4F00-967D-07E299969C09}"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201A61-923F-4D4D-8389-62F942A8027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pt>
    <dgm:pt modelId="{2223D92A-10D3-4045-9924-AA741682307F}">
      <dgm:prSet phldrT="[Text]" custT="1"/>
      <dgm:spPr/>
      <dgm:t>
        <a:bodyPr/>
        <a:lstStyle/>
        <a:p>
          <a:pPr>
            <a:lnSpc>
              <a:spcPct val="100000"/>
            </a:lnSpc>
          </a:pPr>
          <a:r>
            <a:rPr lang="en-GB" sz="2400" dirty="0"/>
            <a:t>Government</a:t>
          </a:r>
          <a:r>
            <a:rPr lang="en-GB" sz="2400" baseline="0" dirty="0"/>
            <a:t> and partners to support the process</a:t>
          </a:r>
          <a:endParaRPr lang="en-GB" sz="2400" dirty="0"/>
        </a:p>
      </dgm:t>
    </dgm:pt>
    <dgm:pt modelId="{60D62E99-E962-4A4D-9F6A-C85F3AA9B75E}" type="parTrans" cxnId="{23DE63AD-FC0D-4BE4-B28A-682A0140A218}">
      <dgm:prSet/>
      <dgm:spPr/>
      <dgm:t>
        <a:bodyPr/>
        <a:lstStyle/>
        <a:p>
          <a:endParaRPr lang="en-GB"/>
        </a:p>
      </dgm:t>
    </dgm:pt>
    <dgm:pt modelId="{EF420F10-6A86-4574-BB13-1ADB79B88DB6}" type="sibTrans" cxnId="{23DE63AD-FC0D-4BE4-B28A-682A0140A218}">
      <dgm:prSet/>
      <dgm:spPr/>
      <dgm:t>
        <a:bodyPr/>
        <a:lstStyle/>
        <a:p>
          <a:endParaRPr lang="en-GB"/>
        </a:p>
      </dgm:t>
    </dgm:pt>
    <dgm:pt modelId="{1936FD7B-BA79-46E3-A162-9DBA4BF34179}">
      <dgm:prSet phldrT="[Text]" custT="1"/>
      <dgm:spPr/>
      <dgm:t>
        <a:bodyPr/>
        <a:lstStyle/>
        <a:p>
          <a:pPr>
            <a:lnSpc>
              <a:spcPct val="100000"/>
            </a:lnSpc>
          </a:pPr>
          <a:r>
            <a:rPr lang="en-GB" sz="2400" dirty="0"/>
            <a:t>Flexibility</a:t>
          </a:r>
        </a:p>
      </dgm:t>
    </dgm:pt>
    <dgm:pt modelId="{5C36F5E2-3700-499E-B2B9-9D921F1932B8}" type="parTrans" cxnId="{0B255EB8-604A-4EB6-B708-78C33A133B6A}">
      <dgm:prSet/>
      <dgm:spPr/>
      <dgm:t>
        <a:bodyPr/>
        <a:lstStyle/>
        <a:p>
          <a:endParaRPr lang="en-GB"/>
        </a:p>
      </dgm:t>
    </dgm:pt>
    <dgm:pt modelId="{B2C8FB8F-B98B-457F-A1B9-F21C7CDBD687}" type="sibTrans" cxnId="{0B255EB8-604A-4EB6-B708-78C33A133B6A}">
      <dgm:prSet/>
      <dgm:spPr/>
      <dgm:t>
        <a:bodyPr/>
        <a:lstStyle/>
        <a:p>
          <a:endParaRPr lang="en-GB"/>
        </a:p>
      </dgm:t>
    </dgm:pt>
    <dgm:pt modelId="{F4E16E31-B924-4395-B420-BD83331303FA}">
      <dgm:prSet phldrT="[Text]" custT="1"/>
      <dgm:spPr/>
      <dgm:t>
        <a:bodyPr/>
        <a:lstStyle/>
        <a:p>
          <a:pPr>
            <a:lnSpc>
              <a:spcPct val="100000"/>
            </a:lnSpc>
          </a:pPr>
          <a:r>
            <a:rPr lang="en-GB" sz="2400" kern="1200" dirty="0">
              <a:solidFill>
                <a:prstClr val="black">
                  <a:hueOff val="0"/>
                  <a:satOff val="0"/>
                  <a:lumOff val="0"/>
                  <a:alphaOff val="0"/>
                </a:prstClr>
              </a:solidFill>
              <a:latin typeface="Calibri" panose="020F0502020204030204"/>
              <a:ea typeface="+mn-ea"/>
              <a:cs typeface="+mn-cs"/>
            </a:rPr>
            <a:t>Patience</a:t>
          </a:r>
        </a:p>
      </dgm:t>
    </dgm:pt>
    <dgm:pt modelId="{6E6D6A19-FFD2-475F-BF70-CA5C4BD52D73}" type="parTrans" cxnId="{DF2F1CF0-E2DE-46A3-A368-100B4169F40B}">
      <dgm:prSet/>
      <dgm:spPr/>
      <dgm:t>
        <a:bodyPr/>
        <a:lstStyle/>
        <a:p>
          <a:endParaRPr lang="en-GB"/>
        </a:p>
      </dgm:t>
    </dgm:pt>
    <dgm:pt modelId="{99B35310-A0E6-42FF-92A8-0F8C8411145C}" type="sibTrans" cxnId="{DF2F1CF0-E2DE-46A3-A368-100B4169F40B}">
      <dgm:prSet/>
      <dgm:spPr/>
      <dgm:t>
        <a:bodyPr/>
        <a:lstStyle/>
        <a:p>
          <a:endParaRPr lang="en-GB"/>
        </a:p>
      </dgm:t>
    </dgm:pt>
    <dgm:pt modelId="{B06EF859-F8EC-43C2-9E99-554D3EDB09EA}">
      <dgm:prSet custT="1"/>
      <dgm:spPr/>
      <dgm:t>
        <a:bodyPr/>
        <a:lstStyle/>
        <a:p>
          <a:pPr>
            <a:lnSpc>
              <a:spcPct val="100000"/>
            </a:lnSpc>
          </a:pPr>
          <a:r>
            <a:rPr lang="en-GB" sz="2400" dirty="0"/>
            <a:t>Creativity </a:t>
          </a:r>
        </a:p>
      </dgm:t>
    </dgm:pt>
    <dgm:pt modelId="{D6D9FEAE-67B6-4DFE-8631-EE61ED2D579C}" type="parTrans" cxnId="{3AAF99A7-4602-4529-8D02-45801E0D8285}">
      <dgm:prSet/>
      <dgm:spPr/>
      <dgm:t>
        <a:bodyPr/>
        <a:lstStyle/>
        <a:p>
          <a:endParaRPr lang="en-GB"/>
        </a:p>
      </dgm:t>
    </dgm:pt>
    <dgm:pt modelId="{718F011D-3AF5-4F06-BE44-E505CACEFEEC}" type="sibTrans" cxnId="{3AAF99A7-4602-4529-8D02-45801E0D8285}">
      <dgm:prSet/>
      <dgm:spPr/>
      <dgm:t>
        <a:bodyPr/>
        <a:lstStyle/>
        <a:p>
          <a:endParaRPr lang="en-GB"/>
        </a:p>
      </dgm:t>
    </dgm:pt>
    <dgm:pt modelId="{249E4CE1-23E1-49A0-9899-EF33CDC7CB68}">
      <dgm:prSet custT="1"/>
      <dgm:spPr/>
      <dgm:t>
        <a:bodyPr/>
        <a:lstStyle/>
        <a:p>
          <a:pPr>
            <a:lnSpc>
              <a:spcPct val="100000"/>
            </a:lnSpc>
          </a:pPr>
          <a:r>
            <a:rPr lang="en-GB" sz="2400" dirty="0"/>
            <a:t>Representativity</a:t>
          </a:r>
        </a:p>
      </dgm:t>
    </dgm:pt>
    <dgm:pt modelId="{F7F30DA1-74D0-4934-994C-3ED5934E3675}" type="parTrans" cxnId="{21712617-F865-475A-A397-4FD4DC75DACC}">
      <dgm:prSet/>
      <dgm:spPr/>
      <dgm:t>
        <a:bodyPr/>
        <a:lstStyle/>
        <a:p>
          <a:endParaRPr lang="en-GB"/>
        </a:p>
      </dgm:t>
    </dgm:pt>
    <dgm:pt modelId="{BA7A82C4-FF09-41BF-B7EA-06D93C50948E}" type="sibTrans" cxnId="{21712617-F865-475A-A397-4FD4DC75DACC}">
      <dgm:prSet/>
      <dgm:spPr/>
      <dgm:t>
        <a:bodyPr/>
        <a:lstStyle/>
        <a:p>
          <a:endParaRPr lang="en-GB"/>
        </a:p>
      </dgm:t>
    </dgm:pt>
    <dgm:pt modelId="{D2BCE356-AA02-436F-808E-7CF614A0AB3E}">
      <dgm:prSet/>
      <dgm:spPr/>
      <dgm:t>
        <a:bodyPr/>
        <a:lstStyle/>
        <a:p>
          <a:pPr>
            <a:lnSpc>
              <a:spcPct val="100000"/>
            </a:lnSpc>
          </a:pPr>
          <a:endParaRPr lang="en-GB"/>
        </a:p>
      </dgm:t>
    </dgm:pt>
    <dgm:pt modelId="{847D17BC-44CF-41B1-A6E1-ED512EA250DC}" type="parTrans" cxnId="{3BA7BA49-C250-44EB-B74D-BB4BF1B69BA3}">
      <dgm:prSet/>
      <dgm:spPr/>
      <dgm:t>
        <a:bodyPr/>
        <a:lstStyle/>
        <a:p>
          <a:endParaRPr lang="en-GB"/>
        </a:p>
      </dgm:t>
    </dgm:pt>
    <dgm:pt modelId="{7EAA965A-6C3D-4174-BB0A-6F86E7A71036}" type="sibTrans" cxnId="{3BA7BA49-C250-44EB-B74D-BB4BF1B69BA3}">
      <dgm:prSet/>
      <dgm:spPr/>
      <dgm:t>
        <a:bodyPr/>
        <a:lstStyle/>
        <a:p>
          <a:endParaRPr lang="en-GB"/>
        </a:p>
      </dgm:t>
    </dgm:pt>
    <dgm:pt modelId="{10EF2EC3-7A25-4E03-B960-0CEF5D276040}" type="pres">
      <dgm:prSet presAssocID="{A3201A61-923F-4D4D-8389-62F942A8027C}" presName="root" presStyleCnt="0">
        <dgm:presLayoutVars>
          <dgm:dir/>
          <dgm:resizeHandles val="exact"/>
        </dgm:presLayoutVars>
      </dgm:prSet>
      <dgm:spPr/>
    </dgm:pt>
    <dgm:pt modelId="{0DCDFDF6-3900-4CFF-9638-BCF4B14428B5}" type="pres">
      <dgm:prSet presAssocID="{2223D92A-10D3-4045-9924-AA741682307F}" presName="compNode" presStyleCnt="0"/>
      <dgm:spPr/>
    </dgm:pt>
    <dgm:pt modelId="{CF8D71CD-C720-4031-B10C-433F7FBB108E}" type="pres">
      <dgm:prSet presAssocID="{2223D92A-10D3-4045-9924-AA741682307F}" presName="bgRect" presStyleLbl="bgShp" presStyleIdx="0" presStyleCnt="6"/>
      <dgm:spPr/>
    </dgm:pt>
    <dgm:pt modelId="{B7D075DE-E0F1-4AD4-9885-AF79DE600038}" type="pres">
      <dgm:prSet presAssocID="{2223D92A-10D3-4045-9924-AA741682307F}" presName="iconRect" presStyleLbl="node1" presStyleIdx="0" presStyleCnt="6"/>
      <dgm:spPr>
        <a:blipFill>
          <a:blip xmlns:r="http://schemas.openxmlformats.org/officeDocument/2006/relationships" r:embed="rId1">
            <a:biLevel thresh="75000"/>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Open hand"/>
        </a:ext>
      </dgm:extLst>
    </dgm:pt>
    <dgm:pt modelId="{F0E1DEE8-B24A-418B-8652-96894C66076F}" type="pres">
      <dgm:prSet presAssocID="{2223D92A-10D3-4045-9924-AA741682307F}" presName="spaceRect" presStyleCnt="0"/>
      <dgm:spPr/>
    </dgm:pt>
    <dgm:pt modelId="{CAF8CE14-9295-4552-AA83-32E3AF135ADC}" type="pres">
      <dgm:prSet presAssocID="{2223D92A-10D3-4045-9924-AA741682307F}" presName="parTx" presStyleLbl="revTx" presStyleIdx="0" presStyleCnt="6">
        <dgm:presLayoutVars>
          <dgm:chMax val="0"/>
          <dgm:chPref val="0"/>
        </dgm:presLayoutVars>
      </dgm:prSet>
      <dgm:spPr/>
    </dgm:pt>
    <dgm:pt modelId="{9E87B908-892C-431C-8368-98FB635A6133}" type="pres">
      <dgm:prSet presAssocID="{EF420F10-6A86-4574-BB13-1ADB79B88DB6}" presName="sibTrans" presStyleCnt="0"/>
      <dgm:spPr/>
    </dgm:pt>
    <dgm:pt modelId="{21835A4D-2096-4DA0-AC68-0B748163B3EA}" type="pres">
      <dgm:prSet presAssocID="{1936FD7B-BA79-46E3-A162-9DBA4BF34179}" presName="compNode" presStyleCnt="0"/>
      <dgm:spPr/>
    </dgm:pt>
    <dgm:pt modelId="{0FA819C0-994C-4F9D-B827-E51261634592}" type="pres">
      <dgm:prSet presAssocID="{1936FD7B-BA79-46E3-A162-9DBA4BF34179}" presName="bgRect" presStyleLbl="bgShp" presStyleIdx="1" presStyleCnt="6"/>
      <dgm:spPr/>
    </dgm:pt>
    <dgm:pt modelId="{7BF43007-B6B7-4D55-8B50-A0C863BE19EA}" type="pres">
      <dgm:prSet presAssocID="{1936FD7B-BA79-46E3-A162-9DBA4BF34179}" presName="iconRect" presStyleLbl="node1" presStyleIdx="1" presStyleCnt="6"/>
      <dgm:spPr>
        <a:blipFill>
          <a:blip xmlns:r="http://schemas.openxmlformats.org/officeDocument/2006/relationships" r:embed="rId3">
            <a:biLevel thresh="7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501A8F24-AE41-4216-A8B1-220B4BBFC612}" type="pres">
      <dgm:prSet presAssocID="{1936FD7B-BA79-46E3-A162-9DBA4BF34179}" presName="spaceRect" presStyleCnt="0"/>
      <dgm:spPr/>
    </dgm:pt>
    <dgm:pt modelId="{217AC9BB-3383-4F22-82F4-23389B815E66}" type="pres">
      <dgm:prSet presAssocID="{1936FD7B-BA79-46E3-A162-9DBA4BF34179}" presName="parTx" presStyleLbl="revTx" presStyleIdx="1" presStyleCnt="6">
        <dgm:presLayoutVars>
          <dgm:chMax val="0"/>
          <dgm:chPref val="0"/>
        </dgm:presLayoutVars>
      </dgm:prSet>
      <dgm:spPr/>
    </dgm:pt>
    <dgm:pt modelId="{3FEAE4A2-25F3-4E1B-8145-BF642D6C0A0D}" type="pres">
      <dgm:prSet presAssocID="{B2C8FB8F-B98B-457F-A1B9-F21C7CDBD687}" presName="sibTrans" presStyleCnt="0"/>
      <dgm:spPr/>
    </dgm:pt>
    <dgm:pt modelId="{8DE68880-ABC3-4732-9F23-12A6628E1890}" type="pres">
      <dgm:prSet presAssocID="{F4E16E31-B924-4395-B420-BD83331303FA}" presName="compNode" presStyleCnt="0"/>
      <dgm:spPr/>
    </dgm:pt>
    <dgm:pt modelId="{26C843C4-1F79-4CBC-9BAB-B86ABC4B8320}" type="pres">
      <dgm:prSet presAssocID="{F4E16E31-B924-4395-B420-BD83331303FA}" presName="bgRect" presStyleLbl="bgShp" presStyleIdx="2" presStyleCnt="6"/>
      <dgm:spPr/>
    </dgm:pt>
    <dgm:pt modelId="{29EEF34F-5E1D-4834-906B-F52D94F5F593}" type="pres">
      <dgm:prSet presAssocID="{F4E16E31-B924-4395-B420-BD83331303FA}" presName="iconRect" presStyleLbl="node1" presStyleIdx="2" presStyleCnt="6"/>
      <dgm:spPr>
        <a:blipFill>
          <a:blip xmlns:r="http://schemas.openxmlformats.org/officeDocument/2006/relationships" r:embed="rId5">
            <a:graysc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urglass"/>
        </a:ext>
      </dgm:extLst>
    </dgm:pt>
    <dgm:pt modelId="{189350E9-F5CF-4173-883F-43068582B49F}" type="pres">
      <dgm:prSet presAssocID="{F4E16E31-B924-4395-B420-BD83331303FA}" presName="spaceRect" presStyleCnt="0"/>
      <dgm:spPr/>
    </dgm:pt>
    <dgm:pt modelId="{1DCE66B5-9CA7-46FA-8681-8B9955908331}" type="pres">
      <dgm:prSet presAssocID="{F4E16E31-B924-4395-B420-BD83331303FA}" presName="parTx" presStyleLbl="revTx" presStyleIdx="2" presStyleCnt="6">
        <dgm:presLayoutVars>
          <dgm:chMax val="0"/>
          <dgm:chPref val="0"/>
        </dgm:presLayoutVars>
      </dgm:prSet>
      <dgm:spPr/>
    </dgm:pt>
    <dgm:pt modelId="{1AF54DB6-6DED-4AE9-BBF4-03C7C2D180A8}" type="pres">
      <dgm:prSet presAssocID="{99B35310-A0E6-42FF-92A8-0F8C8411145C}" presName="sibTrans" presStyleCnt="0"/>
      <dgm:spPr/>
    </dgm:pt>
    <dgm:pt modelId="{78A6895A-776C-41FB-A110-494AE2A0A736}" type="pres">
      <dgm:prSet presAssocID="{B06EF859-F8EC-43C2-9E99-554D3EDB09EA}" presName="compNode" presStyleCnt="0"/>
      <dgm:spPr/>
    </dgm:pt>
    <dgm:pt modelId="{01B413C0-3512-44FF-9379-E42B566E7C51}" type="pres">
      <dgm:prSet presAssocID="{B06EF859-F8EC-43C2-9E99-554D3EDB09EA}" presName="bgRect" presStyleLbl="bgShp" presStyleIdx="3" presStyleCnt="6"/>
      <dgm:spPr/>
    </dgm:pt>
    <dgm:pt modelId="{18A45B5C-6C2F-4A46-8336-9682D625B913}" type="pres">
      <dgm:prSet presAssocID="{B06EF859-F8EC-43C2-9E99-554D3EDB09EA}" presName="iconRect" presStyleLbl="node1" presStyleIdx="3" presStyleCnt="6"/>
      <dgm:spPr>
        <a:blipFill>
          <a:blip xmlns:r="http://schemas.openxmlformats.org/officeDocument/2006/relationships" r:embed="rId7">
            <a:biLevel thresh="75000"/>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Brainstorm"/>
        </a:ext>
      </dgm:extLst>
    </dgm:pt>
    <dgm:pt modelId="{874586AE-572F-4C06-B90D-F851A3050F81}" type="pres">
      <dgm:prSet presAssocID="{B06EF859-F8EC-43C2-9E99-554D3EDB09EA}" presName="spaceRect" presStyleCnt="0"/>
      <dgm:spPr/>
    </dgm:pt>
    <dgm:pt modelId="{6F166C55-FD52-45D7-8D5C-0459F49D64E2}" type="pres">
      <dgm:prSet presAssocID="{B06EF859-F8EC-43C2-9E99-554D3EDB09EA}" presName="parTx" presStyleLbl="revTx" presStyleIdx="3" presStyleCnt="6">
        <dgm:presLayoutVars>
          <dgm:chMax val="0"/>
          <dgm:chPref val="0"/>
        </dgm:presLayoutVars>
      </dgm:prSet>
      <dgm:spPr/>
    </dgm:pt>
    <dgm:pt modelId="{F410B2F6-0705-4459-9C2F-52FC5D3AA12D}" type="pres">
      <dgm:prSet presAssocID="{718F011D-3AF5-4F06-BE44-E505CACEFEEC}" presName="sibTrans" presStyleCnt="0"/>
      <dgm:spPr/>
    </dgm:pt>
    <dgm:pt modelId="{06B27451-3AFC-43BE-BF98-2F581D4D4D07}" type="pres">
      <dgm:prSet presAssocID="{249E4CE1-23E1-49A0-9899-EF33CDC7CB68}" presName="compNode" presStyleCnt="0"/>
      <dgm:spPr/>
    </dgm:pt>
    <dgm:pt modelId="{71A445E8-208B-4669-AAB5-91FF487A293C}" type="pres">
      <dgm:prSet presAssocID="{249E4CE1-23E1-49A0-9899-EF33CDC7CB68}" presName="bgRect" presStyleLbl="bgShp" presStyleIdx="4" presStyleCnt="6"/>
      <dgm:spPr/>
    </dgm:pt>
    <dgm:pt modelId="{EAE385A6-9CBC-4FFF-ADA6-6609F26E6462}" type="pres">
      <dgm:prSet presAssocID="{249E4CE1-23E1-49A0-9899-EF33CDC7CB68}" presName="iconRect" presStyleLbl="node1" presStyleIdx="4" presStyleCnt="6"/>
      <dgm:spPr>
        <a:blipFill>
          <a:blip xmlns:r="http://schemas.openxmlformats.org/officeDocument/2006/relationships" r:embed="rId9">
            <a:biLevel thresh="75000"/>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Group of people"/>
        </a:ext>
      </dgm:extLst>
    </dgm:pt>
    <dgm:pt modelId="{43CCAF9D-73DE-4CFE-894C-BEA7211115B2}" type="pres">
      <dgm:prSet presAssocID="{249E4CE1-23E1-49A0-9899-EF33CDC7CB68}" presName="spaceRect" presStyleCnt="0"/>
      <dgm:spPr/>
    </dgm:pt>
    <dgm:pt modelId="{9E4CFBA2-49AA-45F3-BDB1-425EE4D72A13}" type="pres">
      <dgm:prSet presAssocID="{249E4CE1-23E1-49A0-9899-EF33CDC7CB68}" presName="parTx" presStyleLbl="revTx" presStyleIdx="4" presStyleCnt="6">
        <dgm:presLayoutVars>
          <dgm:chMax val="0"/>
          <dgm:chPref val="0"/>
        </dgm:presLayoutVars>
      </dgm:prSet>
      <dgm:spPr/>
    </dgm:pt>
    <dgm:pt modelId="{7ADF2D8F-6E6E-40DF-BCDC-15CFA2D13952}" type="pres">
      <dgm:prSet presAssocID="{BA7A82C4-FF09-41BF-B7EA-06D93C50948E}" presName="sibTrans" presStyleCnt="0"/>
      <dgm:spPr/>
    </dgm:pt>
    <dgm:pt modelId="{AF8E3D5B-90B9-4382-8351-FA1AA59712A1}" type="pres">
      <dgm:prSet presAssocID="{D2BCE356-AA02-436F-808E-7CF614A0AB3E}" presName="compNode" presStyleCnt="0"/>
      <dgm:spPr/>
    </dgm:pt>
    <dgm:pt modelId="{9DECA8CE-DBE3-4EEA-B5CF-C890911963BE}" type="pres">
      <dgm:prSet presAssocID="{D2BCE356-AA02-436F-808E-7CF614A0AB3E}" presName="bgRect" presStyleLbl="bgShp" presStyleIdx="5" presStyleCnt="6" custLinFactNeighborY="6686"/>
      <dgm:spPr/>
    </dgm:pt>
    <dgm:pt modelId="{FF6A0189-914D-45BB-A136-02E8C133ECAB}" type="pres">
      <dgm:prSet presAssocID="{D2BCE356-AA02-436F-808E-7CF614A0AB3E}" presName="iconRect" presStyleLbl="node1" presStyleIdx="5" presStyleCnt="6"/>
      <dgm:spPr>
        <a:blipFill>
          <a:blip xmlns:r="http://schemas.openxmlformats.org/officeDocument/2006/relationships" r:embed="rId11">
            <a:biLevel thresh="75000"/>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Connections"/>
        </a:ext>
      </dgm:extLst>
    </dgm:pt>
    <dgm:pt modelId="{5AB7A1CE-BE04-449B-BDA6-D2EA1DCC2FEA}" type="pres">
      <dgm:prSet presAssocID="{D2BCE356-AA02-436F-808E-7CF614A0AB3E}" presName="spaceRect" presStyleCnt="0"/>
      <dgm:spPr/>
    </dgm:pt>
    <dgm:pt modelId="{6D1A0A71-4291-481F-BCDA-0369E2E85F7F}" type="pres">
      <dgm:prSet presAssocID="{D2BCE356-AA02-436F-808E-7CF614A0AB3E}" presName="parTx" presStyleLbl="revTx" presStyleIdx="5" presStyleCnt="6">
        <dgm:presLayoutVars>
          <dgm:chMax val="0"/>
          <dgm:chPref val="0"/>
        </dgm:presLayoutVars>
      </dgm:prSet>
      <dgm:spPr/>
    </dgm:pt>
  </dgm:ptLst>
  <dgm:cxnLst>
    <dgm:cxn modelId="{B24BBF03-C2A5-4A0F-A715-16218E3B35F5}" type="presOf" srcId="{1936FD7B-BA79-46E3-A162-9DBA4BF34179}" destId="{217AC9BB-3383-4F22-82F4-23389B815E66}" srcOrd="0" destOrd="0" presId="urn:microsoft.com/office/officeart/2018/2/layout/IconVerticalSolidList"/>
    <dgm:cxn modelId="{21712617-F865-475A-A397-4FD4DC75DACC}" srcId="{A3201A61-923F-4D4D-8389-62F942A8027C}" destId="{249E4CE1-23E1-49A0-9899-EF33CDC7CB68}" srcOrd="4" destOrd="0" parTransId="{F7F30DA1-74D0-4934-994C-3ED5934E3675}" sibTransId="{BA7A82C4-FF09-41BF-B7EA-06D93C50948E}"/>
    <dgm:cxn modelId="{93DC0427-B62A-43CD-817C-31B41156101B}" type="presOf" srcId="{2223D92A-10D3-4045-9924-AA741682307F}" destId="{CAF8CE14-9295-4552-AA83-32E3AF135ADC}" srcOrd="0" destOrd="0" presId="urn:microsoft.com/office/officeart/2018/2/layout/IconVerticalSolidList"/>
    <dgm:cxn modelId="{3BA7BA49-C250-44EB-B74D-BB4BF1B69BA3}" srcId="{A3201A61-923F-4D4D-8389-62F942A8027C}" destId="{D2BCE356-AA02-436F-808E-7CF614A0AB3E}" srcOrd="5" destOrd="0" parTransId="{847D17BC-44CF-41B1-A6E1-ED512EA250DC}" sibTransId="{7EAA965A-6C3D-4174-BB0A-6F86E7A71036}"/>
    <dgm:cxn modelId="{E754934D-A28C-4523-A7B7-363BFA81C58B}" type="presOf" srcId="{A3201A61-923F-4D4D-8389-62F942A8027C}" destId="{10EF2EC3-7A25-4E03-B960-0CEF5D276040}" srcOrd="0" destOrd="0" presId="urn:microsoft.com/office/officeart/2018/2/layout/IconVerticalSolidList"/>
    <dgm:cxn modelId="{A168237B-7682-4963-AE76-AA37388E8100}" type="presOf" srcId="{B06EF859-F8EC-43C2-9E99-554D3EDB09EA}" destId="{6F166C55-FD52-45D7-8D5C-0459F49D64E2}" srcOrd="0" destOrd="0" presId="urn:microsoft.com/office/officeart/2018/2/layout/IconVerticalSolidList"/>
    <dgm:cxn modelId="{49A87BA3-69DB-4155-ACB0-B1531DAACFA7}" type="presOf" srcId="{249E4CE1-23E1-49A0-9899-EF33CDC7CB68}" destId="{9E4CFBA2-49AA-45F3-BDB1-425EE4D72A13}" srcOrd="0" destOrd="0" presId="urn:microsoft.com/office/officeart/2018/2/layout/IconVerticalSolidList"/>
    <dgm:cxn modelId="{3AAF99A7-4602-4529-8D02-45801E0D8285}" srcId="{A3201A61-923F-4D4D-8389-62F942A8027C}" destId="{B06EF859-F8EC-43C2-9E99-554D3EDB09EA}" srcOrd="3" destOrd="0" parTransId="{D6D9FEAE-67B6-4DFE-8631-EE61ED2D579C}" sibTransId="{718F011D-3AF5-4F06-BE44-E505CACEFEEC}"/>
    <dgm:cxn modelId="{23DE63AD-FC0D-4BE4-B28A-682A0140A218}" srcId="{A3201A61-923F-4D4D-8389-62F942A8027C}" destId="{2223D92A-10D3-4045-9924-AA741682307F}" srcOrd="0" destOrd="0" parTransId="{60D62E99-E962-4A4D-9F6A-C85F3AA9B75E}" sibTransId="{EF420F10-6A86-4574-BB13-1ADB79B88DB6}"/>
    <dgm:cxn modelId="{0B255EB8-604A-4EB6-B708-78C33A133B6A}" srcId="{A3201A61-923F-4D4D-8389-62F942A8027C}" destId="{1936FD7B-BA79-46E3-A162-9DBA4BF34179}" srcOrd="1" destOrd="0" parTransId="{5C36F5E2-3700-499E-B2B9-9D921F1932B8}" sibTransId="{B2C8FB8F-B98B-457F-A1B9-F21C7CDBD687}"/>
    <dgm:cxn modelId="{C71EFBCD-857D-4A86-9949-74F7194F721A}" type="presOf" srcId="{F4E16E31-B924-4395-B420-BD83331303FA}" destId="{1DCE66B5-9CA7-46FA-8681-8B9955908331}" srcOrd="0" destOrd="0" presId="urn:microsoft.com/office/officeart/2018/2/layout/IconVerticalSolidList"/>
    <dgm:cxn modelId="{48E968E8-9CCC-4B82-8415-04D4405424F6}" type="presOf" srcId="{D2BCE356-AA02-436F-808E-7CF614A0AB3E}" destId="{6D1A0A71-4291-481F-BCDA-0369E2E85F7F}" srcOrd="0" destOrd="0" presId="urn:microsoft.com/office/officeart/2018/2/layout/IconVerticalSolidList"/>
    <dgm:cxn modelId="{DF2F1CF0-E2DE-46A3-A368-100B4169F40B}" srcId="{A3201A61-923F-4D4D-8389-62F942A8027C}" destId="{F4E16E31-B924-4395-B420-BD83331303FA}" srcOrd="2" destOrd="0" parTransId="{6E6D6A19-FFD2-475F-BF70-CA5C4BD52D73}" sibTransId="{99B35310-A0E6-42FF-92A8-0F8C8411145C}"/>
    <dgm:cxn modelId="{8E328CE5-05F6-4E57-AE99-8AC5946B2C75}" type="presParOf" srcId="{10EF2EC3-7A25-4E03-B960-0CEF5D276040}" destId="{0DCDFDF6-3900-4CFF-9638-BCF4B14428B5}" srcOrd="0" destOrd="0" presId="urn:microsoft.com/office/officeart/2018/2/layout/IconVerticalSolidList"/>
    <dgm:cxn modelId="{56CCBDA2-75B8-4139-82D7-3F0003AF4E25}" type="presParOf" srcId="{0DCDFDF6-3900-4CFF-9638-BCF4B14428B5}" destId="{CF8D71CD-C720-4031-B10C-433F7FBB108E}" srcOrd="0" destOrd="0" presId="urn:microsoft.com/office/officeart/2018/2/layout/IconVerticalSolidList"/>
    <dgm:cxn modelId="{76B42AED-8F25-4B0B-9632-7B5DEB54A4C8}" type="presParOf" srcId="{0DCDFDF6-3900-4CFF-9638-BCF4B14428B5}" destId="{B7D075DE-E0F1-4AD4-9885-AF79DE600038}" srcOrd="1" destOrd="0" presId="urn:microsoft.com/office/officeart/2018/2/layout/IconVerticalSolidList"/>
    <dgm:cxn modelId="{B89C67BA-FCCC-423F-9609-46B792076D2C}" type="presParOf" srcId="{0DCDFDF6-3900-4CFF-9638-BCF4B14428B5}" destId="{F0E1DEE8-B24A-418B-8652-96894C66076F}" srcOrd="2" destOrd="0" presId="urn:microsoft.com/office/officeart/2018/2/layout/IconVerticalSolidList"/>
    <dgm:cxn modelId="{4D828771-AD9B-4E01-BA36-C383DFB07DD1}" type="presParOf" srcId="{0DCDFDF6-3900-4CFF-9638-BCF4B14428B5}" destId="{CAF8CE14-9295-4552-AA83-32E3AF135ADC}" srcOrd="3" destOrd="0" presId="urn:microsoft.com/office/officeart/2018/2/layout/IconVerticalSolidList"/>
    <dgm:cxn modelId="{5FA5A3B0-FDE5-4609-8C87-0A2193128ABF}" type="presParOf" srcId="{10EF2EC3-7A25-4E03-B960-0CEF5D276040}" destId="{9E87B908-892C-431C-8368-98FB635A6133}" srcOrd="1" destOrd="0" presId="urn:microsoft.com/office/officeart/2018/2/layout/IconVerticalSolidList"/>
    <dgm:cxn modelId="{055A378D-A346-4FD1-BF82-192BDD8FFAF3}" type="presParOf" srcId="{10EF2EC3-7A25-4E03-B960-0CEF5D276040}" destId="{21835A4D-2096-4DA0-AC68-0B748163B3EA}" srcOrd="2" destOrd="0" presId="urn:microsoft.com/office/officeart/2018/2/layout/IconVerticalSolidList"/>
    <dgm:cxn modelId="{576FAF75-2848-4622-9B9F-F4E1B4CB67B0}" type="presParOf" srcId="{21835A4D-2096-4DA0-AC68-0B748163B3EA}" destId="{0FA819C0-994C-4F9D-B827-E51261634592}" srcOrd="0" destOrd="0" presId="urn:microsoft.com/office/officeart/2018/2/layout/IconVerticalSolidList"/>
    <dgm:cxn modelId="{19312D08-C669-42DF-A377-BDEE480D46A7}" type="presParOf" srcId="{21835A4D-2096-4DA0-AC68-0B748163B3EA}" destId="{7BF43007-B6B7-4D55-8B50-A0C863BE19EA}" srcOrd="1" destOrd="0" presId="urn:microsoft.com/office/officeart/2018/2/layout/IconVerticalSolidList"/>
    <dgm:cxn modelId="{B731DA1E-D4BA-4CE3-AD36-4B94DFB8FEB4}" type="presParOf" srcId="{21835A4D-2096-4DA0-AC68-0B748163B3EA}" destId="{501A8F24-AE41-4216-A8B1-220B4BBFC612}" srcOrd="2" destOrd="0" presId="urn:microsoft.com/office/officeart/2018/2/layout/IconVerticalSolidList"/>
    <dgm:cxn modelId="{D62E2FC4-0002-4CB4-9129-AC0C84181847}" type="presParOf" srcId="{21835A4D-2096-4DA0-AC68-0B748163B3EA}" destId="{217AC9BB-3383-4F22-82F4-23389B815E66}" srcOrd="3" destOrd="0" presId="urn:microsoft.com/office/officeart/2018/2/layout/IconVerticalSolidList"/>
    <dgm:cxn modelId="{FD7CC5F6-EEEF-4CC5-93B3-D499EF7C8A02}" type="presParOf" srcId="{10EF2EC3-7A25-4E03-B960-0CEF5D276040}" destId="{3FEAE4A2-25F3-4E1B-8145-BF642D6C0A0D}" srcOrd="3" destOrd="0" presId="urn:microsoft.com/office/officeart/2018/2/layout/IconVerticalSolidList"/>
    <dgm:cxn modelId="{C2048FF3-AD5B-43EC-A89A-5364B1AD52E0}" type="presParOf" srcId="{10EF2EC3-7A25-4E03-B960-0CEF5D276040}" destId="{8DE68880-ABC3-4732-9F23-12A6628E1890}" srcOrd="4" destOrd="0" presId="urn:microsoft.com/office/officeart/2018/2/layout/IconVerticalSolidList"/>
    <dgm:cxn modelId="{D816B745-D9B6-46EF-AB8D-299BED369AA5}" type="presParOf" srcId="{8DE68880-ABC3-4732-9F23-12A6628E1890}" destId="{26C843C4-1F79-4CBC-9BAB-B86ABC4B8320}" srcOrd="0" destOrd="0" presId="urn:microsoft.com/office/officeart/2018/2/layout/IconVerticalSolidList"/>
    <dgm:cxn modelId="{9C6AD92B-A35D-4830-9650-2C99D0C95582}" type="presParOf" srcId="{8DE68880-ABC3-4732-9F23-12A6628E1890}" destId="{29EEF34F-5E1D-4834-906B-F52D94F5F593}" srcOrd="1" destOrd="0" presId="urn:microsoft.com/office/officeart/2018/2/layout/IconVerticalSolidList"/>
    <dgm:cxn modelId="{1B1D9E91-A895-492E-BF83-A62505990294}" type="presParOf" srcId="{8DE68880-ABC3-4732-9F23-12A6628E1890}" destId="{189350E9-F5CF-4173-883F-43068582B49F}" srcOrd="2" destOrd="0" presId="urn:microsoft.com/office/officeart/2018/2/layout/IconVerticalSolidList"/>
    <dgm:cxn modelId="{696639B4-FF17-4176-94D5-9F51B2C5C0A6}" type="presParOf" srcId="{8DE68880-ABC3-4732-9F23-12A6628E1890}" destId="{1DCE66B5-9CA7-46FA-8681-8B9955908331}" srcOrd="3" destOrd="0" presId="urn:microsoft.com/office/officeart/2018/2/layout/IconVerticalSolidList"/>
    <dgm:cxn modelId="{EA4E3FA1-01E3-40F8-9CB3-0FFB702C7DA4}" type="presParOf" srcId="{10EF2EC3-7A25-4E03-B960-0CEF5D276040}" destId="{1AF54DB6-6DED-4AE9-BBF4-03C7C2D180A8}" srcOrd="5" destOrd="0" presId="urn:microsoft.com/office/officeart/2018/2/layout/IconVerticalSolidList"/>
    <dgm:cxn modelId="{790D7D01-254F-40B8-A6C9-C3EF0737CF43}" type="presParOf" srcId="{10EF2EC3-7A25-4E03-B960-0CEF5D276040}" destId="{78A6895A-776C-41FB-A110-494AE2A0A736}" srcOrd="6" destOrd="0" presId="urn:microsoft.com/office/officeart/2018/2/layout/IconVerticalSolidList"/>
    <dgm:cxn modelId="{1D8521C1-94B7-4A65-BE05-8DE7AA4724FF}" type="presParOf" srcId="{78A6895A-776C-41FB-A110-494AE2A0A736}" destId="{01B413C0-3512-44FF-9379-E42B566E7C51}" srcOrd="0" destOrd="0" presId="urn:microsoft.com/office/officeart/2018/2/layout/IconVerticalSolidList"/>
    <dgm:cxn modelId="{8266C36D-0663-4CE4-89A3-57F5E91208A9}" type="presParOf" srcId="{78A6895A-776C-41FB-A110-494AE2A0A736}" destId="{18A45B5C-6C2F-4A46-8336-9682D625B913}" srcOrd="1" destOrd="0" presId="urn:microsoft.com/office/officeart/2018/2/layout/IconVerticalSolidList"/>
    <dgm:cxn modelId="{874C538C-D072-405A-974B-90F361AE1391}" type="presParOf" srcId="{78A6895A-776C-41FB-A110-494AE2A0A736}" destId="{874586AE-572F-4C06-B90D-F851A3050F81}" srcOrd="2" destOrd="0" presId="urn:microsoft.com/office/officeart/2018/2/layout/IconVerticalSolidList"/>
    <dgm:cxn modelId="{5628323B-F4A1-4926-9E22-2B617D3FF2CA}" type="presParOf" srcId="{78A6895A-776C-41FB-A110-494AE2A0A736}" destId="{6F166C55-FD52-45D7-8D5C-0459F49D64E2}" srcOrd="3" destOrd="0" presId="urn:microsoft.com/office/officeart/2018/2/layout/IconVerticalSolidList"/>
    <dgm:cxn modelId="{0B2AA255-741A-4EF3-B971-DF8F994DE398}" type="presParOf" srcId="{10EF2EC3-7A25-4E03-B960-0CEF5D276040}" destId="{F410B2F6-0705-4459-9C2F-52FC5D3AA12D}" srcOrd="7" destOrd="0" presId="urn:microsoft.com/office/officeart/2018/2/layout/IconVerticalSolidList"/>
    <dgm:cxn modelId="{3E91419A-01E7-4F13-89B8-1F7D72E375CB}" type="presParOf" srcId="{10EF2EC3-7A25-4E03-B960-0CEF5D276040}" destId="{06B27451-3AFC-43BE-BF98-2F581D4D4D07}" srcOrd="8" destOrd="0" presId="urn:microsoft.com/office/officeart/2018/2/layout/IconVerticalSolidList"/>
    <dgm:cxn modelId="{3D6330D9-9290-48FF-A6EA-D09F3C6AE932}" type="presParOf" srcId="{06B27451-3AFC-43BE-BF98-2F581D4D4D07}" destId="{71A445E8-208B-4669-AAB5-91FF487A293C}" srcOrd="0" destOrd="0" presId="urn:microsoft.com/office/officeart/2018/2/layout/IconVerticalSolidList"/>
    <dgm:cxn modelId="{83D3D0BC-6501-4782-8C05-B4B6108DDF89}" type="presParOf" srcId="{06B27451-3AFC-43BE-BF98-2F581D4D4D07}" destId="{EAE385A6-9CBC-4FFF-ADA6-6609F26E6462}" srcOrd="1" destOrd="0" presId="urn:microsoft.com/office/officeart/2018/2/layout/IconVerticalSolidList"/>
    <dgm:cxn modelId="{6DD9AD83-702D-4F05-B4FB-015EC65C38D0}" type="presParOf" srcId="{06B27451-3AFC-43BE-BF98-2F581D4D4D07}" destId="{43CCAF9D-73DE-4CFE-894C-BEA7211115B2}" srcOrd="2" destOrd="0" presId="urn:microsoft.com/office/officeart/2018/2/layout/IconVerticalSolidList"/>
    <dgm:cxn modelId="{CCAF1501-4165-4469-8F23-F2ECD95E9932}" type="presParOf" srcId="{06B27451-3AFC-43BE-BF98-2F581D4D4D07}" destId="{9E4CFBA2-49AA-45F3-BDB1-425EE4D72A13}" srcOrd="3" destOrd="0" presId="urn:microsoft.com/office/officeart/2018/2/layout/IconVerticalSolidList"/>
    <dgm:cxn modelId="{CADB2E88-A78F-420F-8DBB-EBF8FD503044}" type="presParOf" srcId="{10EF2EC3-7A25-4E03-B960-0CEF5D276040}" destId="{7ADF2D8F-6E6E-40DF-BCDC-15CFA2D13952}" srcOrd="9" destOrd="0" presId="urn:microsoft.com/office/officeart/2018/2/layout/IconVerticalSolidList"/>
    <dgm:cxn modelId="{10E4F175-2518-42EA-871E-AA71C820788F}" type="presParOf" srcId="{10EF2EC3-7A25-4E03-B960-0CEF5D276040}" destId="{AF8E3D5B-90B9-4382-8351-FA1AA59712A1}" srcOrd="10" destOrd="0" presId="urn:microsoft.com/office/officeart/2018/2/layout/IconVerticalSolidList"/>
    <dgm:cxn modelId="{D01797BD-C133-4AF0-A0A2-18C8C7C68355}" type="presParOf" srcId="{AF8E3D5B-90B9-4382-8351-FA1AA59712A1}" destId="{9DECA8CE-DBE3-4EEA-B5CF-C890911963BE}" srcOrd="0" destOrd="0" presId="urn:microsoft.com/office/officeart/2018/2/layout/IconVerticalSolidList"/>
    <dgm:cxn modelId="{2E1B875F-B4B2-4CF6-AEB2-4915DF668D36}" type="presParOf" srcId="{AF8E3D5B-90B9-4382-8351-FA1AA59712A1}" destId="{FF6A0189-914D-45BB-A136-02E8C133ECAB}" srcOrd="1" destOrd="0" presId="urn:microsoft.com/office/officeart/2018/2/layout/IconVerticalSolidList"/>
    <dgm:cxn modelId="{74866F46-6D03-47FA-AA18-E9A8599A23B7}" type="presParOf" srcId="{AF8E3D5B-90B9-4382-8351-FA1AA59712A1}" destId="{5AB7A1CE-BE04-449B-BDA6-D2EA1DCC2FEA}" srcOrd="2" destOrd="0" presId="urn:microsoft.com/office/officeart/2018/2/layout/IconVerticalSolidList"/>
    <dgm:cxn modelId="{453859B3-CE98-48F6-A6B4-E957F5B046D0}" type="presParOf" srcId="{AF8E3D5B-90B9-4382-8351-FA1AA59712A1}" destId="{6D1A0A71-4291-481F-BCDA-0369E2E85F7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1767D6-5FD5-4A5E-B960-C96404B923ED}"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885D0BF2-E0AB-4664-BC0D-78A0CD48B16F}">
      <dgm:prSet phldrT="[Text]"/>
      <dgm:spPr/>
      <dgm:t>
        <a:bodyPr/>
        <a:lstStyle/>
        <a:p>
          <a:r>
            <a:rPr lang="en-GB" dirty="0"/>
            <a:t>Concerted data and analysis </a:t>
          </a:r>
        </a:p>
      </dgm:t>
    </dgm:pt>
    <dgm:pt modelId="{D73CCEF2-94D6-4335-8CF4-C689298C96FC}" type="parTrans" cxnId="{A0F755C2-AEA5-4E18-95B2-8166ADBF38BA}">
      <dgm:prSet/>
      <dgm:spPr/>
      <dgm:t>
        <a:bodyPr/>
        <a:lstStyle/>
        <a:p>
          <a:endParaRPr lang="en-GB"/>
        </a:p>
      </dgm:t>
    </dgm:pt>
    <dgm:pt modelId="{3D7DD80D-9840-4FA8-AA43-79C05A75E4A2}" type="sibTrans" cxnId="{A0F755C2-AEA5-4E18-95B2-8166ADBF38BA}">
      <dgm:prSet/>
      <dgm:spPr/>
      <dgm:t>
        <a:bodyPr/>
        <a:lstStyle/>
        <a:p>
          <a:endParaRPr lang="en-GB"/>
        </a:p>
      </dgm:t>
    </dgm:pt>
    <dgm:pt modelId="{2B964703-2931-4D60-895E-0F752EE7E67F}">
      <dgm:prSet phldrT="[Text]"/>
      <dgm:spPr/>
      <dgm:t>
        <a:bodyPr/>
        <a:lstStyle/>
        <a:p>
          <a:r>
            <a:rPr lang="en-GB" dirty="0"/>
            <a:t>Community Action Plan </a:t>
          </a:r>
        </a:p>
      </dgm:t>
    </dgm:pt>
    <dgm:pt modelId="{F095D2C1-F404-4E98-86B3-8C4D1B7DFB59}" type="parTrans" cxnId="{799CEC7D-C991-4457-A8A3-F222855D5C98}">
      <dgm:prSet/>
      <dgm:spPr/>
      <dgm:t>
        <a:bodyPr/>
        <a:lstStyle/>
        <a:p>
          <a:endParaRPr lang="en-GB"/>
        </a:p>
      </dgm:t>
    </dgm:pt>
    <dgm:pt modelId="{7609B1E6-064F-4954-AFDC-F0F87372F79B}" type="sibTrans" cxnId="{799CEC7D-C991-4457-A8A3-F222855D5C98}">
      <dgm:prSet/>
      <dgm:spPr/>
      <dgm:t>
        <a:bodyPr/>
        <a:lstStyle/>
        <a:p>
          <a:endParaRPr lang="en-GB"/>
        </a:p>
      </dgm:t>
    </dgm:pt>
    <dgm:pt modelId="{D4AD77B3-A9F4-4177-9F6E-843F68D90D64}">
      <dgm:prSet phldrT="[Text]"/>
      <dgm:spPr/>
      <dgm:t>
        <a:bodyPr/>
        <a:lstStyle/>
        <a:p>
          <a:r>
            <a:rPr lang="en-GB" dirty="0"/>
            <a:t>Local development planning </a:t>
          </a:r>
        </a:p>
      </dgm:t>
    </dgm:pt>
    <dgm:pt modelId="{B22F4545-6D24-4857-8697-519F7415E01D}" type="parTrans" cxnId="{82B4C744-6CB6-4B92-83A0-EEE53585B0B7}">
      <dgm:prSet/>
      <dgm:spPr/>
      <dgm:t>
        <a:bodyPr/>
        <a:lstStyle/>
        <a:p>
          <a:endParaRPr lang="en-GB"/>
        </a:p>
      </dgm:t>
    </dgm:pt>
    <dgm:pt modelId="{0B82BA7F-E61E-4345-8B66-67F8C101AB97}" type="sibTrans" cxnId="{82B4C744-6CB6-4B92-83A0-EEE53585B0B7}">
      <dgm:prSet/>
      <dgm:spPr/>
      <dgm:t>
        <a:bodyPr/>
        <a:lstStyle/>
        <a:p>
          <a:endParaRPr lang="en-GB"/>
        </a:p>
      </dgm:t>
    </dgm:pt>
    <dgm:pt modelId="{BBFF354B-24F5-42C2-9788-E106E4173150}" type="pres">
      <dgm:prSet presAssocID="{0F1767D6-5FD5-4A5E-B960-C96404B923ED}" presName="Name0" presStyleCnt="0">
        <dgm:presLayoutVars>
          <dgm:chMax val="11"/>
          <dgm:chPref val="11"/>
          <dgm:dir/>
          <dgm:resizeHandles/>
        </dgm:presLayoutVars>
      </dgm:prSet>
      <dgm:spPr/>
    </dgm:pt>
    <dgm:pt modelId="{D9E338CF-3844-4E8C-A39A-392A68DCE19B}" type="pres">
      <dgm:prSet presAssocID="{D4AD77B3-A9F4-4177-9F6E-843F68D90D64}" presName="Accent3" presStyleCnt="0"/>
      <dgm:spPr/>
    </dgm:pt>
    <dgm:pt modelId="{679DBCD4-542C-4990-8B97-27EA922FC6FC}" type="pres">
      <dgm:prSet presAssocID="{D4AD77B3-A9F4-4177-9F6E-843F68D90D64}" presName="Accent" presStyleLbl="node1" presStyleIdx="0" presStyleCnt="3"/>
      <dgm:spPr/>
    </dgm:pt>
    <dgm:pt modelId="{592E9265-FA39-4F63-AEFC-B5F9FA5F280B}" type="pres">
      <dgm:prSet presAssocID="{D4AD77B3-A9F4-4177-9F6E-843F68D90D64}" presName="ParentBackground3" presStyleCnt="0"/>
      <dgm:spPr/>
    </dgm:pt>
    <dgm:pt modelId="{FC7FB939-FD0A-4C24-8453-5669F9EC96E1}" type="pres">
      <dgm:prSet presAssocID="{D4AD77B3-A9F4-4177-9F6E-843F68D90D64}" presName="ParentBackground" presStyleLbl="fgAcc1" presStyleIdx="0" presStyleCnt="3"/>
      <dgm:spPr/>
    </dgm:pt>
    <dgm:pt modelId="{5D04FC12-69C7-48A5-BBB7-430C2F4B1AA6}" type="pres">
      <dgm:prSet presAssocID="{D4AD77B3-A9F4-4177-9F6E-843F68D90D64}" presName="Parent3" presStyleLbl="revTx" presStyleIdx="0" presStyleCnt="0">
        <dgm:presLayoutVars>
          <dgm:chMax val="1"/>
          <dgm:chPref val="1"/>
          <dgm:bulletEnabled val="1"/>
        </dgm:presLayoutVars>
      </dgm:prSet>
      <dgm:spPr/>
    </dgm:pt>
    <dgm:pt modelId="{66BC521C-4DCF-48C2-960A-C051301295B3}" type="pres">
      <dgm:prSet presAssocID="{2B964703-2931-4D60-895E-0F752EE7E67F}" presName="Accent2" presStyleCnt="0"/>
      <dgm:spPr/>
    </dgm:pt>
    <dgm:pt modelId="{CC554C35-A386-4BBE-89A4-F9AD2DA06DF7}" type="pres">
      <dgm:prSet presAssocID="{2B964703-2931-4D60-895E-0F752EE7E67F}" presName="Accent" presStyleLbl="node1" presStyleIdx="1" presStyleCnt="3"/>
      <dgm:spPr/>
    </dgm:pt>
    <dgm:pt modelId="{A43650CB-18E8-48D0-8E59-BF943363D5A9}" type="pres">
      <dgm:prSet presAssocID="{2B964703-2931-4D60-895E-0F752EE7E67F}" presName="ParentBackground2" presStyleCnt="0"/>
      <dgm:spPr/>
    </dgm:pt>
    <dgm:pt modelId="{F074D9CF-F097-4461-8273-F9059E803E52}" type="pres">
      <dgm:prSet presAssocID="{2B964703-2931-4D60-895E-0F752EE7E67F}" presName="ParentBackground" presStyleLbl="fgAcc1" presStyleIdx="1" presStyleCnt="3"/>
      <dgm:spPr/>
    </dgm:pt>
    <dgm:pt modelId="{5112945D-74F6-4917-95E8-A7FBFF2C8C1C}" type="pres">
      <dgm:prSet presAssocID="{2B964703-2931-4D60-895E-0F752EE7E67F}" presName="Parent2" presStyleLbl="revTx" presStyleIdx="0" presStyleCnt="0">
        <dgm:presLayoutVars>
          <dgm:chMax val="1"/>
          <dgm:chPref val="1"/>
          <dgm:bulletEnabled val="1"/>
        </dgm:presLayoutVars>
      </dgm:prSet>
      <dgm:spPr/>
    </dgm:pt>
    <dgm:pt modelId="{008E686F-7AD0-4A13-9665-3F8089F279FF}" type="pres">
      <dgm:prSet presAssocID="{885D0BF2-E0AB-4664-BC0D-78A0CD48B16F}" presName="Accent1" presStyleCnt="0"/>
      <dgm:spPr/>
    </dgm:pt>
    <dgm:pt modelId="{3053CA21-E525-4FCA-803B-2CD30D8E75CE}" type="pres">
      <dgm:prSet presAssocID="{885D0BF2-E0AB-4664-BC0D-78A0CD48B16F}" presName="Accent" presStyleLbl="node1" presStyleIdx="2" presStyleCnt="3"/>
      <dgm:spPr/>
    </dgm:pt>
    <dgm:pt modelId="{90375378-723A-4A7F-99B6-88473585C513}" type="pres">
      <dgm:prSet presAssocID="{885D0BF2-E0AB-4664-BC0D-78A0CD48B16F}" presName="ParentBackground1" presStyleCnt="0"/>
      <dgm:spPr/>
    </dgm:pt>
    <dgm:pt modelId="{70ECB63A-AF87-4867-AACC-7079816FC629}" type="pres">
      <dgm:prSet presAssocID="{885D0BF2-E0AB-4664-BC0D-78A0CD48B16F}" presName="ParentBackground" presStyleLbl="fgAcc1" presStyleIdx="2" presStyleCnt="3"/>
      <dgm:spPr/>
    </dgm:pt>
    <dgm:pt modelId="{F82FB524-2386-4C57-BC63-FB4DAD169874}" type="pres">
      <dgm:prSet presAssocID="{885D0BF2-E0AB-4664-BC0D-78A0CD48B16F}" presName="Parent1" presStyleLbl="revTx" presStyleIdx="0" presStyleCnt="0">
        <dgm:presLayoutVars>
          <dgm:chMax val="1"/>
          <dgm:chPref val="1"/>
          <dgm:bulletEnabled val="1"/>
        </dgm:presLayoutVars>
      </dgm:prSet>
      <dgm:spPr/>
    </dgm:pt>
  </dgm:ptLst>
  <dgm:cxnLst>
    <dgm:cxn modelId="{564F393B-4312-42C7-B75F-92EEEF743094}" type="presOf" srcId="{885D0BF2-E0AB-4664-BC0D-78A0CD48B16F}" destId="{70ECB63A-AF87-4867-AACC-7079816FC629}" srcOrd="0" destOrd="0" presId="urn:microsoft.com/office/officeart/2011/layout/CircleProcess"/>
    <dgm:cxn modelId="{AAFDB95D-DBD3-4165-87EF-7AAFCDE58806}" type="presOf" srcId="{D4AD77B3-A9F4-4177-9F6E-843F68D90D64}" destId="{5D04FC12-69C7-48A5-BBB7-430C2F4B1AA6}" srcOrd="1" destOrd="0" presId="urn:microsoft.com/office/officeart/2011/layout/CircleProcess"/>
    <dgm:cxn modelId="{82B4C744-6CB6-4B92-83A0-EEE53585B0B7}" srcId="{0F1767D6-5FD5-4A5E-B960-C96404B923ED}" destId="{D4AD77B3-A9F4-4177-9F6E-843F68D90D64}" srcOrd="2" destOrd="0" parTransId="{B22F4545-6D24-4857-8697-519F7415E01D}" sibTransId="{0B82BA7F-E61E-4345-8B66-67F8C101AB97}"/>
    <dgm:cxn modelId="{EA07AB66-B436-432A-8730-457E01E5CCC5}" type="presOf" srcId="{2B964703-2931-4D60-895E-0F752EE7E67F}" destId="{F074D9CF-F097-4461-8273-F9059E803E52}" srcOrd="0" destOrd="0" presId="urn:microsoft.com/office/officeart/2011/layout/CircleProcess"/>
    <dgm:cxn modelId="{799CEC7D-C991-4457-A8A3-F222855D5C98}" srcId="{0F1767D6-5FD5-4A5E-B960-C96404B923ED}" destId="{2B964703-2931-4D60-895E-0F752EE7E67F}" srcOrd="1" destOrd="0" parTransId="{F095D2C1-F404-4E98-86B3-8C4D1B7DFB59}" sibTransId="{7609B1E6-064F-4954-AFDC-F0F87372F79B}"/>
    <dgm:cxn modelId="{6A853090-9C32-4DA7-AF00-0EEE6CB49FBE}" type="presOf" srcId="{D4AD77B3-A9F4-4177-9F6E-843F68D90D64}" destId="{FC7FB939-FD0A-4C24-8453-5669F9EC96E1}" srcOrd="0" destOrd="0" presId="urn:microsoft.com/office/officeart/2011/layout/CircleProcess"/>
    <dgm:cxn modelId="{D3526690-767A-4D63-BA75-C34F3B0320B8}" type="presOf" srcId="{0F1767D6-5FD5-4A5E-B960-C96404B923ED}" destId="{BBFF354B-24F5-42C2-9788-E106E4173150}" srcOrd="0" destOrd="0" presId="urn:microsoft.com/office/officeart/2011/layout/CircleProcess"/>
    <dgm:cxn modelId="{499C319C-D3CE-4D5A-AA5F-DFB686CCC20C}" type="presOf" srcId="{2B964703-2931-4D60-895E-0F752EE7E67F}" destId="{5112945D-74F6-4917-95E8-A7FBFF2C8C1C}" srcOrd="1" destOrd="0" presId="urn:microsoft.com/office/officeart/2011/layout/CircleProcess"/>
    <dgm:cxn modelId="{E369CCAE-E40B-4123-BA9F-ADCB2C889CE8}" type="presOf" srcId="{885D0BF2-E0AB-4664-BC0D-78A0CD48B16F}" destId="{F82FB524-2386-4C57-BC63-FB4DAD169874}" srcOrd="1" destOrd="0" presId="urn:microsoft.com/office/officeart/2011/layout/CircleProcess"/>
    <dgm:cxn modelId="{A0F755C2-AEA5-4E18-95B2-8166ADBF38BA}" srcId="{0F1767D6-5FD5-4A5E-B960-C96404B923ED}" destId="{885D0BF2-E0AB-4664-BC0D-78A0CD48B16F}" srcOrd="0" destOrd="0" parTransId="{D73CCEF2-94D6-4335-8CF4-C689298C96FC}" sibTransId="{3D7DD80D-9840-4FA8-AA43-79C05A75E4A2}"/>
    <dgm:cxn modelId="{9A1DDF61-03F6-46E6-93D9-EFCC109C1C1D}" type="presParOf" srcId="{BBFF354B-24F5-42C2-9788-E106E4173150}" destId="{D9E338CF-3844-4E8C-A39A-392A68DCE19B}" srcOrd="0" destOrd="0" presId="urn:microsoft.com/office/officeart/2011/layout/CircleProcess"/>
    <dgm:cxn modelId="{D2FBA7DA-57D6-41EF-87EC-656C2CC24D21}" type="presParOf" srcId="{D9E338CF-3844-4E8C-A39A-392A68DCE19B}" destId="{679DBCD4-542C-4990-8B97-27EA922FC6FC}" srcOrd="0" destOrd="0" presId="urn:microsoft.com/office/officeart/2011/layout/CircleProcess"/>
    <dgm:cxn modelId="{259613C8-C6B8-48BF-A90C-268F882FD1B4}" type="presParOf" srcId="{BBFF354B-24F5-42C2-9788-E106E4173150}" destId="{592E9265-FA39-4F63-AEFC-B5F9FA5F280B}" srcOrd="1" destOrd="0" presId="urn:microsoft.com/office/officeart/2011/layout/CircleProcess"/>
    <dgm:cxn modelId="{92EC8E4A-A339-4E6C-A2DB-744B8E02C7AA}" type="presParOf" srcId="{592E9265-FA39-4F63-AEFC-B5F9FA5F280B}" destId="{FC7FB939-FD0A-4C24-8453-5669F9EC96E1}" srcOrd="0" destOrd="0" presId="urn:microsoft.com/office/officeart/2011/layout/CircleProcess"/>
    <dgm:cxn modelId="{0C559302-B6BA-40A1-9A1D-E56E113F580A}" type="presParOf" srcId="{BBFF354B-24F5-42C2-9788-E106E4173150}" destId="{5D04FC12-69C7-48A5-BBB7-430C2F4B1AA6}" srcOrd="2" destOrd="0" presId="urn:microsoft.com/office/officeart/2011/layout/CircleProcess"/>
    <dgm:cxn modelId="{D41C3010-7F17-4896-97CC-1061E57EAF58}" type="presParOf" srcId="{BBFF354B-24F5-42C2-9788-E106E4173150}" destId="{66BC521C-4DCF-48C2-960A-C051301295B3}" srcOrd="3" destOrd="0" presId="urn:microsoft.com/office/officeart/2011/layout/CircleProcess"/>
    <dgm:cxn modelId="{B3DF815C-D287-46F9-9598-986DFFE81323}" type="presParOf" srcId="{66BC521C-4DCF-48C2-960A-C051301295B3}" destId="{CC554C35-A386-4BBE-89A4-F9AD2DA06DF7}" srcOrd="0" destOrd="0" presId="urn:microsoft.com/office/officeart/2011/layout/CircleProcess"/>
    <dgm:cxn modelId="{C2D63F3A-98C8-404B-92AD-00FB48F84A76}" type="presParOf" srcId="{BBFF354B-24F5-42C2-9788-E106E4173150}" destId="{A43650CB-18E8-48D0-8E59-BF943363D5A9}" srcOrd="4" destOrd="0" presId="urn:microsoft.com/office/officeart/2011/layout/CircleProcess"/>
    <dgm:cxn modelId="{24D90CB1-B58C-4DCC-8D2E-9CC27FDFCE10}" type="presParOf" srcId="{A43650CB-18E8-48D0-8E59-BF943363D5A9}" destId="{F074D9CF-F097-4461-8273-F9059E803E52}" srcOrd="0" destOrd="0" presId="urn:microsoft.com/office/officeart/2011/layout/CircleProcess"/>
    <dgm:cxn modelId="{3C84C7BC-5691-43FE-8D2F-E9E73BB64A3E}" type="presParOf" srcId="{BBFF354B-24F5-42C2-9788-E106E4173150}" destId="{5112945D-74F6-4917-95E8-A7FBFF2C8C1C}" srcOrd="5" destOrd="0" presId="urn:microsoft.com/office/officeart/2011/layout/CircleProcess"/>
    <dgm:cxn modelId="{D3F41198-489D-4F23-AE8E-52C7C2C75A8E}" type="presParOf" srcId="{BBFF354B-24F5-42C2-9788-E106E4173150}" destId="{008E686F-7AD0-4A13-9665-3F8089F279FF}" srcOrd="6" destOrd="0" presId="urn:microsoft.com/office/officeart/2011/layout/CircleProcess"/>
    <dgm:cxn modelId="{538A0DAD-02E7-4818-8D6A-94760465A98D}" type="presParOf" srcId="{008E686F-7AD0-4A13-9665-3F8089F279FF}" destId="{3053CA21-E525-4FCA-803B-2CD30D8E75CE}" srcOrd="0" destOrd="0" presId="urn:microsoft.com/office/officeart/2011/layout/CircleProcess"/>
    <dgm:cxn modelId="{9B934595-7E56-4892-AF46-ECD5ED755B87}" type="presParOf" srcId="{BBFF354B-24F5-42C2-9788-E106E4173150}" destId="{90375378-723A-4A7F-99B6-88473585C513}" srcOrd="7" destOrd="0" presId="urn:microsoft.com/office/officeart/2011/layout/CircleProcess"/>
    <dgm:cxn modelId="{CA8EC742-2E1D-4BDD-A86D-909B516D7231}" type="presParOf" srcId="{90375378-723A-4A7F-99B6-88473585C513}" destId="{70ECB63A-AF87-4867-AACC-7079816FC629}" srcOrd="0" destOrd="0" presId="urn:microsoft.com/office/officeart/2011/layout/CircleProcess"/>
    <dgm:cxn modelId="{91E71616-F15F-4F3E-BC45-54914D425A65}" type="presParOf" srcId="{BBFF354B-24F5-42C2-9788-E106E4173150}" destId="{F82FB524-2386-4C57-BC63-FB4DAD169874}"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A0822D-B437-4F78-9B8B-C14D320A46FF}"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GB"/>
        </a:p>
      </dgm:t>
    </dgm:pt>
    <dgm:pt modelId="{8340F894-F0A7-4F52-8DEC-28123391F4F2}">
      <dgm:prSet phldrT="[Text]"/>
      <dgm:spPr/>
      <dgm:t>
        <a:bodyPr/>
        <a:lstStyle/>
        <a:p>
          <a:pPr>
            <a:lnSpc>
              <a:spcPct val="100000"/>
            </a:lnSpc>
            <a:defRPr b="1"/>
          </a:pPr>
          <a:r>
            <a:rPr lang="en-GB"/>
            <a:t>CAP</a:t>
          </a:r>
        </a:p>
      </dgm:t>
    </dgm:pt>
    <dgm:pt modelId="{9D3F6F95-2E36-4CC9-A6D8-6FB498C4AABC}" type="parTrans" cxnId="{B0675647-D7C6-4AAC-BFAF-4B27701FDEAC}">
      <dgm:prSet/>
      <dgm:spPr/>
      <dgm:t>
        <a:bodyPr/>
        <a:lstStyle/>
        <a:p>
          <a:endParaRPr lang="en-GB"/>
        </a:p>
      </dgm:t>
    </dgm:pt>
    <dgm:pt modelId="{D785C423-4EF0-4A24-960C-9D7DC5AAAD50}" type="sibTrans" cxnId="{B0675647-D7C6-4AAC-BFAF-4B27701FDEAC}">
      <dgm:prSet/>
      <dgm:spPr/>
      <dgm:t>
        <a:bodyPr/>
        <a:lstStyle/>
        <a:p>
          <a:endParaRPr lang="en-GB"/>
        </a:p>
      </dgm:t>
    </dgm:pt>
    <dgm:pt modelId="{B5C403F5-8971-42E8-9355-32F1F33FBE5B}">
      <dgm:prSet phldrT="[Text]"/>
      <dgm:spPr/>
      <dgm:t>
        <a:bodyPr/>
        <a:lstStyle/>
        <a:p>
          <a:pPr>
            <a:lnSpc>
              <a:spcPct val="100000"/>
            </a:lnSpc>
          </a:pPr>
          <a:r>
            <a:rPr lang="en-US">
              <a:latin typeface="+mn-lt"/>
            </a:rPr>
            <a:t>IOM/UN Habitat Midnimo community action in Baidoa and Kismayo</a:t>
          </a:r>
          <a:endParaRPr lang="en-GB">
            <a:latin typeface="+mn-lt"/>
          </a:endParaRPr>
        </a:p>
      </dgm:t>
    </dgm:pt>
    <dgm:pt modelId="{48574C1B-CAD6-4B15-8A42-AE74D16626AA}" type="parTrans" cxnId="{8786842B-D2E0-4BC2-A4F2-3E8435C5BDDC}">
      <dgm:prSet/>
      <dgm:spPr/>
      <dgm:t>
        <a:bodyPr/>
        <a:lstStyle/>
        <a:p>
          <a:endParaRPr lang="en-GB"/>
        </a:p>
      </dgm:t>
    </dgm:pt>
    <dgm:pt modelId="{BAA5C604-DF49-4756-BECF-752325455040}" type="sibTrans" cxnId="{8786842B-D2E0-4BC2-A4F2-3E8435C5BDDC}">
      <dgm:prSet/>
      <dgm:spPr/>
      <dgm:t>
        <a:bodyPr/>
        <a:lstStyle/>
        <a:p>
          <a:endParaRPr lang="en-GB"/>
        </a:p>
      </dgm:t>
    </dgm:pt>
    <dgm:pt modelId="{0DD404A3-B321-4980-82E3-83A7665E1FFD}">
      <dgm:prSet phldrT="[Text]"/>
      <dgm:spPr/>
      <dgm:t>
        <a:bodyPr/>
        <a:lstStyle/>
        <a:p>
          <a:pPr>
            <a:lnSpc>
              <a:spcPct val="100000"/>
            </a:lnSpc>
            <a:defRPr b="1"/>
          </a:pPr>
          <a:r>
            <a:rPr lang="en-GB"/>
            <a:t>Consolidation </a:t>
          </a:r>
        </a:p>
      </dgm:t>
    </dgm:pt>
    <dgm:pt modelId="{2F211B5B-4255-43B5-87B9-0082359BFDE1}" type="parTrans" cxnId="{1C8D411C-95E1-480F-A889-D64440922834}">
      <dgm:prSet/>
      <dgm:spPr/>
      <dgm:t>
        <a:bodyPr/>
        <a:lstStyle/>
        <a:p>
          <a:endParaRPr lang="en-GB"/>
        </a:p>
      </dgm:t>
    </dgm:pt>
    <dgm:pt modelId="{E550F87A-41BB-429F-AFC6-60BD79165373}" type="sibTrans" cxnId="{1C8D411C-95E1-480F-A889-D64440922834}">
      <dgm:prSet/>
      <dgm:spPr/>
      <dgm:t>
        <a:bodyPr/>
        <a:lstStyle/>
        <a:p>
          <a:endParaRPr lang="en-GB"/>
        </a:p>
      </dgm:t>
    </dgm:pt>
    <dgm:pt modelId="{B3376F46-BF89-43BB-8D41-92AFFFC5B7A9}">
      <dgm:prSet phldrT="[Text]"/>
      <dgm:spPr/>
      <dgm:t>
        <a:bodyPr/>
        <a:lstStyle/>
        <a:p>
          <a:pPr>
            <a:lnSpc>
              <a:spcPct val="100000"/>
            </a:lnSpc>
          </a:pPr>
          <a:r>
            <a:rPr lang="en-US">
              <a:latin typeface="Calibri" panose="020F0502020204030204" pitchFamily="34" charset="0"/>
              <a:cs typeface="Calibri" panose="020F0502020204030204" pitchFamily="34" charset="0"/>
            </a:rPr>
            <a:t>Danwadaag supported the municipalities  to consolidate these and other CAPs into integrated district-level plans</a:t>
          </a:r>
          <a:r>
            <a:rPr lang="en-US">
              <a:latin typeface="Helvetica 45 Light"/>
            </a:rPr>
            <a:t>. </a:t>
          </a:r>
          <a:endParaRPr lang="en-GB"/>
        </a:p>
      </dgm:t>
    </dgm:pt>
    <dgm:pt modelId="{80EC9E5F-9DE0-4516-82DD-B6BFCC1FE87A}" type="parTrans" cxnId="{3DE6D02E-7141-4240-8B82-374A272FB439}">
      <dgm:prSet/>
      <dgm:spPr/>
      <dgm:t>
        <a:bodyPr/>
        <a:lstStyle/>
        <a:p>
          <a:endParaRPr lang="en-GB"/>
        </a:p>
      </dgm:t>
    </dgm:pt>
    <dgm:pt modelId="{28EC5F71-E023-49CB-BF13-BF45FE7C2A95}" type="sibTrans" cxnId="{3DE6D02E-7141-4240-8B82-374A272FB439}">
      <dgm:prSet/>
      <dgm:spPr/>
      <dgm:t>
        <a:bodyPr/>
        <a:lstStyle/>
        <a:p>
          <a:endParaRPr lang="en-GB"/>
        </a:p>
      </dgm:t>
    </dgm:pt>
    <dgm:pt modelId="{45D058DE-9E51-4026-9501-FA5EB07AAF91}">
      <dgm:prSet phldrT="[Text]"/>
      <dgm:spPr/>
      <dgm:t>
        <a:bodyPr/>
        <a:lstStyle/>
        <a:p>
          <a:pPr>
            <a:lnSpc>
              <a:spcPct val="100000"/>
            </a:lnSpc>
            <a:defRPr b="1"/>
          </a:pPr>
          <a:r>
            <a:rPr lang="en-GB"/>
            <a:t>Local Planning</a:t>
          </a:r>
        </a:p>
      </dgm:t>
    </dgm:pt>
    <dgm:pt modelId="{76F71DB0-3521-4CE1-854A-74D3D5491853}" type="parTrans" cxnId="{06D29E72-A3E0-4BC4-8E2E-A29394B67259}">
      <dgm:prSet/>
      <dgm:spPr/>
      <dgm:t>
        <a:bodyPr/>
        <a:lstStyle/>
        <a:p>
          <a:endParaRPr lang="en-GB"/>
        </a:p>
      </dgm:t>
    </dgm:pt>
    <dgm:pt modelId="{44220DD5-D8F3-43DA-94CB-B89F35EA706E}" type="sibTrans" cxnId="{06D29E72-A3E0-4BC4-8E2E-A29394B67259}">
      <dgm:prSet/>
      <dgm:spPr/>
      <dgm:t>
        <a:bodyPr/>
        <a:lstStyle/>
        <a:p>
          <a:endParaRPr lang="en-GB"/>
        </a:p>
      </dgm:t>
    </dgm:pt>
    <dgm:pt modelId="{609047A7-A264-4F5C-9906-5125F495904A}">
      <dgm:prSet phldrT="[Text]"/>
      <dgm:spPr/>
      <dgm:t>
        <a:bodyPr/>
        <a:lstStyle/>
        <a:p>
          <a:pPr>
            <a:lnSpc>
              <a:spcPct val="100000"/>
            </a:lnSpc>
          </a:pPr>
          <a:r>
            <a:rPr lang="en-US">
              <a:latin typeface="+mn-lt"/>
            </a:rPr>
            <a:t>Tool for local authorities to coordinate activities of various humanitarian and development partners and avoid duplication</a:t>
          </a:r>
          <a:r>
            <a:rPr lang="en-US">
              <a:latin typeface="Helvetica 45 Light"/>
            </a:rPr>
            <a:t>. </a:t>
          </a:r>
          <a:endParaRPr lang="en-GB"/>
        </a:p>
      </dgm:t>
    </dgm:pt>
    <dgm:pt modelId="{D6036E7E-3A68-4BD2-B282-B6BBBD8E885D}" type="parTrans" cxnId="{C92A4144-8986-415E-A95A-F60A7D43D93B}">
      <dgm:prSet/>
      <dgm:spPr/>
      <dgm:t>
        <a:bodyPr/>
        <a:lstStyle/>
        <a:p>
          <a:endParaRPr lang="en-GB"/>
        </a:p>
      </dgm:t>
    </dgm:pt>
    <dgm:pt modelId="{DF9B3422-3B29-45E8-9D86-DD817948D2E6}" type="sibTrans" cxnId="{C92A4144-8986-415E-A95A-F60A7D43D93B}">
      <dgm:prSet/>
      <dgm:spPr/>
      <dgm:t>
        <a:bodyPr/>
        <a:lstStyle/>
        <a:p>
          <a:endParaRPr lang="en-GB"/>
        </a:p>
      </dgm:t>
    </dgm:pt>
    <dgm:pt modelId="{F6A42714-80D3-4710-AC51-4E3418F4748D}">
      <dgm:prSet/>
      <dgm:spPr/>
      <dgm:t>
        <a:bodyPr/>
        <a:lstStyle/>
        <a:p>
          <a:pPr>
            <a:lnSpc>
              <a:spcPct val="100000"/>
            </a:lnSpc>
            <a:defRPr b="1"/>
          </a:pPr>
          <a:r>
            <a:rPr lang="en-GB"/>
            <a:t>Plug in </a:t>
          </a:r>
        </a:p>
      </dgm:t>
    </dgm:pt>
    <dgm:pt modelId="{D5027E98-116F-4626-8AB3-0E03D3325605}" type="parTrans" cxnId="{B0D5DF97-6031-49EA-8271-3AC1995B54BA}">
      <dgm:prSet/>
      <dgm:spPr/>
      <dgm:t>
        <a:bodyPr/>
        <a:lstStyle/>
        <a:p>
          <a:endParaRPr lang="en-GB"/>
        </a:p>
      </dgm:t>
    </dgm:pt>
    <dgm:pt modelId="{9C9C00A4-C944-4403-BF51-B115507ACD12}" type="sibTrans" cxnId="{B0D5DF97-6031-49EA-8271-3AC1995B54BA}">
      <dgm:prSet/>
      <dgm:spPr/>
      <dgm:t>
        <a:bodyPr/>
        <a:lstStyle/>
        <a:p>
          <a:endParaRPr lang="en-GB"/>
        </a:p>
      </dgm:t>
    </dgm:pt>
    <dgm:pt modelId="{64AE4055-CE82-4943-B4B8-C714F0E7E5F8}">
      <dgm:prSet/>
      <dgm:spPr/>
      <dgm:t>
        <a:bodyPr/>
        <a:lstStyle/>
        <a:p>
          <a:pPr>
            <a:lnSpc>
              <a:spcPct val="100000"/>
            </a:lnSpc>
          </a:pPr>
          <a:r>
            <a:rPr lang="en-GB" dirty="0"/>
            <a:t>World Bank, GIZ and UN Habitat </a:t>
          </a:r>
          <a:r>
            <a:rPr lang="en-US" dirty="0"/>
            <a:t>use the CAPs when designing and planning infrastructures and resilience </a:t>
          </a:r>
          <a:r>
            <a:rPr lang="en-US" dirty="0" err="1"/>
            <a:t>programmes</a:t>
          </a:r>
          <a:r>
            <a:rPr lang="en-GB" dirty="0"/>
            <a:t> </a:t>
          </a:r>
        </a:p>
      </dgm:t>
    </dgm:pt>
    <dgm:pt modelId="{2DC87F0A-763C-4717-9EFF-A0F551FC457E}" type="parTrans" cxnId="{5551D7EE-315B-4657-B0B2-1D18637166C7}">
      <dgm:prSet/>
      <dgm:spPr/>
      <dgm:t>
        <a:bodyPr/>
        <a:lstStyle/>
        <a:p>
          <a:endParaRPr lang="en-GB"/>
        </a:p>
      </dgm:t>
    </dgm:pt>
    <dgm:pt modelId="{257B2661-828C-4C55-B959-BA52E9B68C8A}" type="sibTrans" cxnId="{5551D7EE-315B-4657-B0B2-1D18637166C7}">
      <dgm:prSet/>
      <dgm:spPr/>
      <dgm:t>
        <a:bodyPr/>
        <a:lstStyle/>
        <a:p>
          <a:endParaRPr lang="en-GB"/>
        </a:p>
      </dgm:t>
    </dgm:pt>
    <dgm:pt modelId="{9774CAA1-DE47-48F9-A514-085E01E89A86}" type="pres">
      <dgm:prSet presAssocID="{49A0822D-B437-4F78-9B8B-C14D320A46FF}" presName="root" presStyleCnt="0">
        <dgm:presLayoutVars>
          <dgm:dir/>
          <dgm:resizeHandles val="exact"/>
        </dgm:presLayoutVars>
      </dgm:prSet>
      <dgm:spPr/>
    </dgm:pt>
    <dgm:pt modelId="{54B9E4BD-A8B6-408F-9B57-DE65994A5CE8}" type="pres">
      <dgm:prSet presAssocID="{8340F894-F0A7-4F52-8DEC-28123391F4F2}" presName="compNode" presStyleCnt="0"/>
      <dgm:spPr/>
    </dgm:pt>
    <dgm:pt modelId="{573ECC85-9EF2-4092-BA9E-E5782DDDEB21}" type="pres">
      <dgm:prSet presAssocID="{8340F894-F0A7-4F52-8DEC-28123391F4F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eeting"/>
        </a:ext>
      </dgm:extLst>
    </dgm:pt>
    <dgm:pt modelId="{7B019870-B30B-4705-8D38-7E75114EE0F9}" type="pres">
      <dgm:prSet presAssocID="{8340F894-F0A7-4F52-8DEC-28123391F4F2}" presName="iconSpace" presStyleCnt="0"/>
      <dgm:spPr/>
    </dgm:pt>
    <dgm:pt modelId="{2B9A31D4-B91D-4A78-BDB2-DE6E71DDDCA0}" type="pres">
      <dgm:prSet presAssocID="{8340F894-F0A7-4F52-8DEC-28123391F4F2}" presName="parTx" presStyleLbl="revTx" presStyleIdx="0" presStyleCnt="8">
        <dgm:presLayoutVars>
          <dgm:chMax val="0"/>
          <dgm:chPref val="0"/>
        </dgm:presLayoutVars>
      </dgm:prSet>
      <dgm:spPr/>
    </dgm:pt>
    <dgm:pt modelId="{0DEAA6B6-4901-49AA-997E-DB1D481E96D1}" type="pres">
      <dgm:prSet presAssocID="{8340F894-F0A7-4F52-8DEC-28123391F4F2}" presName="txSpace" presStyleCnt="0"/>
      <dgm:spPr/>
    </dgm:pt>
    <dgm:pt modelId="{74E38060-98FC-4111-84A1-8A69220DD633}" type="pres">
      <dgm:prSet presAssocID="{8340F894-F0A7-4F52-8DEC-28123391F4F2}" presName="desTx" presStyleLbl="revTx" presStyleIdx="1" presStyleCnt="8">
        <dgm:presLayoutVars/>
      </dgm:prSet>
      <dgm:spPr/>
    </dgm:pt>
    <dgm:pt modelId="{66E7DEC6-87BA-4A39-B6DA-5B17129B7FB8}" type="pres">
      <dgm:prSet presAssocID="{D785C423-4EF0-4A24-960C-9D7DC5AAAD50}" presName="sibTrans" presStyleCnt="0"/>
      <dgm:spPr/>
    </dgm:pt>
    <dgm:pt modelId="{622563B2-F85E-4896-817E-74C92A38B024}" type="pres">
      <dgm:prSet presAssocID="{0DD404A3-B321-4980-82E3-83A7665E1FFD}" presName="compNode" presStyleCnt="0"/>
      <dgm:spPr/>
    </dgm:pt>
    <dgm:pt modelId="{1FA45257-E232-49F1-8F70-08D5952E28E0}" type="pres">
      <dgm:prSet presAssocID="{0DD404A3-B321-4980-82E3-83A7665E1FF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E79C1D71-14E2-417A-B4C2-0BC0E433FE24}" type="pres">
      <dgm:prSet presAssocID="{0DD404A3-B321-4980-82E3-83A7665E1FFD}" presName="iconSpace" presStyleCnt="0"/>
      <dgm:spPr/>
    </dgm:pt>
    <dgm:pt modelId="{3F705BA2-17FD-4F4B-BA77-DABEC065CFFE}" type="pres">
      <dgm:prSet presAssocID="{0DD404A3-B321-4980-82E3-83A7665E1FFD}" presName="parTx" presStyleLbl="revTx" presStyleIdx="2" presStyleCnt="8">
        <dgm:presLayoutVars>
          <dgm:chMax val="0"/>
          <dgm:chPref val="0"/>
        </dgm:presLayoutVars>
      </dgm:prSet>
      <dgm:spPr/>
    </dgm:pt>
    <dgm:pt modelId="{1044A343-0AC7-419F-BD51-782056F8FFBE}" type="pres">
      <dgm:prSet presAssocID="{0DD404A3-B321-4980-82E3-83A7665E1FFD}" presName="txSpace" presStyleCnt="0"/>
      <dgm:spPr/>
    </dgm:pt>
    <dgm:pt modelId="{1D484BB7-05F9-4A70-AC29-145A7ABF45C6}" type="pres">
      <dgm:prSet presAssocID="{0DD404A3-B321-4980-82E3-83A7665E1FFD}" presName="desTx" presStyleLbl="revTx" presStyleIdx="3" presStyleCnt="8">
        <dgm:presLayoutVars/>
      </dgm:prSet>
      <dgm:spPr/>
    </dgm:pt>
    <dgm:pt modelId="{A34A7CCD-965A-42E1-9416-F34BB857383C}" type="pres">
      <dgm:prSet presAssocID="{E550F87A-41BB-429F-AFC6-60BD79165373}" presName="sibTrans" presStyleCnt="0"/>
      <dgm:spPr/>
    </dgm:pt>
    <dgm:pt modelId="{8A29F216-C182-4360-9B1E-7578CA5A5F9B}" type="pres">
      <dgm:prSet presAssocID="{45D058DE-9E51-4026-9501-FA5EB07AAF91}" presName="compNode" presStyleCnt="0"/>
      <dgm:spPr/>
    </dgm:pt>
    <dgm:pt modelId="{8FF96041-6D19-4678-B71D-178508F7B996}" type="pres">
      <dgm:prSet presAssocID="{45D058DE-9E51-4026-9501-FA5EB07AAF9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ist"/>
        </a:ext>
      </dgm:extLst>
    </dgm:pt>
    <dgm:pt modelId="{0B1833E7-17C2-456B-820B-D2C21F545F7A}" type="pres">
      <dgm:prSet presAssocID="{45D058DE-9E51-4026-9501-FA5EB07AAF91}" presName="iconSpace" presStyleCnt="0"/>
      <dgm:spPr/>
    </dgm:pt>
    <dgm:pt modelId="{63398E70-CF09-41D1-BE5E-5B51024C5F44}" type="pres">
      <dgm:prSet presAssocID="{45D058DE-9E51-4026-9501-FA5EB07AAF91}" presName="parTx" presStyleLbl="revTx" presStyleIdx="4" presStyleCnt="8">
        <dgm:presLayoutVars>
          <dgm:chMax val="0"/>
          <dgm:chPref val="0"/>
        </dgm:presLayoutVars>
      </dgm:prSet>
      <dgm:spPr/>
    </dgm:pt>
    <dgm:pt modelId="{51319A48-1C84-4EC2-8DA5-192044C9806F}" type="pres">
      <dgm:prSet presAssocID="{45D058DE-9E51-4026-9501-FA5EB07AAF91}" presName="txSpace" presStyleCnt="0"/>
      <dgm:spPr/>
    </dgm:pt>
    <dgm:pt modelId="{C8DB2F06-70C9-41B1-938D-5A4CB3ED1077}" type="pres">
      <dgm:prSet presAssocID="{45D058DE-9E51-4026-9501-FA5EB07AAF91}" presName="desTx" presStyleLbl="revTx" presStyleIdx="5" presStyleCnt="8">
        <dgm:presLayoutVars/>
      </dgm:prSet>
      <dgm:spPr/>
    </dgm:pt>
    <dgm:pt modelId="{64A393F2-872C-4AF1-BAB3-DFD94925EB91}" type="pres">
      <dgm:prSet presAssocID="{44220DD5-D8F3-43DA-94CB-B89F35EA706E}" presName="sibTrans" presStyleCnt="0"/>
      <dgm:spPr/>
    </dgm:pt>
    <dgm:pt modelId="{B0D0B35F-FACE-4F72-BE28-D9DA99969CE2}" type="pres">
      <dgm:prSet presAssocID="{F6A42714-80D3-4710-AC51-4E3418F4748D}" presName="compNode" presStyleCnt="0"/>
      <dgm:spPr/>
    </dgm:pt>
    <dgm:pt modelId="{F4B0F3B0-89BF-4F0F-B13F-AAE8BB813D5B}" type="pres">
      <dgm:prSet presAssocID="{F6A42714-80D3-4710-AC51-4E3418F4748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Plug"/>
        </a:ext>
      </dgm:extLst>
    </dgm:pt>
    <dgm:pt modelId="{974052B3-9875-429A-BA8A-4FDB8ADF2362}" type="pres">
      <dgm:prSet presAssocID="{F6A42714-80D3-4710-AC51-4E3418F4748D}" presName="iconSpace" presStyleCnt="0"/>
      <dgm:spPr/>
    </dgm:pt>
    <dgm:pt modelId="{0CEC3044-505F-47DE-92CE-D7A91077E50B}" type="pres">
      <dgm:prSet presAssocID="{F6A42714-80D3-4710-AC51-4E3418F4748D}" presName="parTx" presStyleLbl="revTx" presStyleIdx="6" presStyleCnt="8">
        <dgm:presLayoutVars>
          <dgm:chMax val="0"/>
          <dgm:chPref val="0"/>
        </dgm:presLayoutVars>
      </dgm:prSet>
      <dgm:spPr/>
    </dgm:pt>
    <dgm:pt modelId="{62D8E538-79E3-4C72-8D6A-39DFF91E36B7}" type="pres">
      <dgm:prSet presAssocID="{F6A42714-80D3-4710-AC51-4E3418F4748D}" presName="txSpace" presStyleCnt="0"/>
      <dgm:spPr/>
    </dgm:pt>
    <dgm:pt modelId="{2A4B5BBE-DA03-4F0D-AC42-7AC9960EA309}" type="pres">
      <dgm:prSet presAssocID="{F6A42714-80D3-4710-AC51-4E3418F4748D}" presName="desTx" presStyleLbl="revTx" presStyleIdx="7" presStyleCnt="8">
        <dgm:presLayoutVars/>
      </dgm:prSet>
      <dgm:spPr/>
    </dgm:pt>
  </dgm:ptLst>
  <dgm:cxnLst>
    <dgm:cxn modelId="{9FF98908-71DF-4215-BBDD-46682CDD2CE7}" type="presOf" srcId="{B5C403F5-8971-42E8-9355-32F1F33FBE5B}" destId="{74E38060-98FC-4111-84A1-8A69220DD633}" srcOrd="0" destOrd="0" presId="urn:microsoft.com/office/officeart/2018/5/layout/CenteredIconLabelDescriptionList"/>
    <dgm:cxn modelId="{3A79D10E-ED60-477A-8890-13D33B994301}" type="presOf" srcId="{609047A7-A264-4F5C-9906-5125F495904A}" destId="{C8DB2F06-70C9-41B1-938D-5A4CB3ED1077}" srcOrd="0" destOrd="0" presId="urn:microsoft.com/office/officeart/2018/5/layout/CenteredIconLabelDescriptionList"/>
    <dgm:cxn modelId="{987DAA15-BF22-42C5-A503-930691057C70}" type="presOf" srcId="{8340F894-F0A7-4F52-8DEC-28123391F4F2}" destId="{2B9A31D4-B91D-4A78-BDB2-DE6E71DDDCA0}" srcOrd="0" destOrd="0" presId="urn:microsoft.com/office/officeart/2018/5/layout/CenteredIconLabelDescriptionList"/>
    <dgm:cxn modelId="{1C8D411C-95E1-480F-A889-D64440922834}" srcId="{49A0822D-B437-4F78-9B8B-C14D320A46FF}" destId="{0DD404A3-B321-4980-82E3-83A7665E1FFD}" srcOrd="1" destOrd="0" parTransId="{2F211B5B-4255-43B5-87B9-0082359BFDE1}" sibTransId="{E550F87A-41BB-429F-AFC6-60BD79165373}"/>
    <dgm:cxn modelId="{8786842B-D2E0-4BC2-A4F2-3E8435C5BDDC}" srcId="{8340F894-F0A7-4F52-8DEC-28123391F4F2}" destId="{B5C403F5-8971-42E8-9355-32F1F33FBE5B}" srcOrd="0" destOrd="0" parTransId="{48574C1B-CAD6-4B15-8A42-AE74D16626AA}" sibTransId="{BAA5C604-DF49-4756-BECF-752325455040}"/>
    <dgm:cxn modelId="{3DE6D02E-7141-4240-8B82-374A272FB439}" srcId="{0DD404A3-B321-4980-82E3-83A7665E1FFD}" destId="{B3376F46-BF89-43BB-8D41-92AFFFC5B7A9}" srcOrd="0" destOrd="0" parTransId="{80EC9E5F-9DE0-4516-82DD-B6BFCC1FE87A}" sibTransId="{28EC5F71-E023-49CB-BF13-BF45FE7C2A95}"/>
    <dgm:cxn modelId="{C92A4144-8986-415E-A95A-F60A7D43D93B}" srcId="{45D058DE-9E51-4026-9501-FA5EB07AAF91}" destId="{609047A7-A264-4F5C-9906-5125F495904A}" srcOrd="0" destOrd="0" parTransId="{D6036E7E-3A68-4BD2-B282-B6BBBD8E885D}" sibTransId="{DF9B3422-3B29-45E8-9D86-DD817948D2E6}"/>
    <dgm:cxn modelId="{B0675647-D7C6-4AAC-BFAF-4B27701FDEAC}" srcId="{49A0822D-B437-4F78-9B8B-C14D320A46FF}" destId="{8340F894-F0A7-4F52-8DEC-28123391F4F2}" srcOrd="0" destOrd="0" parTransId="{9D3F6F95-2E36-4CC9-A6D8-6FB498C4AABC}" sibTransId="{D785C423-4EF0-4A24-960C-9D7DC5AAAD50}"/>
    <dgm:cxn modelId="{06D29E72-A3E0-4BC4-8E2E-A29394B67259}" srcId="{49A0822D-B437-4F78-9B8B-C14D320A46FF}" destId="{45D058DE-9E51-4026-9501-FA5EB07AAF91}" srcOrd="2" destOrd="0" parTransId="{76F71DB0-3521-4CE1-854A-74D3D5491853}" sibTransId="{44220DD5-D8F3-43DA-94CB-B89F35EA706E}"/>
    <dgm:cxn modelId="{9ACD777D-B087-41EC-A8CB-819BDBE1506E}" type="presOf" srcId="{0DD404A3-B321-4980-82E3-83A7665E1FFD}" destId="{3F705BA2-17FD-4F4B-BA77-DABEC065CFFE}" srcOrd="0" destOrd="0" presId="urn:microsoft.com/office/officeart/2018/5/layout/CenteredIconLabelDescriptionList"/>
    <dgm:cxn modelId="{7610EC7E-7FC9-4BBB-9343-59AB754D1341}" type="presOf" srcId="{45D058DE-9E51-4026-9501-FA5EB07AAF91}" destId="{63398E70-CF09-41D1-BE5E-5B51024C5F44}" srcOrd="0" destOrd="0" presId="urn:microsoft.com/office/officeart/2018/5/layout/CenteredIconLabelDescriptionList"/>
    <dgm:cxn modelId="{1F327B90-198C-4ABE-877B-C3CF10B90607}" type="presOf" srcId="{B3376F46-BF89-43BB-8D41-92AFFFC5B7A9}" destId="{1D484BB7-05F9-4A70-AC29-145A7ABF45C6}" srcOrd="0" destOrd="0" presId="urn:microsoft.com/office/officeart/2018/5/layout/CenteredIconLabelDescriptionList"/>
    <dgm:cxn modelId="{3EC5B290-7F08-412A-B216-3E3CE8743F9C}" type="presOf" srcId="{64AE4055-CE82-4943-B4B8-C714F0E7E5F8}" destId="{2A4B5BBE-DA03-4F0D-AC42-7AC9960EA309}" srcOrd="0" destOrd="0" presId="urn:microsoft.com/office/officeart/2018/5/layout/CenteredIconLabelDescriptionList"/>
    <dgm:cxn modelId="{B0D5DF97-6031-49EA-8271-3AC1995B54BA}" srcId="{49A0822D-B437-4F78-9B8B-C14D320A46FF}" destId="{F6A42714-80D3-4710-AC51-4E3418F4748D}" srcOrd="3" destOrd="0" parTransId="{D5027E98-116F-4626-8AB3-0E03D3325605}" sibTransId="{9C9C00A4-C944-4403-BF51-B115507ACD12}"/>
    <dgm:cxn modelId="{B2F6369D-9DEC-47A2-AD55-71035D92E374}" type="presOf" srcId="{F6A42714-80D3-4710-AC51-4E3418F4748D}" destId="{0CEC3044-505F-47DE-92CE-D7A91077E50B}" srcOrd="0" destOrd="0" presId="urn:microsoft.com/office/officeart/2018/5/layout/CenteredIconLabelDescriptionList"/>
    <dgm:cxn modelId="{B3A60AE9-FFBB-4726-91DD-0C27FAB7CDC4}" type="presOf" srcId="{49A0822D-B437-4F78-9B8B-C14D320A46FF}" destId="{9774CAA1-DE47-48F9-A514-085E01E89A86}" srcOrd="0" destOrd="0" presId="urn:microsoft.com/office/officeart/2018/5/layout/CenteredIconLabelDescriptionList"/>
    <dgm:cxn modelId="{5551D7EE-315B-4657-B0B2-1D18637166C7}" srcId="{F6A42714-80D3-4710-AC51-4E3418F4748D}" destId="{64AE4055-CE82-4943-B4B8-C714F0E7E5F8}" srcOrd="0" destOrd="0" parTransId="{2DC87F0A-763C-4717-9EFF-A0F551FC457E}" sibTransId="{257B2661-828C-4C55-B959-BA52E9B68C8A}"/>
    <dgm:cxn modelId="{3A02814B-5AA8-4769-8CE5-03A9A789FECD}" type="presParOf" srcId="{9774CAA1-DE47-48F9-A514-085E01E89A86}" destId="{54B9E4BD-A8B6-408F-9B57-DE65994A5CE8}" srcOrd="0" destOrd="0" presId="urn:microsoft.com/office/officeart/2018/5/layout/CenteredIconLabelDescriptionList"/>
    <dgm:cxn modelId="{D8E52E9A-3239-4BCD-BB70-161360579262}" type="presParOf" srcId="{54B9E4BD-A8B6-408F-9B57-DE65994A5CE8}" destId="{573ECC85-9EF2-4092-BA9E-E5782DDDEB21}" srcOrd="0" destOrd="0" presId="urn:microsoft.com/office/officeart/2018/5/layout/CenteredIconLabelDescriptionList"/>
    <dgm:cxn modelId="{C29D2AD4-CD9A-4F7E-A9DC-75565E917B94}" type="presParOf" srcId="{54B9E4BD-A8B6-408F-9B57-DE65994A5CE8}" destId="{7B019870-B30B-4705-8D38-7E75114EE0F9}" srcOrd="1" destOrd="0" presId="urn:microsoft.com/office/officeart/2018/5/layout/CenteredIconLabelDescriptionList"/>
    <dgm:cxn modelId="{4C5D23CF-04FF-47C4-A196-A33EC0F3303C}" type="presParOf" srcId="{54B9E4BD-A8B6-408F-9B57-DE65994A5CE8}" destId="{2B9A31D4-B91D-4A78-BDB2-DE6E71DDDCA0}" srcOrd="2" destOrd="0" presId="urn:microsoft.com/office/officeart/2018/5/layout/CenteredIconLabelDescriptionList"/>
    <dgm:cxn modelId="{704FEFAF-3C31-4CEA-BD1B-294BEBC5EF65}" type="presParOf" srcId="{54B9E4BD-A8B6-408F-9B57-DE65994A5CE8}" destId="{0DEAA6B6-4901-49AA-997E-DB1D481E96D1}" srcOrd="3" destOrd="0" presId="urn:microsoft.com/office/officeart/2018/5/layout/CenteredIconLabelDescriptionList"/>
    <dgm:cxn modelId="{8E95920B-9EE4-463B-8EAE-AEBECA8C756D}" type="presParOf" srcId="{54B9E4BD-A8B6-408F-9B57-DE65994A5CE8}" destId="{74E38060-98FC-4111-84A1-8A69220DD633}" srcOrd="4" destOrd="0" presId="urn:microsoft.com/office/officeart/2018/5/layout/CenteredIconLabelDescriptionList"/>
    <dgm:cxn modelId="{3517F969-8E56-4F31-847A-ED9C9F1755D0}" type="presParOf" srcId="{9774CAA1-DE47-48F9-A514-085E01E89A86}" destId="{66E7DEC6-87BA-4A39-B6DA-5B17129B7FB8}" srcOrd="1" destOrd="0" presId="urn:microsoft.com/office/officeart/2018/5/layout/CenteredIconLabelDescriptionList"/>
    <dgm:cxn modelId="{9B590AE0-A4C5-49BE-8FB6-30B680927BD8}" type="presParOf" srcId="{9774CAA1-DE47-48F9-A514-085E01E89A86}" destId="{622563B2-F85E-4896-817E-74C92A38B024}" srcOrd="2" destOrd="0" presId="urn:microsoft.com/office/officeart/2018/5/layout/CenteredIconLabelDescriptionList"/>
    <dgm:cxn modelId="{52DF50A1-963E-454D-80F9-FC7EE86E862F}" type="presParOf" srcId="{622563B2-F85E-4896-817E-74C92A38B024}" destId="{1FA45257-E232-49F1-8F70-08D5952E28E0}" srcOrd="0" destOrd="0" presId="urn:microsoft.com/office/officeart/2018/5/layout/CenteredIconLabelDescriptionList"/>
    <dgm:cxn modelId="{6D8B3CDE-D85D-444B-85E8-DACFAF08AB68}" type="presParOf" srcId="{622563B2-F85E-4896-817E-74C92A38B024}" destId="{E79C1D71-14E2-417A-B4C2-0BC0E433FE24}" srcOrd="1" destOrd="0" presId="urn:microsoft.com/office/officeart/2018/5/layout/CenteredIconLabelDescriptionList"/>
    <dgm:cxn modelId="{567BFAE5-A4F0-4230-80F2-34635A1DEEA1}" type="presParOf" srcId="{622563B2-F85E-4896-817E-74C92A38B024}" destId="{3F705BA2-17FD-4F4B-BA77-DABEC065CFFE}" srcOrd="2" destOrd="0" presId="urn:microsoft.com/office/officeart/2018/5/layout/CenteredIconLabelDescriptionList"/>
    <dgm:cxn modelId="{1DE1FA27-6F92-4132-AC52-5F268F5F294B}" type="presParOf" srcId="{622563B2-F85E-4896-817E-74C92A38B024}" destId="{1044A343-0AC7-419F-BD51-782056F8FFBE}" srcOrd="3" destOrd="0" presId="urn:microsoft.com/office/officeart/2018/5/layout/CenteredIconLabelDescriptionList"/>
    <dgm:cxn modelId="{2170B877-DD50-4ABA-9A35-A53182051AD8}" type="presParOf" srcId="{622563B2-F85E-4896-817E-74C92A38B024}" destId="{1D484BB7-05F9-4A70-AC29-145A7ABF45C6}" srcOrd="4" destOrd="0" presId="urn:microsoft.com/office/officeart/2018/5/layout/CenteredIconLabelDescriptionList"/>
    <dgm:cxn modelId="{0B884DB8-FB08-431B-94FF-2F7EC0EE6ED0}" type="presParOf" srcId="{9774CAA1-DE47-48F9-A514-085E01E89A86}" destId="{A34A7CCD-965A-42E1-9416-F34BB857383C}" srcOrd="3" destOrd="0" presId="urn:microsoft.com/office/officeart/2018/5/layout/CenteredIconLabelDescriptionList"/>
    <dgm:cxn modelId="{09D7C09E-114B-4FDB-835F-5EF324D63F4E}" type="presParOf" srcId="{9774CAA1-DE47-48F9-A514-085E01E89A86}" destId="{8A29F216-C182-4360-9B1E-7578CA5A5F9B}" srcOrd="4" destOrd="0" presId="urn:microsoft.com/office/officeart/2018/5/layout/CenteredIconLabelDescriptionList"/>
    <dgm:cxn modelId="{82C4A135-4241-4F85-B57B-D91CA129D016}" type="presParOf" srcId="{8A29F216-C182-4360-9B1E-7578CA5A5F9B}" destId="{8FF96041-6D19-4678-B71D-178508F7B996}" srcOrd="0" destOrd="0" presId="urn:microsoft.com/office/officeart/2018/5/layout/CenteredIconLabelDescriptionList"/>
    <dgm:cxn modelId="{95C9C4EC-90EB-4F2C-BC3C-183C419BB94F}" type="presParOf" srcId="{8A29F216-C182-4360-9B1E-7578CA5A5F9B}" destId="{0B1833E7-17C2-456B-820B-D2C21F545F7A}" srcOrd="1" destOrd="0" presId="urn:microsoft.com/office/officeart/2018/5/layout/CenteredIconLabelDescriptionList"/>
    <dgm:cxn modelId="{D3E878B5-FC94-4232-874E-98FA881BF696}" type="presParOf" srcId="{8A29F216-C182-4360-9B1E-7578CA5A5F9B}" destId="{63398E70-CF09-41D1-BE5E-5B51024C5F44}" srcOrd="2" destOrd="0" presId="urn:microsoft.com/office/officeart/2018/5/layout/CenteredIconLabelDescriptionList"/>
    <dgm:cxn modelId="{603E32EA-0712-43E9-8BB2-4614477D0340}" type="presParOf" srcId="{8A29F216-C182-4360-9B1E-7578CA5A5F9B}" destId="{51319A48-1C84-4EC2-8DA5-192044C9806F}" srcOrd="3" destOrd="0" presId="urn:microsoft.com/office/officeart/2018/5/layout/CenteredIconLabelDescriptionList"/>
    <dgm:cxn modelId="{75394C15-B5FD-4C8A-9AC3-6F1703D6D084}" type="presParOf" srcId="{8A29F216-C182-4360-9B1E-7578CA5A5F9B}" destId="{C8DB2F06-70C9-41B1-938D-5A4CB3ED1077}" srcOrd="4" destOrd="0" presId="urn:microsoft.com/office/officeart/2018/5/layout/CenteredIconLabelDescriptionList"/>
    <dgm:cxn modelId="{36E34093-E3B3-41AC-9505-19BD3D33CE11}" type="presParOf" srcId="{9774CAA1-DE47-48F9-A514-085E01E89A86}" destId="{64A393F2-872C-4AF1-BAB3-DFD94925EB91}" srcOrd="5" destOrd="0" presId="urn:microsoft.com/office/officeart/2018/5/layout/CenteredIconLabelDescriptionList"/>
    <dgm:cxn modelId="{1C0E9564-B5D1-426F-9492-12F423DFA70B}" type="presParOf" srcId="{9774CAA1-DE47-48F9-A514-085E01E89A86}" destId="{B0D0B35F-FACE-4F72-BE28-D9DA99969CE2}" srcOrd="6" destOrd="0" presId="urn:microsoft.com/office/officeart/2018/5/layout/CenteredIconLabelDescriptionList"/>
    <dgm:cxn modelId="{D32FF914-8D1B-4506-AD15-285CF9F6755B}" type="presParOf" srcId="{B0D0B35F-FACE-4F72-BE28-D9DA99969CE2}" destId="{F4B0F3B0-89BF-4F0F-B13F-AAE8BB813D5B}" srcOrd="0" destOrd="0" presId="urn:microsoft.com/office/officeart/2018/5/layout/CenteredIconLabelDescriptionList"/>
    <dgm:cxn modelId="{F4875075-251A-44EE-8AE6-B8B1A1E44382}" type="presParOf" srcId="{B0D0B35F-FACE-4F72-BE28-D9DA99969CE2}" destId="{974052B3-9875-429A-BA8A-4FDB8ADF2362}" srcOrd="1" destOrd="0" presId="urn:microsoft.com/office/officeart/2018/5/layout/CenteredIconLabelDescriptionList"/>
    <dgm:cxn modelId="{66DA24F0-472C-4D35-AC7E-0EE636943D54}" type="presParOf" srcId="{B0D0B35F-FACE-4F72-BE28-D9DA99969CE2}" destId="{0CEC3044-505F-47DE-92CE-D7A91077E50B}" srcOrd="2" destOrd="0" presId="urn:microsoft.com/office/officeart/2018/5/layout/CenteredIconLabelDescriptionList"/>
    <dgm:cxn modelId="{D9DCED5C-7E17-4A27-AF60-AC53260CA269}" type="presParOf" srcId="{B0D0B35F-FACE-4F72-BE28-D9DA99969CE2}" destId="{62D8E538-79E3-4C72-8D6A-39DFF91E36B7}" srcOrd="3" destOrd="0" presId="urn:microsoft.com/office/officeart/2018/5/layout/CenteredIconLabelDescriptionList"/>
    <dgm:cxn modelId="{06BE4D4D-8B0E-44D3-8968-26252B19E332}" type="presParOf" srcId="{B0D0B35F-FACE-4F72-BE28-D9DA99969CE2}" destId="{2A4B5BBE-DA03-4F0D-AC42-7AC9960EA309}" srcOrd="4" destOrd="0" presId="urn:microsoft.com/office/officeart/2018/5/layout/CenteredIconLabelDescription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C6C6C-EFC1-48DA-9A86-A8301FA748E0}">
      <dsp:nvSpPr>
        <dsp:cNvPr id="0" name=""/>
        <dsp:cNvSpPr/>
      </dsp:nvSpPr>
      <dsp:spPr>
        <a:xfrm>
          <a:off x="4620801" y="118472"/>
          <a:ext cx="1889326" cy="1889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1. </a:t>
          </a:r>
          <a:r>
            <a:rPr lang="fr-FR" sz="2100" kern="1200" dirty="0" err="1">
              <a:latin typeface="Calibri" panose="020F0502020204030204"/>
              <a:ea typeface="+mn-ea"/>
              <a:cs typeface="+mn-cs"/>
            </a:rPr>
            <a:t>Preparation</a:t>
          </a:r>
          <a:r>
            <a:rPr lang="fr-FR" sz="2100" kern="1200" dirty="0">
              <a:latin typeface="Calibri" panose="020F0502020204030204"/>
              <a:ea typeface="+mn-ea"/>
              <a:cs typeface="+mn-cs"/>
            </a:rPr>
            <a:t>: Data and </a:t>
          </a:r>
          <a:r>
            <a:rPr lang="fr-FR" sz="2100" kern="1200" dirty="0" err="1">
              <a:latin typeface="Calibri" panose="020F0502020204030204"/>
              <a:ea typeface="+mn-ea"/>
              <a:cs typeface="+mn-cs"/>
            </a:rPr>
            <a:t>analysis</a:t>
          </a:r>
          <a:r>
            <a:rPr lang="fr-FR" sz="2100" kern="1200" dirty="0">
              <a:latin typeface="Calibri" panose="020F0502020204030204"/>
              <a:ea typeface="+mn-ea"/>
              <a:cs typeface="+mn-cs"/>
            </a:rPr>
            <a:t> to </a:t>
          </a:r>
          <a:r>
            <a:rPr lang="fr-FR" sz="2100" kern="1200" dirty="0" err="1">
              <a:latin typeface="Calibri" panose="020F0502020204030204"/>
              <a:ea typeface="+mn-ea"/>
              <a:cs typeface="+mn-cs"/>
            </a:rPr>
            <a:t>inform</a:t>
          </a:r>
          <a:r>
            <a:rPr lang="fr-FR" sz="2100" kern="1200" dirty="0">
              <a:latin typeface="Calibri" panose="020F0502020204030204"/>
              <a:ea typeface="+mn-ea"/>
              <a:cs typeface="+mn-cs"/>
            </a:rPr>
            <a:t> joint area –</a:t>
          </a:r>
          <a:r>
            <a:rPr lang="fr-FR" sz="2100" kern="1200" dirty="0" err="1">
              <a:latin typeface="Calibri" panose="020F0502020204030204"/>
              <a:ea typeface="+mn-ea"/>
              <a:cs typeface="+mn-cs"/>
            </a:rPr>
            <a:t>based</a:t>
          </a:r>
          <a:r>
            <a:rPr lang="fr-FR" sz="2100" kern="1200" dirty="0">
              <a:latin typeface="Calibri" panose="020F0502020204030204"/>
              <a:ea typeface="+mn-ea"/>
              <a:cs typeface="+mn-cs"/>
            </a:rPr>
            <a:t> solutions  planning </a:t>
          </a:r>
        </a:p>
      </dsp:txBody>
      <dsp:txXfrm>
        <a:off x="4620801" y="118472"/>
        <a:ext cx="1889326" cy="1889326"/>
      </dsp:txXfrm>
    </dsp:sp>
    <dsp:sp modelId="{F9D20298-2C4F-4DE4-B703-62DC5FD49660}">
      <dsp:nvSpPr>
        <dsp:cNvPr id="0" name=""/>
        <dsp:cNvSpPr/>
      </dsp:nvSpPr>
      <dsp:spPr>
        <a:xfrm>
          <a:off x="1291752" y="-759"/>
          <a:ext cx="5337606" cy="5337606"/>
        </a:xfrm>
        <a:prstGeom prst="circularArrow">
          <a:avLst>
            <a:gd name="adj1" fmla="val 6904"/>
            <a:gd name="adj2" fmla="val 465544"/>
            <a:gd name="adj3" fmla="val 548607"/>
            <a:gd name="adj4" fmla="val 205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E7BE73-42BC-4003-A910-E6270E66D466}">
      <dsp:nvSpPr>
        <dsp:cNvPr id="0" name=""/>
        <dsp:cNvSpPr/>
      </dsp:nvSpPr>
      <dsp:spPr>
        <a:xfrm>
          <a:off x="4496068" y="3328289"/>
          <a:ext cx="2138792" cy="1889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2. </a:t>
          </a:r>
          <a:r>
            <a:rPr lang="fr-FR" sz="2100" kern="1200" dirty="0" err="1">
              <a:latin typeface="Calibri" panose="020F0502020204030204"/>
              <a:ea typeface="+mn-ea"/>
              <a:cs typeface="+mn-cs"/>
            </a:rPr>
            <a:t>Preparation</a:t>
          </a:r>
          <a:r>
            <a:rPr lang="fr-FR" sz="2100" kern="1200" dirty="0">
              <a:latin typeface="Calibri" panose="020F0502020204030204"/>
              <a:ea typeface="+mn-ea"/>
              <a:cs typeface="+mn-cs"/>
            </a:rPr>
            <a:t>: </a:t>
          </a:r>
          <a:r>
            <a:rPr lang="en-GB" sz="2100" kern="1200" dirty="0"/>
            <a:t>A multi sectoral and multi stakeholder planning process </a:t>
          </a:r>
          <a:endParaRPr lang="fr-FR" sz="2100" kern="1200" dirty="0">
            <a:latin typeface="Calibri" panose="020F0502020204030204"/>
            <a:ea typeface="+mn-ea"/>
            <a:cs typeface="+mn-cs"/>
          </a:endParaRPr>
        </a:p>
      </dsp:txBody>
      <dsp:txXfrm>
        <a:off x="4496068" y="3328289"/>
        <a:ext cx="2138792" cy="1889326"/>
      </dsp:txXfrm>
    </dsp:sp>
    <dsp:sp modelId="{518D0AD7-E627-4C13-9406-E440CEFA57BD}">
      <dsp:nvSpPr>
        <dsp:cNvPr id="0" name=""/>
        <dsp:cNvSpPr/>
      </dsp:nvSpPr>
      <dsp:spPr>
        <a:xfrm>
          <a:off x="1291752" y="-759"/>
          <a:ext cx="5337606" cy="5337606"/>
        </a:xfrm>
        <a:prstGeom prst="circularArrow">
          <a:avLst>
            <a:gd name="adj1" fmla="val 6904"/>
            <a:gd name="adj2" fmla="val 465544"/>
            <a:gd name="adj3" fmla="val 5948607"/>
            <a:gd name="adj4" fmla="val 43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2A8939-0174-4714-8435-3A417199EB84}">
      <dsp:nvSpPr>
        <dsp:cNvPr id="0" name=""/>
        <dsp:cNvSpPr/>
      </dsp:nvSpPr>
      <dsp:spPr>
        <a:xfrm>
          <a:off x="1410984" y="3328289"/>
          <a:ext cx="1889326" cy="1889326"/>
        </a:xfrm>
        <a:prstGeom prst="rect">
          <a:avLst/>
        </a:prstGeom>
        <a:solidFill>
          <a:srgbClr val="A6A6A6"/>
        </a:solid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3. Community </a:t>
          </a:r>
          <a:r>
            <a:rPr lang="fr-FR" sz="2100" kern="1200" dirty="0" err="1">
              <a:latin typeface="Calibri" panose="020F0502020204030204"/>
              <a:ea typeface="+mn-ea"/>
              <a:cs typeface="+mn-cs"/>
            </a:rPr>
            <a:t>based</a:t>
          </a:r>
          <a:r>
            <a:rPr lang="fr-FR" sz="2100" kern="1200" dirty="0">
              <a:latin typeface="Calibri" panose="020F0502020204030204"/>
              <a:ea typeface="+mn-ea"/>
              <a:cs typeface="+mn-cs"/>
            </a:rPr>
            <a:t> </a:t>
          </a:r>
          <a:r>
            <a:rPr lang="fr-FR" sz="2100" kern="1200" dirty="0" err="1">
              <a:latin typeface="Calibri" panose="020F0502020204030204"/>
              <a:ea typeface="+mn-ea"/>
              <a:cs typeface="+mn-cs"/>
            </a:rPr>
            <a:t>panning</a:t>
          </a:r>
          <a:r>
            <a:rPr lang="fr-FR" sz="2100" kern="1200" dirty="0">
              <a:latin typeface="Calibri" panose="020F0502020204030204"/>
              <a:ea typeface="+mn-ea"/>
              <a:cs typeface="+mn-cs"/>
            </a:rPr>
            <a:t> and action plan </a:t>
          </a:r>
        </a:p>
      </dsp:txBody>
      <dsp:txXfrm>
        <a:off x="1410984" y="3328289"/>
        <a:ext cx="1889326" cy="1889326"/>
      </dsp:txXfrm>
    </dsp:sp>
    <dsp:sp modelId="{B20A96AE-5788-448F-8C20-6ED41D31904C}">
      <dsp:nvSpPr>
        <dsp:cNvPr id="0" name=""/>
        <dsp:cNvSpPr/>
      </dsp:nvSpPr>
      <dsp:spPr>
        <a:xfrm>
          <a:off x="1291752" y="-759"/>
          <a:ext cx="5337606" cy="5337606"/>
        </a:xfrm>
        <a:prstGeom prst="circularArrow">
          <a:avLst>
            <a:gd name="adj1" fmla="val 6904"/>
            <a:gd name="adj2" fmla="val 465544"/>
            <a:gd name="adj3" fmla="val 11348607"/>
            <a:gd name="adj4" fmla="val 97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CD5121-4DE3-4482-AC23-AD32E3640D2D}">
      <dsp:nvSpPr>
        <dsp:cNvPr id="0" name=""/>
        <dsp:cNvSpPr/>
      </dsp:nvSpPr>
      <dsp:spPr>
        <a:xfrm>
          <a:off x="1410984" y="118472"/>
          <a:ext cx="1889326" cy="1889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Inclusive and </a:t>
          </a:r>
          <a:r>
            <a:rPr lang="fr-FR" sz="2100" kern="1200" dirty="0" err="1">
              <a:latin typeface="Calibri" panose="020F0502020204030204"/>
              <a:ea typeface="+mn-ea"/>
              <a:cs typeface="+mn-cs"/>
            </a:rPr>
            <a:t>participatory</a:t>
          </a:r>
          <a:r>
            <a:rPr lang="fr-FR" sz="2100" kern="1200" dirty="0">
              <a:latin typeface="Calibri" panose="020F0502020204030204"/>
              <a:ea typeface="+mn-ea"/>
              <a:cs typeface="+mn-cs"/>
            </a:rPr>
            <a:t> monitoring and Evaluation </a:t>
          </a:r>
        </a:p>
      </dsp:txBody>
      <dsp:txXfrm>
        <a:off x="1410984" y="118472"/>
        <a:ext cx="1889326" cy="1889326"/>
      </dsp:txXfrm>
    </dsp:sp>
    <dsp:sp modelId="{25BA8D68-20B8-4D99-982A-503015FE5E1D}">
      <dsp:nvSpPr>
        <dsp:cNvPr id="0" name=""/>
        <dsp:cNvSpPr/>
      </dsp:nvSpPr>
      <dsp:spPr>
        <a:xfrm>
          <a:off x="1291752" y="-759"/>
          <a:ext cx="5337606" cy="5337606"/>
        </a:xfrm>
        <a:prstGeom prst="circularArrow">
          <a:avLst>
            <a:gd name="adj1" fmla="val 6904"/>
            <a:gd name="adj2" fmla="val 465544"/>
            <a:gd name="adj3" fmla="val 16748607"/>
            <a:gd name="adj4" fmla="val 151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83CC75-C663-412B-AA03-EDB926E87C0F}">
      <dsp:nvSpPr>
        <dsp:cNvPr id="0" name=""/>
        <dsp:cNvSpPr/>
      </dsp:nvSpPr>
      <dsp:spPr>
        <a:xfrm>
          <a:off x="328285" y="348827"/>
          <a:ext cx="1022941" cy="102294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FD4507-8A8E-4466-9513-A7F58E98EDC0}">
      <dsp:nvSpPr>
        <dsp:cNvPr id="0" name=""/>
        <dsp:cNvSpPr/>
      </dsp:nvSpPr>
      <dsp:spPr>
        <a:xfrm>
          <a:off x="546289" y="566831"/>
          <a:ext cx="586933" cy="5869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BF8B48-0558-42DC-827A-8A1BC9857D39}">
      <dsp:nvSpPr>
        <dsp:cNvPr id="0" name=""/>
        <dsp:cNvSpPr/>
      </dsp:nvSpPr>
      <dsp:spPr>
        <a:xfrm>
          <a:off x="1280" y="1690390"/>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kern="1200" dirty="0"/>
            <a:t>1. Social and area mapping </a:t>
          </a:r>
        </a:p>
      </dsp:txBody>
      <dsp:txXfrm>
        <a:off x="1280" y="1690390"/>
        <a:ext cx="1676953" cy="670781"/>
      </dsp:txXfrm>
    </dsp:sp>
    <dsp:sp modelId="{66CED745-BBD9-4366-BBBC-0877C7AF520A}">
      <dsp:nvSpPr>
        <dsp:cNvPr id="0" name=""/>
        <dsp:cNvSpPr/>
      </dsp:nvSpPr>
      <dsp:spPr>
        <a:xfrm>
          <a:off x="2298705" y="348827"/>
          <a:ext cx="1022941" cy="102294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91B941-8EC9-401E-A799-B300C409E653}">
      <dsp:nvSpPr>
        <dsp:cNvPr id="0" name=""/>
        <dsp:cNvSpPr/>
      </dsp:nvSpPr>
      <dsp:spPr>
        <a:xfrm>
          <a:off x="2516709" y="566831"/>
          <a:ext cx="586933" cy="5869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FB7A80-287E-44C3-AC9B-6F9178993F0A}">
      <dsp:nvSpPr>
        <dsp:cNvPr id="0" name=""/>
        <dsp:cNvSpPr/>
      </dsp:nvSpPr>
      <dsp:spPr>
        <a:xfrm>
          <a:off x="1971699" y="1690390"/>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kern="1200" dirty="0"/>
            <a:t>2. Guiding</a:t>
          </a:r>
          <a:r>
            <a:rPr lang="en-GB" sz="1400" kern="1200" baseline="0" dirty="0"/>
            <a:t> principles </a:t>
          </a:r>
          <a:endParaRPr lang="en-GB" sz="1400" kern="1200" dirty="0"/>
        </a:p>
      </dsp:txBody>
      <dsp:txXfrm>
        <a:off x="1971699" y="1690390"/>
        <a:ext cx="1676953" cy="670781"/>
      </dsp:txXfrm>
    </dsp:sp>
    <dsp:sp modelId="{93998E9C-8E0B-4A48-948A-E5213B7E71E0}">
      <dsp:nvSpPr>
        <dsp:cNvPr id="0" name=""/>
        <dsp:cNvSpPr/>
      </dsp:nvSpPr>
      <dsp:spPr>
        <a:xfrm>
          <a:off x="4269125" y="348827"/>
          <a:ext cx="1022941" cy="102294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F406D1-D5D9-4EE3-BC19-8F22B3526450}">
      <dsp:nvSpPr>
        <dsp:cNvPr id="0" name=""/>
        <dsp:cNvSpPr/>
      </dsp:nvSpPr>
      <dsp:spPr>
        <a:xfrm>
          <a:off x="4487129" y="566831"/>
          <a:ext cx="586933" cy="5869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DFD29D-9119-440C-A16C-8EF4FA684EA7}">
      <dsp:nvSpPr>
        <dsp:cNvPr id="0" name=""/>
        <dsp:cNvSpPr/>
      </dsp:nvSpPr>
      <dsp:spPr>
        <a:xfrm>
          <a:off x="3942119" y="1690390"/>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indent="0" algn="ctr">
            <a:lnSpc>
              <a:spcPct val="100000"/>
            </a:lnSpc>
            <a:spcBef>
              <a:spcPct val="0"/>
            </a:spcBef>
            <a:buNone/>
            <a:defRPr cap="all"/>
          </a:pPr>
          <a:r>
            <a:rPr lang="en-GB" sz="1400" kern="1200" dirty="0"/>
            <a:t>3. CAP workshop(s) preparation </a:t>
          </a:r>
        </a:p>
        <a:p>
          <a:pPr marL="0" lvl="0" indent="0" algn="ctr" defTabSz="711200">
            <a:spcBef>
              <a:spcPct val="0"/>
            </a:spcBef>
            <a:spcAft>
              <a:spcPct val="35000"/>
            </a:spcAft>
            <a:buNone/>
          </a:pPr>
          <a:endParaRPr lang="en-GB" sz="1400" kern="1200" dirty="0"/>
        </a:p>
      </dsp:txBody>
      <dsp:txXfrm>
        <a:off x="3942119" y="1690390"/>
        <a:ext cx="1676953" cy="670781"/>
      </dsp:txXfrm>
    </dsp:sp>
    <dsp:sp modelId="{4E2C79D8-28D0-4FB9-924B-E8F610C0F4E3}">
      <dsp:nvSpPr>
        <dsp:cNvPr id="0" name=""/>
        <dsp:cNvSpPr/>
      </dsp:nvSpPr>
      <dsp:spPr>
        <a:xfrm>
          <a:off x="6239545" y="348827"/>
          <a:ext cx="1022941" cy="102294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2682C0-DB3B-44C6-88BA-A9017CDEA918}">
      <dsp:nvSpPr>
        <dsp:cNvPr id="0" name=""/>
        <dsp:cNvSpPr/>
      </dsp:nvSpPr>
      <dsp:spPr>
        <a:xfrm>
          <a:off x="6457549" y="566831"/>
          <a:ext cx="586933" cy="58693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BE3538-B06C-47B1-8912-94AEB289F560}">
      <dsp:nvSpPr>
        <dsp:cNvPr id="0" name=""/>
        <dsp:cNvSpPr/>
      </dsp:nvSpPr>
      <dsp:spPr>
        <a:xfrm>
          <a:off x="5912539" y="1690390"/>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kern="1200" dirty="0"/>
            <a:t>4. CAP workshop(s) </a:t>
          </a:r>
        </a:p>
      </dsp:txBody>
      <dsp:txXfrm>
        <a:off x="5912539" y="1690390"/>
        <a:ext cx="1676953" cy="670781"/>
      </dsp:txXfrm>
    </dsp:sp>
    <dsp:sp modelId="{7240E431-DF08-43AE-AC9F-227B5CB78827}">
      <dsp:nvSpPr>
        <dsp:cNvPr id="0" name=""/>
        <dsp:cNvSpPr/>
      </dsp:nvSpPr>
      <dsp:spPr>
        <a:xfrm>
          <a:off x="1313495" y="2780409"/>
          <a:ext cx="1022941" cy="102294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F03E58-E3C6-4C70-9C34-397F82F46714}">
      <dsp:nvSpPr>
        <dsp:cNvPr id="0" name=""/>
        <dsp:cNvSpPr/>
      </dsp:nvSpPr>
      <dsp:spPr>
        <a:xfrm>
          <a:off x="1531499" y="2998413"/>
          <a:ext cx="586933" cy="58693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070909-F8EC-47B1-B6D8-B43D65DFDDE0}">
      <dsp:nvSpPr>
        <dsp:cNvPr id="0" name=""/>
        <dsp:cNvSpPr/>
      </dsp:nvSpPr>
      <dsp:spPr>
        <a:xfrm>
          <a:off x="986490" y="4121972"/>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kern="1200" dirty="0"/>
            <a:t>5. Implementation and monitoring plan </a:t>
          </a:r>
        </a:p>
      </dsp:txBody>
      <dsp:txXfrm>
        <a:off x="986490" y="4121972"/>
        <a:ext cx="1676953" cy="670781"/>
      </dsp:txXfrm>
    </dsp:sp>
    <dsp:sp modelId="{513F9486-ED7B-4EB9-B7C8-915C789112AD}">
      <dsp:nvSpPr>
        <dsp:cNvPr id="0" name=""/>
        <dsp:cNvSpPr/>
      </dsp:nvSpPr>
      <dsp:spPr>
        <a:xfrm>
          <a:off x="3283915" y="2780409"/>
          <a:ext cx="1022941" cy="102294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726774-9AA1-4268-A215-495ADCCD724F}">
      <dsp:nvSpPr>
        <dsp:cNvPr id="0" name=""/>
        <dsp:cNvSpPr/>
      </dsp:nvSpPr>
      <dsp:spPr>
        <a:xfrm>
          <a:off x="3501919" y="2998413"/>
          <a:ext cx="586933" cy="58693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739073-5502-4B9F-ADED-57486B9F0824}">
      <dsp:nvSpPr>
        <dsp:cNvPr id="0" name=""/>
        <dsp:cNvSpPr/>
      </dsp:nvSpPr>
      <dsp:spPr>
        <a:xfrm>
          <a:off x="2956909" y="4121972"/>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kern="1200" dirty="0"/>
            <a:t>6. Consolidation and dissemination</a:t>
          </a:r>
        </a:p>
      </dsp:txBody>
      <dsp:txXfrm>
        <a:off x="2956909" y="4121972"/>
        <a:ext cx="1676953" cy="670781"/>
      </dsp:txXfrm>
    </dsp:sp>
    <dsp:sp modelId="{DBC4F113-8B00-436E-915C-353123095897}">
      <dsp:nvSpPr>
        <dsp:cNvPr id="0" name=""/>
        <dsp:cNvSpPr/>
      </dsp:nvSpPr>
      <dsp:spPr>
        <a:xfrm>
          <a:off x="5254335" y="2780409"/>
          <a:ext cx="1022941" cy="102294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41DD79-E6A1-44C6-B5E9-3F1AC6A3F8DD}">
      <dsp:nvSpPr>
        <dsp:cNvPr id="0" name=""/>
        <dsp:cNvSpPr/>
      </dsp:nvSpPr>
      <dsp:spPr>
        <a:xfrm>
          <a:off x="5472339" y="2998413"/>
          <a:ext cx="586933" cy="586933"/>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AE39EA-3834-4F00-967D-07E299969C09}">
      <dsp:nvSpPr>
        <dsp:cNvPr id="0" name=""/>
        <dsp:cNvSpPr/>
      </dsp:nvSpPr>
      <dsp:spPr>
        <a:xfrm>
          <a:off x="4927329" y="4121972"/>
          <a:ext cx="1676953" cy="670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endParaRPr lang="en-GB" sz="1400" kern="1200"/>
        </a:p>
      </dsp:txBody>
      <dsp:txXfrm>
        <a:off x="4927329" y="4121972"/>
        <a:ext cx="1676953" cy="6707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D71CD-C720-4031-B10C-433F7FBB108E}">
      <dsp:nvSpPr>
        <dsp:cNvPr id="0" name=""/>
        <dsp:cNvSpPr/>
      </dsp:nvSpPr>
      <dsp:spPr>
        <a:xfrm>
          <a:off x="0" y="1718"/>
          <a:ext cx="7390356" cy="732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D075DE-E0F1-4AD4-9885-AF79DE600038}">
      <dsp:nvSpPr>
        <dsp:cNvPr id="0" name=""/>
        <dsp:cNvSpPr/>
      </dsp:nvSpPr>
      <dsp:spPr>
        <a:xfrm>
          <a:off x="221523" y="166488"/>
          <a:ext cx="402770" cy="402770"/>
        </a:xfrm>
        <a:prstGeom prst="rect">
          <a:avLst/>
        </a:prstGeom>
        <a:blipFill>
          <a:blip xmlns:r="http://schemas.openxmlformats.org/officeDocument/2006/relationships" r:embed="rId1">
            <a:biLevel thresh="75000"/>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F8CE14-9295-4552-AA83-32E3AF135ADC}">
      <dsp:nvSpPr>
        <dsp:cNvPr id="0" name=""/>
        <dsp:cNvSpPr/>
      </dsp:nvSpPr>
      <dsp:spPr>
        <a:xfrm>
          <a:off x="845818" y="1718"/>
          <a:ext cx="6544537" cy="732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503" tIns="77503" rIns="77503" bIns="77503" numCol="1" spcCol="1270" anchor="ctr" anchorCtr="0">
          <a:noAutofit/>
        </a:bodyPr>
        <a:lstStyle/>
        <a:p>
          <a:pPr marL="0" lvl="0" indent="0" algn="l" defTabSz="1066800">
            <a:lnSpc>
              <a:spcPct val="100000"/>
            </a:lnSpc>
            <a:spcBef>
              <a:spcPct val="0"/>
            </a:spcBef>
            <a:spcAft>
              <a:spcPct val="35000"/>
            </a:spcAft>
            <a:buNone/>
          </a:pPr>
          <a:r>
            <a:rPr lang="en-GB" sz="2400" kern="1200" dirty="0"/>
            <a:t>Government</a:t>
          </a:r>
          <a:r>
            <a:rPr lang="en-GB" sz="2400" kern="1200" baseline="0" dirty="0"/>
            <a:t> and partners to support the process</a:t>
          </a:r>
          <a:endParaRPr lang="en-GB" sz="2400" kern="1200" dirty="0"/>
        </a:p>
      </dsp:txBody>
      <dsp:txXfrm>
        <a:off x="845818" y="1718"/>
        <a:ext cx="6544537" cy="732310"/>
      </dsp:txXfrm>
    </dsp:sp>
    <dsp:sp modelId="{0FA819C0-994C-4F9D-B827-E51261634592}">
      <dsp:nvSpPr>
        <dsp:cNvPr id="0" name=""/>
        <dsp:cNvSpPr/>
      </dsp:nvSpPr>
      <dsp:spPr>
        <a:xfrm>
          <a:off x="0" y="917106"/>
          <a:ext cx="7390356" cy="732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43007-B6B7-4D55-8B50-A0C863BE19EA}">
      <dsp:nvSpPr>
        <dsp:cNvPr id="0" name=""/>
        <dsp:cNvSpPr/>
      </dsp:nvSpPr>
      <dsp:spPr>
        <a:xfrm>
          <a:off x="221523" y="1081876"/>
          <a:ext cx="402770" cy="402770"/>
        </a:xfrm>
        <a:prstGeom prst="rect">
          <a:avLst/>
        </a:prstGeom>
        <a:blipFill>
          <a:blip xmlns:r="http://schemas.openxmlformats.org/officeDocument/2006/relationships" r:embed="rId3">
            <a:biLevel thresh="7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7AC9BB-3383-4F22-82F4-23389B815E66}">
      <dsp:nvSpPr>
        <dsp:cNvPr id="0" name=""/>
        <dsp:cNvSpPr/>
      </dsp:nvSpPr>
      <dsp:spPr>
        <a:xfrm>
          <a:off x="845818" y="917106"/>
          <a:ext cx="6544537" cy="732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503" tIns="77503" rIns="77503" bIns="77503" numCol="1" spcCol="1270" anchor="ctr" anchorCtr="0">
          <a:noAutofit/>
        </a:bodyPr>
        <a:lstStyle/>
        <a:p>
          <a:pPr marL="0" lvl="0" indent="0" algn="l" defTabSz="1066800">
            <a:lnSpc>
              <a:spcPct val="100000"/>
            </a:lnSpc>
            <a:spcBef>
              <a:spcPct val="0"/>
            </a:spcBef>
            <a:spcAft>
              <a:spcPct val="35000"/>
            </a:spcAft>
            <a:buNone/>
          </a:pPr>
          <a:r>
            <a:rPr lang="en-GB" sz="2400" kern="1200" dirty="0"/>
            <a:t>Flexibility</a:t>
          </a:r>
        </a:p>
      </dsp:txBody>
      <dsp:txXfrm>
        <a:off x="845818" y="917106"/>
        <a:ext cx="6544537" cy="732310"/>
      </dsp:txXfrm>
    </dsp:sp>
    <dsp:sp modelId="{26C843C4-1F79-4CBC-9BAB-B86ABC4B8320}">
      <dsp:nvSpPr>
        <dsp:cNvPr id="0" name=""/>
        <dsp:cNvSpPr/>
      </dsp:nvSpPr>
      <dsp:spPr>
        <a:xfrm>
          <a:off x="0" y="1832494"/>
          <a:ext cx="7390356" cy="732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EEF34F-5E1D-4834-906B-F52D94F5F593}">
      <dsp:nvSpPr>
        <dsp:cNvPr id="0" name=""/>
        <dsp:cNvSpPr/>
      </dsp:nvSpPr>
      <dsp:spPr>
        <a:xfrm>
          <a:off x="221523" y="1997264"/>
          <a:ext cx="402770" cy="402770"/>
        </a:xfrm>
        <a:prstGeom prst="rect">
          <a:avLst/>
        </a:prstGeom>
        <a:blipFill>
          <a:blip xmlns:r="http://schemas.openxmlformats.org/officeDocument/2006/relationships" r:embed="rId5">
            <a:grayscl/>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CE66B5-9CA7-46FA-8681-8B9955908331}">
      <dsp:nvSpPr>
        <dsp:cNvPr id="0" name=""/>
        <dsp:cNvSpPr/>
      </dsp:nvSpPr>
      <dsp:spPr>
        <a:xfrm>
          <a:off x="845818" y="1832494"/>
          <a:ext cx="6544537" cy="732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503" tIns="77503" rIns="77503" bIns="77503" numCol="1" spcCol="1270" anchor="ctr" anchorCtr="0">
          <a:noAutofit/>
        </a:bodyPr>
        <a:lstStyle/>
        <a:p>
          <a:pPr marL="0" lvl="0" indent="0" algn="l" defTabSz="1066800">
            <a:lnSpc>
              <a:spcPct val="100000"/>
            </a:lnSpc>
            <a:spcBef>
              <a:spcPct val="0"/>
            </a:spcBef>
            <a:spcAft>
              <a:spcPct val="35000"/>
            </a:spcAft>
            <a:buNone/>
          </a:pPr>
          <a:r>
            <a:rPr lang="en-GB" sz="2400" kern="1200" dirty="0">
              <a:solidFill>
                <a:prstClr val="black">
                  <a:hueOff val="0"/>
                  <a:satOff val="0"/>
                  <a:lumOff val="0"/>
                  <a:alphaOff val="0"/>
                </a:prstClr>
              </a:solidFill>
              <a:latin typeface="Calibri" panose="020F0502020204030204"/>
              <a:ea typeface="+mn-ea"/>
              <a:cs typeface="+mn-cs"/>
            </a:rPr>
            <a:t>Patience</a:t>
          </a:r>
        </a:p>
      </dsp:txBody>
      <dsp:txXfrm>
        <a:off x="845818" y="1832494"/>
        <a:ext cx="6544537" cy="732310"/>
      </dsp:txXfrm>
    </dsp:sp>
    <dsp:sp modelId="{01B413C0-3512-44FF-9379-E42B566E7C51}">
      <dsp:nvSpPr>
        <dsp:cNvPr id="0" name=""/>
        <dsp:cNvSpPr/>
      </dsp:nvSpPr>
      <dsp:spPr>
        <a:xfrm>
          <a:off x="0" y="2747882"/>
          <a:ext cx="7390356" cy="732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A45B5C-6C2F-4A46-8336-9682D625B913}">
      <dsp:nvSpPr>
        <dsp:cNvPr id="0" name=""/>
        <dsp:cNvSpPr/>
      </dsp:nvSpPr>
      <dsp:spPr>
        <a:xfrm>
          <a:off x="221523" y="2912652"/>
          <a:ext cx="402770" cy="402770"/>
        </a:xfrm>
        <a:prstGeom prst="rect">
          <a:avLst/>
        </a:prstGeom>
        <a:blipFill>
          <a:blip xmlns:r="http://schemas.openxmlformats.org/officeDocument/2006/relationships" r:embed="rId7">
            <a:biLevel thresh="75000"/>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166C55-FD52-45D7-8D5C-0459F49D64E2}">
      <dsp:nvSpPr>
        <dsp:cNvPr id="0" name=""/>
        <dsp:cNvSpPr/>
      </dsp:nvSpPr>
      <dsp:spPr>
        <a:xfrm>
          <a:off x="845818" y="2747882"/>
          <a:ext cx="6544537" cy="732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503" tIns="77503" rIns="77503" bIns="77503" numCol="1" spcCol="1270" anchor="ctr" anchorCtr="0">
          <a:noAutofit/>
        </a:bodyPr>
        <a:lstStyle/>
        <a:p>
          <a:pPr marL="0" lvl="0" indent="0" algn="l" defTabSz="1066800">
            <a:lnSpc>
              <a:spcPct val="100000"/>
            </a:lnSpc>
            <a:spcBef>
              <a:spcPct val="0"/>
            </a:spcBef>
            <a:spcAft>
              <a:spcPct val="35000"/>
            </a:spcAft>
            <a:buNone/>
          </a:pPr>
          <a:r>
            <a:rPr lang="en-GB" sz="2400" kern="1200" dirty="0"/>
            <a:t>Creativity </a:t>
          </a:r>
        </a:p>
      </dsp:txBody>
      <dsp:txXfrm>
        <a:off x="845818" y="2747882"/>
        <a:ext cx="6544537" cy="732310"/>
      </dsp:txXfrm>
    </dsp:sp>
    <dsp:sp modelId="{71A445E8-208B-4669-AAB5-91FF487A293C}">
      <dsp:nvSpPr>
        <dsp:cNvPr id="0" name=""/>
        <dsp:cNvSpPr/>
      </dsp:nvSpPr>
      <dsp:spPr>
        <a:xfrm>
          <a:off x="0" y="3663270"/>
          <a:ext cx="7390356" cy="732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E385A6-9CBC-4FFF-ADA6-6609F26E6462}">
      <dsp:nvSpPr>
        <dsp:cNvPr id="0" name=""/>
        <dsp:cNvSpPr/>
      </dsp:nvSpPr>
      <dsp:spPr>
        <a:xfrm>
          <a:off x="221523" y="3828040"/>
          <a:ext cx="402770" cy="402770"/>
        </a:xfrm>
        <a:prstGeom prst="rect">
          <a:avLst/>
        </a:prstGeom>
        <a:blipFill>
          <a:blip xmlns:r="http://schemas.openxmlformats.org/officeDocument/2006/relationships" r:embed="rId9">
            <a:biLevel thresh="75000"/>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4CFBA2-49AA-45F3-BDB1-425EE4D72A13}">
      <dsp:nvSpPr>
        <dsp:cNvPr id="0" name=""/>
        <dsp:cNvSpPr/>
      </dsp:nvSpPr>
      <dsp:spPr>
        <a:xfrm>
          <a:off x="845818" y="3663270"/>
          <a:ext cx="6544537" cy="732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503" tIns="77503" rIns="77503" bIns="77503" numCol="1" spcCol="1270" anchor="ctr" anchorCtr="0">
          <a:noAutofit/>
        </a:bodyPr>
        <a:lstStyle/>
        <a:p>
          <a:pPr marL="0" lvl="0" indent="0" algn="l" defTabSz="1066800">
            <a:lnSpc>
              <a:spcPct val="100000"/>
            </a:lnSpc>
            <a:spcBef>
              <a:spcPct val="0"/>
            </a:spcBef>
            <a:spcAft>
              <a:spcPct val="35000"/>
            </a:spcAft>
            <a:buNone/>
          </a:pPr>
          <a:r>
            <a:rPr lang="en-GB" sz="2400" kern="1200" dirty="0"/>
            <a:t>Representativity</a:t>
          </a:r>
        </a:p>
      </dsp:txBody>
      <dsp:txXfrm>
        <a:off x="845818" y="3663270"/>
        <a:ext cx="6544537" cy="732310"/>
      </dsp:txXfrm>
    </dsp:sp>
    <dsp:sp modelId="{9DECA8CE-DBE3-4EEA-B5CF-C890911963BE}">
      <dsp:nvSpPr>
        <dsp:cNvPr id="0" name=""/>
        <dsp:cNvSpPr/>
      </dsp:nvSpPr>
      <dsp:spPr>
        <a:xfrm>
          <a:off x="0" y="4580377"/>
          <a:ext cx="7390356" cy="732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6A0189-914D-45BB-A136-02E8C133ECAB}">
      <dsp:nvSpPr>
        <dsp:cNvPr id="0" name=""/>
        <dsp:cNvSpPr/>
      </dsp:nvSpPr>
      <dsp:spPr>
        <a:xfrm>
          <a:off x="221523" y="4743428"/>
          <a:ext cx="402770" cy="402770"/>
        </a:xfrm>
        <a:prstGeom prst="rect">
          <a:avLst/>
        </a:prstGeom>
        <a:blipFill>
          <a:blip xmlns:r="http://schemas.openxmlformats.org/officeDocument/2006/relationships" r:embed="rId11">
            <a:biLevel thresh="75000"/>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1A0A71-4291-481F-BCDA-0369E2E85F7F}">
      <dsp:nvSpPr>
        <dsp:cNvPr id="0" name=""/>
        <dsp:cNvSpPr/>
      </dsp:nvSpPr>
      <dsp:spPr>
        <a:xfrm>
          <a:off x="845818" y="4578658"/>
          <a:ext cx="6544537" cy="732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503" tIns="77503" rIns="77503" bIns="77503" numCol="1" spcCol="1270" anchor="ctr" anchorCtr="0">
          <a:noAutofit/>
        </a:bodyPr>
        <a:lstStyle/>
        <a:p>
          <a:pPr marL="0" lvl="0" indent="0" algn="l" defTabSz="844550">
            <a:lnSpc>
              <a:spcPct val="100000"/>
            </a:lnSpc>
            <a:spcBef>
              <a:spcPct val="0"/>
            </a:spcBef>
            <a:spcAft>
              <a:spcPct val="35000"/>
            </a:spcAft>
            <a:buNone/>
          </a:pPr>
          <a:endParaRPr lang="en-GB" sz="1900" kern="1200"/>
        </a:p>
      </dsp:txBody>
      <dsp:txXfrm>
        <a:off x="845818" y="4578658"/>
        <a:ext cx="6544537" cy="732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BCD4-542C-4990-8B97-27EA922FC6FC}">
      <dsp:nvSpPr>
        <dsp:cNvPr id="0" name=""/>
        <dsp:cNvSpPr/>
      </dsp:nvSpPr>
      <dsp:spPr>
        <a:xfrm>
          <a:off x="5625185" y="1482419"/>
          <a:ext cx="2453805" cy="245425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7FB939-FD0A-4C24-8453-5669F9EC96E1}">
      <dsp:nvSpPr>
        <dsp:cNvPr id="0" name=""/>
        <dsp:cNvSpPr/>
      </dsp:nvSpPr>
      <dsp:spPr>
        <a:xfrm>
          <a:off x="5706659" y="1564242"/>
          <a:ext cx="2290857" cy="229061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Local development planning </a:t>
          </a:r>
        </a:p>
      </dsp:txBody>
      <dsp:txXfrm>
        <a:off x="6034153" y="1891534"/>
        <a:ext cx="1635870" cy="1636029"/>
      </dsp:txXfrm>
    </dsp:sp>
    <dsp:sp modelId="{CC554C35-A386-4BBE-89A4-F9AD2DA06DF7}">
      <dsp:nvSpPr>
        <dsp:cNvPr id="0" name=""/>
        <dsp:cNvSpPr/>
      </dsp:nvSpPr>
      <dsp:spPr>
        <a:xfrm rot="2700000">
          <a:off x="3092062" y="1485386"/>
          <a:ext cx="2447894" cy="2447894"/>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74D9CF-F097-4461-8273-F9059E803E52}">
      <dsp:nvSpPr>
        <dsp:cNvPr id="0" name=""/>
        <dsp:cNvSpPr/>
      </dsp:nvSpPr>
      <dsp:spPr>
        <a:xfrm>
          <a:off x="3170581" y="1564242"/>
          <a:ext cx="2290857" cy="229061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Community Action Plan </a:t>
          </a:r>
        </a:p>
      </dsp:txBody>
      <dsp:txXfrm>
        <a:off x="3498075" y="1891534"/>
        <a:ext cx="1635870" cy="1636029"/>
      </dsp:txXfrm>
    </dsp:sp>
    <dsp:sp modelId="{3053CA21-E525-4FCA-803B-2CD30D8E75CE}">
      <dsp:nvSpPr>
        <dsp:cNvPr id="0" name=""/>
        <dsp:cNvSpPr/>
      </dsp:nvSpPr>
      <dsp:spPr>
        <a:xfrm rot="2700000">
          <a:off x="555984" y="1485386"/>
          <a:ext cx="2447894" cy="2447894"/>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ECB63A-AF87-4867-AACC-7079816FC629}">
      <dsp:nvSpPr>
        <dsp:cNvPr id="0" name=""/>
        <dsp:cNvSpPr/>
      </dsp:nvSpPr>
      <dsp:spPr>
        <a:xfrm>
          <a:off x="634503" y="1564242"/>
          <a:ext cx="2290857" cy="229061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Concerted data and analysis </a:t>
          </a:r>
        </a:p>
      </dsp:txBody>
      <dsp:txXfrm>
        <a:off x="961997" y="1891534"/>
        <a:ext cx="1635870" cy="16360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ECC85-9EF2-4092-BA9E-E5782DDDEB21}">
      <dsp:nvSpPr>
        <dsp:cNvPr id="0" name=""/>
        <dsp:cNvSpPr/>
      </dsp:nvSpPr>
      <dsp:spPr>
        <a:xfrm>
          <a:off x="828801" y="1382054"/>
          <a:ext cx="888890" cy="8888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9A31D4-B91D-4A78-BDB2-DE6E71DDDCA0}">
      <dsp:nvSpPr>
        <dsp:cNvPr id="0" name=""/>
        <dsp:cNvSpPr/>
      </dsp:nvSpPr>
      <dsp:spPr>
        <a:xfrm>
          <a:off x="3403" y="2390687"/>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a:t>CAP</a:t>
          </a:r>
        </a:p>
      </dsp:txBody>
      <dsp:txXfrm>
        <a:off x="3403" y="2390687"/>
        <a:ext cx="2539687" cy="380953"/>
      </dsp:txXfrm>
    </dsp:sp>
    <dsp:sp modelId="{74E38060-98FC-4111-84A1-8A69220DD633}">
      <dsp:nvSpPr>
        <dsp:cNvPr id="0" name=""/>
        <dsp:cNvSpPr/>
      </dsp:nvSpPr>
      <dsp:spPr>
        <a:xfrm>
          <a:off x="3403" y="2827334"/>
          <a:ext cx="2539687" cy="1339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mn-lt"/>
            </a:rPr>
            <a:t>IOM/UN Habitat Midnimo community action in Baidoa and Kismayo</a:t>
          </a:r>
          <a:endParaRPr lang="en-GB" sz="1700" kern="1200">
            <a:latin typeface="+mn-lt"/>
          </a:endParaRPr>
        </a:p>
      </dsp:txBody>
      <dsp:txXfrm>
        <a:off x="3403" y="2827334"/>
        <a:ext cx="2539687" cy="1339421"/>
      </dsp:txXfrm>
    </dsp:sp>
    <dsp:sp modelId="{1FA45257-E232-49F1-8F70-08D5952E28E0}">
      <dsp:nvSpPr>
        <dsp:cNvPr id="0" name=""/>
        <dsp:cNvSpPr/>
      </dsp:nvSpPr>
      <dsp:spPr>
        <a:xfrm>
          <a:off x="3812934" y="1382054"/>
          <a:ext cx="888890" cy="8888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705BA2-17FD-4F4B-BA77-DABEC065CFFE}">
      <dsp:nvSpPr>
        <dsp:cNvPr id="0" name=""/>
        <dsp:cNvSpPr/>
      </dsp:nvSpPr>
      <dsp:spPr>
        <a:xfrm>
          <a:off x="2987535" y="2390687"/>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a:t>Consolidation </a:t>
          </a:r>
        </a:p>
      </dsp:txBody>
      <dsp:txXfrm>
        <a:off x="2987535" y="2390687"/>
        <a:ext cx="2539687" cy="380953"/>
      </dsp:txXfrm>
    </dsp:sp>
    <dsp:sp modelId="{1D484BB7-05F9-4A70-AC29-145A7ABF45C6}">
      <dsp:nvSpPr>
        <dsp:cNvPr id="0" name=""/>
        <dsp:cNvSpPr/>
      </dsp:nvSpPr>
      <dsp:spPr>
        <a:xfrm>
          <a:off x="2987535" y="2827334"/>
          <a:ext cx="2539687" cy="1339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Calibri" panose="020F0502020204030204" pitchFamily="34" charset="0"/>
              <a:cs typeface="Calibri" panose="020F0502020204030204" pitchFamily="34" charset="0"/>
            </a:rPr>
            <a:t>Danwadaag supported the municipalities  to consolidate these and other CAPs into integrated district-level plans</a:t>
          </a:r>
          <a:r>
            <a:rPr lang="en-US" sz="1700" kern="1200">
              <a:latin typeface="Helvetica 45 Light"/>
            </a:rPr>
            <a:t>. </a:t>
          </a:r>
          <a:endParaRPr lang="en-GB" sz="1700" kern="1200"/>
        </a:p>
      </dsp:txBody>
      <dsp:txXfrm>
        <a:off x="2987535" y="2827334"/>
        <a:ext cx="2539687" cy="1339421"/>
      </dsp:txXfrm>
    </dsp:sp>
    <dsp:sp modelId="{8FF96041-6D19-4678-B71D-178508F7B996}">
      <dsp:nvSpPr>
        <dsp:cNvPr id="0" name=""/>
        <dsp:cNvSpPr/>
      </dsp:nvSpPr>
      <dsp:spPr>
        <a:xfrm>
          <a:off x="6797067" y="1382054"/>
          <a:ext cx="888890" cy="8888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398E70-CF09-41D1-BE5E-5B51024C5F44}">
      <dsp:nvSpPr>
        <dsp:cNvPr id="0" name=""/>
        <dsp:cNvSpPr/>
      </dsp:nvSpPr>
      <dsp:spPr>
        <a:xfrm>
          <a:off x="5971668" y="2390687"/>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a:t>Local Planning</a:t>
          </a:r>
        </a:p>
      </dsp:txBody>
      <dsp:txXfrm>
        <a:off x="5971668" y="2390687"/>
        <a:ext cx="2539687" cy="380953"/>
      </dsp:txXfrm>
    </dsp:sp>
    <dsp:sp modelId="{C8DB2F06-70C9-41B1-938D-5A4CB3ED1077}">
      <dsp:nvSpPr>
        <dsp:cNvPr id="0" name=""/>
        <dsp:cNvSpPr/>
      </dsp:nvSpPr>
      <dsp:spPr>
        <a:xfrm>
          <a:off x="5971668" y="2827334"/>
          <a:ext cx="2539687" cy="1339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latin typeface="+mn-lt"/>
            </a:rPr>
            <a:t>Tool for local authorities to coordinate activities of various humanitarian and development partners and avoid duplication</a:t>
          </a:r>
          <a:r>
            <a:rPr lang="en-US" sz="1700" kern="1200">
              <a:latin typeface="Helvetica 45 Light"/>
            </a:rPr>
            <a:t>. </a:t>
          </a:r>
          <a:endParaRPr lang="en-GB" sz="1700" kern="1200"/>
        </a:p>
      </dsp:txBody>
      <dsp:txXfrm>
        <a:off x="5971668" y="2827334"/>
        <a:ext cx="2539687" cy="1339421"/>
      </dsp:txXfrm>
    </dsp:sp>
    <dsp:sp modelId="{F4B0F3B0-89BF-4F0F-B13F-AAE8BB813D5B}">
      <dsp:nvSpPr>
        <dsp:cNvPr id="0" name=""/>
        <dsp:cNvSpPr/>
      </dsp:nvSpPr>
      <dsp:spPr>
        <a:xfrm>
          <a:off x="9781199" y="1382054"/>
          <a:ext cx="888890" cy="8888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EC3044-505F-47DE-92CE-D7A91077E50B}">
      <dsp:nvSpPr>
        <dsp:cNvPr id="0" name=""/>
        <dsp:cNvSpPr/>
      </dsp:nvSpPr>
      <dsp:spPr>
        <a:xfrm>
          <a:off x="8955801" y="2390687"/>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a:t>Plug in </a:t>
          </a:r>
        </a:p>
      </dsp:txBody>
      <dsp:txXfrm>
        <a:off x="8955801" y="2390687"/>
        <a:ext cx="2539687" cy="380953"/>
      </dsp:txXfrm>
    </dsp:sp>
    <dsp:sp modelId="{2A4B5BBE-DA03-4F0D-AC42-7AC9960EA309}">
      <dsp:nvSpPr>
        <dsp:cNvPr id="0" name=""/>
        <dsp:cNvSpPr/>
      </dsp:nvSpPr>
      <dsp:spPr>
        <a:xfrm>
          <a:off x="8955801" y="2827334"/>
          <a:ext cx="2539687" cy="1339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kern="1200" dirty="0"/>
            <a:t>World Bank, GIZ and UN Habitat </a:t>
          </a:r>
          <a:r>
            <a:rPr lang="en-US" sz="1700" kern="1200" dirty="0"/>
            <a:t>use the CAPs when designing and planning infrastructures and resilience </a:t>
          </a:r>
          <a:r>
            <a:rPr lang="en-US" sz="1700" kern="1200" dirty="0" err="1"/>
            <a:t>programmes</a:t>
          </a:r>
          <a:r>
            <a:rPr lang="en-GB" sz="1700" kern="1200" dirty="0"/>
            <a:t> </a:t>
          </a:r>
        </a:p>
      </dsp:txBody>
      <dsp:txXfrm>
        <a:off x="8955801" y="2827334"/>
        <a:ext cx="2539687" cy="1339421"/>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3/24/2020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p-fim.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mergency.unhcr.org/entry/51770?lang=en_U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regionaldss.org/index.php/research-and-knowledge-management/redss-publication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2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i="0" kern="1200" dirty="0">
                <a:solidFill>
                  <a:schemeClr val="tx1"/>
                </a:solidFill>
                <a:effectLst/>
                <a:latin typeface="+mn-lt"/>
                <a:ea typeface="+mn-ea"/>
                <a:cs typeface="+mn-cs"/>
              </a:rPr>
              <a:t>The </a:t>
            </a:r>
            <a:r>
              <a:rPr lang="fr-FR" sz="1200" b="1" i="0" kern="1200" dirty="0" err="1">
                <a:solidFill>
                  <a:schemeClr val="tx1"/>
                </a:solidFill>
                <a:effectLst/>
                <a:latin typeface="+mn-lt"/>
                <a:ea typeface="+mn-ea"/>
                <a:cs typeface="+mn-cs"/>
              </a:rPr>
              <a:t>Copernican</a:t>
            </a:r>
            <a:r>
              <a:rPr lang="fr-FR" sz="1200" b="1" i="0" kern="1200" dirty="0">
                <a:solidFill>
                  <a:schemeClr val="tx1"/>
                </a:solidFill>
                <a:effectLst/>
                <a:latin typeface="+mn-lt"/>
                <a:ea typeface="+mn-ea"/>
                <a:cs typeface="+mn-cs"/>
              </a:rPr>
              <a:t> </a:t>
            </a:r>
            <a:r>
              <a:rPr lang="fr-FR" sz="1200" b="1" i="0" kern="1200" dirty="0" err="1">
                <a:solidFill>
                  <a:schemeClr val="tx1"/>
                </a:solidFill>
                <a:effectLst/>
                <a:latin typeface="+mn-lt"/>
                <a:ea typeface="+mn-ea"/>
                <a:cs typeface="+mn-cs"/>
              </a:rPr>
              <a:t>Revolution</a:t>
            </a:r>
            <a:r>
              <a:rPr lang="fr-FR" sz="1200" b="1" i="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(optional): </a:t>
            </a:r>
            <a:endParaRPr lang="en-GB" dirty="0"/>
          </a:p>
          <a:p>
            <a:endParaRPr lang="en-GB" dirty="0"/>
          </a:p>
          <a:p>
            <a:r>
              <a:rPr lang="en-GB" dirty="0"/>
              <a:t>This slide, inspired by People First Impact method (</a:t>
            </a:r>
            <a:r>
              <a:rPr lang="en-US" sz="1200" u="sng" kern="1200" dirty="0">
                <a:solidFill>
                  <a:schemeClr val="tx1"/>
                </a:solidFill>
                <a:effectLst/>
                <a:latin typeface="+mn-lt"/>
                <a:ea typeface="+mn-ea"/>
                <a:cs typeface="+mn-cs"/>
                <a:hlinkClick r:id="rId3"/>
              </a:rPr>
              <a:t>http://p-fim.org/</a:t>
            </a:r>
            <a:r>
              <a:rPr lang="en-US" sz="1200" u="sng" kern="1200" dirty="0">
                <a:solidFill>
                  <a:schemeClr val="tx1"/>
                </a:solidFill>
                <a:effectLst/>
                <a:latin typeface="+mn-lt"/>
                <a:ea typeface="+mn-ea"/>
                <a:cs typeface="+mn-cs"/>
              </a:rPr>
              <a:t>)</a:t>
            </a:r>
            <a:r>
              <a:rPr lang="en-GB" dirty="0"/>
              <a:t> is there to illustrate an icebreaker aiming at highlighting the paramount importance of including DAC in area-based solutions planning. </a:t>
            </a:r>
          </a:p>
          <a:p>
            <a:endParaRPr lang="en-GB" dirty="0"/>
          </a:p>
          <a:p>
            <a:r>
              <a:rPr lang="en-GB" dirty="0"/>
              <a:t>The key message here is that “people come first, and communities are at the centre. </a:t>
            </a:r>
          </a:p>
          <a:p>
            <a:endParaRPr lang="en-GB" dirty="0"/>
          </a:p>
          <a:p>
            <a:r>
              <a:rPr lang="en-US" sz="1200" b="0" i="0" kern="1200" dirty="0">
                <a:solidFill>
                  <a:schemeClr val="tx1"/>
                </a:solidFill>
                <a:effectLst/>
                <a:latin typeface="+mn-lt"/>
                <a:ea typeface="+mn-ea"/>
                <a:cs typeface="+mn-cs"/>
              </a:rPr>
              <a:t>To introduce this point you can start with the Copernican revolution: “For over 1,000 years we believed that the earth was the </a:t>
            </a:r>
            <a:r>
              <a:rPr lang="en-US" sz="1200" b="0" i="0" kern="1200" dirty="0" err="1">
                <a:solidFill>
                  <a:schemeClr val="tx1"/>
                </a:solidFill>
                <a:effectLst/>
                <a:latin typeface="+mn-lt"/>
                <a:ea typeface="+mn-ea"/>
                <a:cs typeface="+mn-cs"/>
              </a:rPr>
              <a:t>centre</a:t>
            </a:r>
            <a:r>
              <a:rPr lang="en-US" sz="1200" b="0" i="0" kern="1200" dirty="0">
                <a:solidFill>
                  <a:schemeClr val="tx1"/>
                </a:solidFill>
                <a:effectLst/>
                <a:latin typeface="+mn-lt"/>
                <a:ea typeface="+mn-ea"/>
                <a:cs typeface="+mn-cs"/>
              </a:rPr>
              <a:t> of our universe and that the sun revolved around the earth. In the 16 </a:t>
            </a:r>
            <a:r>
              <a:rPr lang="en-US" sz="1200" b="0" i="0" kern="1200" dirty="0" err="1">
                <a:solidFill>
                  <a:schemeClr val="tx1"/>
                </a:solidFill>
                <a:effectLst/>
                <a:latin typeface="+mn-lt"/>
                <a:ea typeface="+mn-ea"/>
                <a:cs typeface="+mn-cs"/>
              </a:rPr>
              <a:t>th</a:t>
            </a:r>
            <a:r>
              <a:rPr lang="en-US" sz="1200" b="0" i="0" kern="1200" dirty="0">
                <a:solidFill>
                  <a:schemeClr val="tx1"/>
                </a:solidFill>
                <a:effectLst/>
                <a:latin typeface="+mn-lt"/>
                <a:ea typeface="+mn-ea"/>
                <a:cs typeface="+mn-cs"/>
              </a:rPr>
              <a:t> century Nicolaus Copernicus proposed that in fact the sun is the </a:t>
            </a:r>
            <a:r>
              <a:rPr lang="en-US" sz="1200" b="0" i="0" kern="1200" dirty="0" err="1">
                <a:solidFill>
                  <a:schemeClr val="tx1"/>
                </a:solidFill>
                <a:effectLst/>
                <a:latin typeface="+mn-lt"/>
                <a:ea typeface="+mn-ea"/>
                <a:cs typeface="+mn-cs"/>
              </a:rPr>
              <a:t>centre</a:t>
            </a:r>
            <a:r>
              <a:rPr lang="en-US" sz="1200" b="0" i="0" kern="1200" dirty="0">
                <a:solidFill>
                  <a:schemeClr val="tx1"/>
                </a:solidFill>
                <a:effectLst/>
                <a:latin typeface="+mn-lt"/>
                <a:ea typeface="+mn-ea"/>
                <a:cs typeface="+mn-cs"/>
              </a:rPr>
              <a:t> of the universe and not the earth. This we now know to be true. In terms of our work and the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we work for what is the </a:t>
            </a:r>
            <a:r>
              <a:rPr lang="en-US" sz="1200" b="0" i="0" kern="1200" dirty="0" err="1">
                <a:solidFill>
                  <a:schemeClr val="tx1"/>
                </a:solidFill>
                <a:effectLst/>
                <a:latin typeface="+mn-lt"/>
                <a:ea typeface="+mn-ea"/>
                <a:cs typeface="+mn-cs"/>
              </a:rPr>
              <a:t>centre</a:t>
            </a:r>
            <a:r>
              <a:rPr lang="en-US" sz="1200" b="0" i="0" kern="1200" dirty="0">
                <a:solidFill>
                  <a:schemeClr val="tx1"/>
                </a:solidFill>
                <a:effectLst/>
                <a:latin typeface="+mn-lt"/>
                <a:ea typeface="+mn-ea"/>
                <a:cs typeface="+mn-cs"/>
              </a:rPr>
              <a:t> of the universe? Is it the community or our </a:t>
            </a:r>
            <a:r>
              <a:rPr lang="en-US" sz="1200" b="0" i="0" kern="1200" dirty="0" err="1">
                <a:solidFill>
                  <a:schemeClr val="tx1"/>
                </a:solidFill>
                <a:effectLst/>
                <a:latin typeface="+mn-lt"/>
                <a:ea typeface="+mn-ea"/>
                <a:cs typeface="+mn-cs"/>
              </a:rPr>
              <a:t>organisation</a:t>
            </a:r>
            <a:r>
              <a:rPr lang="en-US" sz="1200" b="0" i="0" kern="1200" dirty="0">
                <a:solidFill>
                  <a:schemeClr val="tx1"/>
                </a:solidFill>
                <a:effectLst/>
                <a:latin typeface="+mn-lt"/>
                <a:ea typeface="+mn-ea"/>
                <a:cs typeface="+mn-cs"/>
              </a:rPr>
              <a:t> and our projects? Think carefully about this. The voice and perspective of communities is too often almost totally missing or limited to an agency or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centred</a:t>
            </a:r>
            <a:r>
              <a:rPr lang="en-US" sz="1200" b="0" i="0" kern="1200" dirty="0">
                <a:solidFill>
                  <a:schemeClr val="tx1"/>
                </a:solidFill>
                <a:effectLst/>
                <a:latin typeface="+mn-lt"/>
                <a:ea typeface="+mn-ea"/>
                <a:cs typeface="+mn-cs"/>
              </a:rPr>
              <a:t> focus. We need to see the world through the eyes of communities and not our own. Agency interventions are only part of a wider context and often only a small part. P-FIM helps us to be open, humble and honest about what is happening and the kind of impact that we as agencies, donors and government are having. It builds an appreciation for the role of others especially the central role of the community. By properly putting communities at the </a:t>
            </a:r>
            <a:r>
              <a:rPr lang="en-US" sz="1200" b="0" i="0" kern="1200" dirty="0" err="1">
                <a:solidFill>
                  <a:schemeClr val="tx1"/>
                </a:solidFill>
                <a:effectLst/>
                <a:latin typeface="+mn-lt"/>
                <a:ea typeface="+mn-ea"/>
                <a:cs typeface="+mn-cs"/>
              </a:rPr>
              <a:t>centre</a:t>
            </a:r>
            <a:r>
              <a:rPr lang="en-US" sz="1200" b="0" i="0" kern="1200" dirty="0">
                <a:solidFill>
                  <a:schemeClr val="tx1"/>
                </a:solidFill>
                <a:effectLst/>
                <a:latin typeface="+mn-lt"/>
                <a:ea typeface="+mn-ea"/>
                <a:cs typeface="+mn-cs"/>
              </a:rPr>
              <a:t>, we challenge conventional wisdom that perceives expertise as external and allow a true understanding of the need to engage in two-way communication - with communities playing a lead role. This increases ownership and responsibility among the staff of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a:t>
            </a:fld>
            <a:endParaRPr lang="en-US"/>
          </a:p>
        </p:txBody>
      </p:sp>
    </p:spTree>
    <p:extLst>
      <p:ext uri="{BB962C8B-B14F-4D97-AF65-F5344CB8AC3E}">
        <p14:creationId xmlns:p14="http://schemas.microsoft.com/office/powerpoint/2010/main" val="2226254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b="1" kern="1200" dirty="0">
              <a:solidFill>
                <a:schemeClr val="tx1"/>
              </a:solidFill>
              <a:effectLst/>
              <a:latin typeface="+mn-lt"/>
              <a:ea typeface="+mn-ea"/>
              <a:cs typeface="+mn-cs"/>
            </a:endParaRPr>
          </a:p>
          <a:p>
            <a:pPr fontAlgn="base"/>
            <a:r>
              <a:rPr lang="en-US" sz="1200" b="1" kern="1200" dirty="0">
                <a:solidFill>
                  <a:schemeClr val="tx1"/>
                </a:solidFill>
                <a:effectLst/>
                <a:latin typeface="+mn-lt"/>
                <a:ea typeface="+mn-ea"/>
                <a:cs typeface="+mn-cs"/>
              </a:rPr>
              <a:t>Another short energizer to start with (optional)  : </a:t>
            </a:r>
            <a:endParaRPr lang="fr-FR" sz="1200" kern="1200" dirty="0">
              <a:solidFill>
                <a:schemeClr val="tx1"/>
              </a:solidFill>
              <a:effectLst/>
              <a:latin typeface="+mn-lt"/>
              <a:ea typeface="+mn-ea"/>
              <a:cs typeface="+mn-cs"/>
            </a:endParaRPr>
          </a:p>
          <a:p>
            <a:pPr fontAlgn="base"/>
            <a:r>
              <a:rPr lang="en-US" sz="1200" b="0" kern="1200" dirty="0">
                <a:solidFill>
                  <a:schemeClr val="tx1"/>
                </a:solidFill>
                <a:effectLst/>
                <a:latin typeface="+mn-lt"/>
                <a:ea typeface="+mn-ea"/>
                <a:cs typeface="+mn-cs"/>
              </a:rPr>
              <a:t>Only shows the title of the slide at the end of the energizer.  The animation is inserted. </a:t>
            </a:r>
            <a:endParaRPr lang="fr-FR" sz="1200" b="0" kern="1200" dirty="0">
              <a:solidFill>
                <a:schemeClr val="tx1"/>
              </a:solidFill>
              <a:effectLst/>
              <a:latin typeface="+mn-lt"/>
              <a:ea typeface="+mn-ea"/>
              <a:cs typeface="+mn-cs"/>
            </a:endParaRPr>
          </a:p>
          <a:p>
            <a:pPr fontAlgn="base"/>
            <a:r>
              <a:rPr lang="en-US" sz="1200" b="1" kern="1200" dirty="0">
                <a:solidFill>
                  <a:schemeClr val="tx1"/>
                </a:solidFill>
                <a:effectLst/>
                <a:latin typeface="+mn-lt"/>
                <a:ea typeface="+mn-ea"/>
                <a:cs typeface="+mn-cs"/>
              </a:rPr>
              <a:t>Graphic facilitation:</a:t>
            </a:r>
            <a:r>
              <a:rPr lang="en-US" sz="1200" kern="1200" dirty="0">
                <a:solidFill>
                  <a:schemeClr val="tx1"/>
                </a:solidFill>
                <a:effectLst/>
                <a:latin typeface="+mn-lt"/>
                <a:ea typeface="+mn-ea"/>
                <a:cs typeface="+mn-cs"/>
              </a:rPr>
              <a:t> ask 5 groups to find a good way to draw/find a visual for the following terms, each group is assigned a term: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Inform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Consult</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Empower</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Involve</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Collaborate</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 them 5 to 10 minutes, show the different drawings and ask the participants why, in their opinion, they were asked to work on these specific words?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Explain that informing, consulting, empowering, involving and collaborating with DAC are the main ways to ensure their participation to the planning, implementation and monitoring of an Area-based plan.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Key message: Throughout this session, we will try and find ways to inform, consult, empower, involve and collaborate with DAC to develop area-based plan reflecting their needs, vulnerabilities, capacities and concerns. </a:t>
            </a: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3</a:t>
            </a:fld>
            <a:endParaRPr lang="en-US"/>
          </a:p>
        </p:txBody>
      </p:sp>
    </p:spTree>
    <p:extLst>
      <p:ext uri="{BB962C8B-B14F-4D97-AF65-F5344CB8AC3E}">
        <p14:creationId xmlns:p14="http://schemas.microsoft.com/office/powerpoint/2010/main" val="4252949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kern="1200" dirty="0">
                <a:solidFill>
                  <a:schemeClr val="tx1"/>
                </a:solidFill>
                <a:effectLst/>
                <a:latin typeface="+mn-lt"/>
                <a:ea typeface="+mn-ea"/>
                <a:cs typeface="+mn-cs"/>
              </a:rPr>
              <a:t>A short energizer to start with: </a:t>
            </a:r>
            <a:endParaRPr lang="fr-FR" sz="1200" kern="1200" dirty="0">
              <a:solidFill>
                <a:schemeClr val="tx1"/>
              </a:solidFill>
              <a:effectLst/>
              <a:latin typeface="+mn-lt"/>
              <a:ea typeface="+mn-ea"/>
              <a:cs typeface="+mn-cs"/>
            </a:endParaRPr>
          </a:p>
          <a:p>
            <a:pPr fontAlgn="base"/>
            <a:r>
              <a:rPr lang="en-US" sz="1200" b="1"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pPr fontAlgn="base"/>
            <a:r>
              <a:rPr lang="en-US" sz="1200" b="1" kern="1200" dirty="0">
                <a:solidFill>
                  <a:schemeClr val="tx1"/>
                </a:solidFill>
                <a:effectLst/>
                <a:latin typeface="+mn-lt"/>
                <a:ea typeface="+mn-ea"/>
                <a:cs typeface="+mn-cs"/>
              </a:rPr>
              <a:t>Graphic facilitation:</a:t>
            </a:r>
            <a:r>
              <a:rPr lang="en-US" sz="1200" kern="1200" dirty="0">
                <a:solidFill>
                  <a:schemeClr val="tx1"/>
                </a:solidFill>
                <a:effectLst/>
                <a:latin typeface="+mn-lt"/>
                <a:ea typeface="+mn-ea"/>
                <a:cs typeface="+mn-cs"/>
              </a:rPr>
              <a:t> ask 5 groups to find a good way to draw/find a visual for the following terms, each group is assigned a term: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Inform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Consult</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Empower</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Involve</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Collaborate</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 them 5 to 10 minutes, show the different drawings and ask the participants why, in their opinion, they were asked to work on these specific words?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Explain that informing, consulting, empowering, involving and collaborating with DAC are the main ways to ensure their participation to the planning, implementation and monitoring of an Area-based plan. Throughout this session, we will try and find ways to inform, consult, empower, involve and collaborate with DAC to develop area-based plan reflecting their needs, vulnerabilities, capacities and concerns. </a:t>
            </a: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1699828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5374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Accountability to affected population is not more than ensuring that people are at the centre of the area-based approach and that partner organisations are not only accountable to donors but first and foremost to the population that they are working with. </a:t>
            </a:r>
          </a:p>
          <a:p>
            <a:r>
              <a:rPr lang="en-GB" dirty="0"/>
              <a:t> </a:t>
            </a:r>
            <a:r>
              <a:rPr lang="en-US" sz="1200" b="0" i="0" kern="1200" dirty="0">
                <a:solidFill>
                  <a:schemeClr val="tx1"/>
                </a:solidFill>
                <a:effectLst/>
                <a:latin typeface="+mn-lt"/>
                <a:ea typeface="+mn-ea"/>
                <a:cs typeface="+mn-cs"/>
              </a:rPr>
              <a:t>Accountability refers to the responsible use of power (resources, decision making) by humanitarian and development actors, combined with effective and quality programming that recognizes a community’s dignity, capacity, and ability to be independent. Area-based project partners commit to ‘putting people first' and drawing on the rich range of experiences, capacities, and aspirations of refugee, displaced and hosts women, men, girls and boys. In addition, they are committed to being accountable to the people they serve by listening and responding to their needs, perspectives, and priorities.</a:t>
            </a:r>
          </a:p>
          <a:p>
            <a:r>
              <a:rPr lang="en-US" sz="1200" b="0" i="0" kern="1200" dirty="0">
                <a:solidFill>
                  <a:schemeClr val="tx1"/>
                </a:solidFill>
                <a:effectLst/>
                <a:latin typeface="+mn-lt"/>
                <a:ea typeface="+mn-ea"/>
                <a:cs typeface="+mn-cs"/>
              </a:rPr>
              <a:t>These can be done through three types of enablers listed on the slide. </a:t>
            </a:r>
            <a:br>
              <a:rPr lang="en-US" dirty="0"/>
            </a:br>
            <a:br>
              <a:rPr lang="en-US" dirty="0"/>
            </a:br>
            <a:r>
              <a:rPr lang="en-US" sz="1200" b="0" i="0" kern="1200" dirty="0">
                <a:solidFill>
                  <a:schemeClr val="tx1"/>
                </a:solidFill>
                <a:effectLst/>
                <a:latin typeface="+mn-lt"/>
                <a:ea typeface="+mn-ea"/>
                <a:cs typeface="+mn-cs"/>
              </a:rPr>
              <a:t>UNHCR's AAP framework and these values are outlined in UNHCR's </a:t>
            </a:r>
            <a:r>
              <a:rPr lang="en-US" sz="1200" b="0" i="1" kern="1200" dirty="0">
                <a:solidFill>
                  <a:schemeClr val="tx1"/>
                </a:solidFill>
                <a:effectLst/>
                <a:latin typeface="+mn-lt"/>
                <a:ea typeface="+mn-ea"/>
                <a:cs typeface="+mn-cs"/>
              </a:rPr>
              <a:t>Policy on </a:t>
            </a:r>
            <a:r>
              <a:rPr lang="en-US" sz="1200" b="0" i="1" u="none" strike="noStrike" kern="1200" dirty="0">
                <a:solidFill>
                  <a:schemeClr val="tx1"/>
                </a:solidFill>
                <a:effectLst/>
                <a:latin typeface="+mn-lt"/>
                <a:ea typeface="+mn-ea"/>
                <a:cs typeface="+mn-cs"/>
                <a:hlinkClick r:id="rId3"/>
              </a:rPr>
              <a:t>Age, Gender and Diversity</a:t>
            </a:r>
            <a:r>
              <a:rPr lang="en-US" sz="1200" b="0" i="0" kern="1200" dirty="0">
                <a:solidFill>
                  <a:schemeClr val="tx1"/>
                </a:solidFill>
                <a:effectLst/>
                <a:latin typeface="+mn-lt"/>
                <a:ea typeface="+mn-ea"/>
                <a:cs typeface="+mn-cs"/>
              </a:rPr>
              <a:t> (AGD, 2018), specifically core actions 2-5:</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2902901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Adopting a community-based approach throughout the area-based planning process is the best way to ensure DAC effective involvement and participation and real Accountability to Affected Populations. </a:t>
            </a:r>
          </a:p>
        </p:txBody>
      </p:sp>
      <p:sp>
        <p:nvSpPr>
          <p:cNvPr id="4" name="Slide Number Placeholder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250262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Key message: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Community-based approach entails </a:t>
            </a:r>
            <a:r>
              <a:rPr lang="en-GB" sz="1200" dirty="0"/>
              <a:t>communities to take part to area-based participatory planning processes directly affecting their life and strengthening the capacities of local actors </a:t>
            </a:r>
            <a:r>
              <a:rPr lang="en-GB" sz="1200" kern="1200" dirty="0">
                <a:solidFill>
                  <a:schemeClr val="tx1"/>
                </a:solidFill>
                <a:effectLst/>
                <a:latin typeface="+mn-lt"/>
                <a:ea typeface="+mn-ea"/>
                <a:cs typeface="+mn-cs"/>
              </a:rPr>
              <a:t>to lead such participatory process to ensure that interventions will respond to the needs of the DAC. To this end, community-based interventions should also strengthen local coordination and planning capacities. This is a great way for national ad local authorities to strengthen social  cohesion between different groups, reinforce their legitimacy and improve their relationship with DAC. </a:t>
            </a:r>
            <a:endParaRPr lang="fr-FR" sz="1200" kern="1200" dirty="0">
              <a:solidFill>
                <a:schemeClr val="tx1"/>
              </a:solidFill>
              <a:effectLst/>
              <a:latin typeface="+mn-lt"/>
              <a:ea typeface="+mn-ea"/>
              <a:cs typeface="+mn-cs"/>
            </a:endParaRPr>
          </a:p>
          <a:p>
            <a:r>
              <a:rPr lang="en-GB" b="1" dirty="0"/>
              <a:t>Plenary discussion: </a:t>
            </a:r>
            <a:r>
              <a:rPr lang="en-GB" dirty="0"/>
              <a:t>Ask about relevant/successful examples of initiatives at local level involving a community-based approach. </a:t>
            </a:r>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1429569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Key messages: </a:t>
            </a:r>
          </a:p>
          <a:p>
            <a:r>
              <a:rPr lang="en-US" sz="1200" kern="1200" dirty="0">
                <a:solidFill>
                  <a:schemeClr val="tx1"/>
                </a:solidFill>
                <a:effectLst/>
                <a:latin typeface="+mn-lt"/>
                <a:ea typeface="+mn-ea"/>
                <a:cs typeface="+mn-cs"/>
              </a:rPr>
              <a:t>- In the Community Action Planning process DAC are the primary resource rather than the objects of solutions planning. This approach motivates them to take the lead in the planning and implementation of solutions activities.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Community Action Planning develops the capacity of the communities to take appropriate actions for their own solutions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It is important that the DAC itself prepares the Community Action Plan as it helps to internalize the plans and to take responsibility for implementation and maintenance.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planning process is carried out in the form of workshops under the lead of the local Government, in which the DAC members and other partner organizations participate.</a:t>
            </a: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4075114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 the dark grey block first (the animation is already inserted). You can throw the questions to the audience as a preliminary discussion before the following activity which goal will be to map the CAP participants.  </a:t>
            </a:r>
          </a:p>
        </p:txBody>
      </p:sp>
      <p:sp>
        <p:nvSpPr>
          <p:cNvPr id="4" name="Slide Number Placeholder 3"/>
          <p:cNvSpPr>
            <a:spLocks noGrp="1"/>
          </p:cNvSpPr>
          <p:nvPr>
            <p:ph type="sldNum" sz="quarter" idx="5"/>
          </p:nvPr>
        </p:nvSpPr>
        <p:spPr/>
        <p:txBody>
          <a:bodyPr/>
          <a:lstStyle/>
          <a:p>
            <a:fld id="{D3EBE9B1-2A80-4014-9413-689CA2746B45}" type="slidenum">
              <a:rPr lang="en-US" smtClean="0"/>
              <a:t>11</a:t>
            </a:fld>
            <a:endParaRPr lang="en-US"/>
          </a:p>
        </p:txBody>
      </p:sp>
    </p:spTree>
    <p:extLst>
      <p:ext uri="{BB962C8B-B14F-4D97-AF65-F5344CB8AC3E}">
        <p14:creationId xmlns:p14="http://schemas.microsoft.com/office/powerpoint/2010/main" val="4052188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600"/>
              </a:spcBef>
              <a:spcAft>
                <a:spcPts val="0"/>
              </a:spcAft>
            </a:pPr>
            <a:r>
              <a:rPr lang="en-GB" b="1" dirty="0"/>
              <a:t>Activity 1: </a:t>
            </a:r>
            <a:r>
              <a:rPr lang="en-US" sz="1200" b="1" kern="1200" dirty="0">
                <a:solidFill>
                  <a:schemeClr val="tx1"/>
                </a:solidFill>
                <a:latin typeface="+mn-lt"/>
                <a:ea typeface="+mn-ea"/>
                <a:cs typeface="+mn-cs"/>
              </a:rPr>
              <a:t>Who is in the CAP? </a:t>
            </a: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Group activity aiming at listing potential CAP in the context where the workshop takes place.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Assign each group a category of actors (depending on the context) and ask them to list from 5 to 7 existing structures (community group, organisation, agency) that should take part to an area-based Community Action Plan. Note that the total number of participants should not exceed 30.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Here are the main criteria that will guide the selection: You can write them down on a flip chart paper.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Representativity</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Popularity </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Proximity with the community they represent</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Gender and age balance</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Potential capacity to take part to a simple planning development process</a:t>
            </a:r>
            <a:endParaRPr lang="fr-FR" dirty="0">
              <a:effectLst/>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The list should ensure that excluded, vulnerable and “invisible” persons are represented!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If there is no existing community structure or organisation meeting this requirement, ask the participants to think about ways to include relevant participants into the CAP.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Here are examples of categories of populations to be represented: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IDPs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Refugees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Host community</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Persons with disabilities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Inhabitant of a specific zone in the delimitated area: informal settlement, persons at risk of evictions, etc.  </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Local NGOs and CSOs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Partner organisations </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Local authorities</a:t>
            </a:r>
            <a:endParaRPr lang="fr-FR" dirty="0">
              <a:effectLst/>
              <a:cs typeface="Times New Roman" panose="02020603050405020304" pitchFamily="18" charset="0"/>
            </a:endParaRPr>
          </a:p>
          <a:p>
            <a:endParaRPr lang="en-GB" b="1" dirty="0"/>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769689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distribute and refer to the Checklist (in handouts) to provide more details about each phase. Insist on the fact that the checklist is indicative and should be adapted to the context.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Interactivity</a:t>
            </a:r>
            <a:r>
              <a:rPr lang="en-US" sz="1200" kern="1200" dirty="0">
                <a:solidFill>
                  <a:schemeClr val="tx1"/>
                </a:solidFill>
                <a:effectLst/>
                <a:latin typeface="+mn-lt"/>
                <a:ea typeface="+mn-ea"/>
                <a:cs typeface="+mn-cs"/>
              </a:rPr>
              <a:t>: It is possible here to start a discussion with participants on whether they have previously taken part to an inclusive CAP and included/linked this CAP with their development planning, and if so, how?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13</a:t>
            </a:fld>
            <a:endParaRPr lang="en-US"/>
          </a:p>
        </p:txBody>
      </p:sp>
    </p:spTree>
    <p:extLst>
      <p:ext uri="{BB962C8B-B14F-4D97-AF65-F5344CB8AC3E}">
        <p14:creationId xmlns:p14="http://schemas.microsoft.com/office/powerpoint/2010/main" val="3461031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 example/sample of the matrix that can be used to guide and list the participants discussions. The guiding question on the right is to be adapted to the context of t he workshop. </a:t>
            </a:r>
          </a:p>
        </p:txBody>
      </p:sp>
      <p:sp>
        <p:nvSpPr>
          <p:cNvPr id="4" name="Slide Number Placeholder 3"/>
          <p:cNvSpPr>
            <a:spLocks noGrp="1"/>
          </p:cNvSpPr>
          <p:nvPr>
            <p:ph type="sldNum" sz="quarter" idx="5"/>
          </p:nvPr>
        </p:nvSpPr>
        <p:spPr/>
        <p:txBody>
          <a:bodyPr/>
          <a:lstStyle/>
          <a:p>
            <a:fld id="{D3EBE9B1-2A80-4014-9413-689CA2746B45}" type="slidenum">
              <a:rPr lang="en-US" smtClean="0"/>
              <a:t>14</a:t>
            </a:fld>
            <a:endParaRPr lang="en-US"/>
          </a:p>
        </p:txBody>
      </p:sp>
    </p:spTree>
    <p:extLst>
      <p:ext uri="{BB962C8B-B14F-4D97-AF65-F5344CB8AC3E}">
        <p14:creationId xmlns:p14="http://schemas.microsoft.com/office/powerpoint/2010/main" val="2164168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 example of a consolidation matrix to be developed based on shared and concerted data and the results of the CAP. </a:t>
            </a:r>
          </a:p>
          <a:p>
            <a:r>
              <a:rPr lang="en-GB" dirty="0"/>
              <a:t>This will need to be disseminated at community level and put in a format that can be used by local authorities to link it to existing local plan or as a district/local  plan.  </a:t>
            </a:r>
          </a:p>
        </p:txBody>
      </p:sp>
      <p:sp>
        <p:nvSpPr>
          <p:cNvPr id="4" name="Slide Number Placeholder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3129829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Government through local authorities should have the capacity to lead, coordinate and support the process with the support of local and international partners. It is a great opportunity to build trust, strengthen its relationship with local citizens and reinforce its leadership. </a:t>
            </a:r>
          </a:p>
          <a:p>
            <a:r>
              <a:rPr lang="en-GB" sz="1200" b="0" i="0" u="none" strike="noStrike" kern="1200" baseline="0" dirty="0">
                <a:solidFill>
                  <a:schemeClr val="tx1"/>
                </a:solidFill>
                <a:latin typeface="+mn-lt"/>
                <a:ea typeface="+mn-ea"/>
                <a:cs typeface="+mn-cs"/>
              </a:rPr>
              <a:t>Community Action Planning demands considerable flexibility, patience and </a:t>
            </a:r>
            <a:r>
              <a:rPr lang="en-US" sz="1200" b="0" i="0" u="none" strike="noStrike" kern="1200" baseline="0" dirty="0">
                <a:solidFill>
                  <a:schemeClr val="tx1"/>
                </a:solidFill>
                <a:latin typeface="+mn-lt"/>
                <a:ea typeface="+mn-ea"/>
                <a:cs typeface="+mn-cs"/>
              </a:rPr>
              <a:t>creativity from the project staff. Flexibility is required because each community is different in its problems, needs and solutions. Patience is needed, because every community has to go through a similar process of understanding its situation, identifying its problems, setting its priorities and mobilizing its resources. </a:t>
            </a:r>
            <a:r>
              <a:rPr lang="en-GB" sz="1200" b="0" i="0" u="none" strike="noStrike" kern="1200" baseline="0" dirty="0">
                <a:solidFill>
                  <a:schemeClr val="tx1"/>
                </a:solidFill>
                <a:latin typeface="+mn-lt"/>
                <a:ea typeface="+mn-ea"/>
                <a:cs typeface="+mn-cs"/>
              </a:rPr>
              <a:t>Creativity is necessary, because </a:t>
            </a:r>
            <a:r>
              <a:rPr lang="en-US" sz="1200" b="0" i="0" u="none" strike="noStrike" kern="1200" baseline="0" dirty="0">
                <a:solidFill>
                  <a:schemeClr val="tx1"/>
                </a:solidFill>
                <a:latin typeface="+mn-lt"/>
                <a:ea typeface="+mn-ea"/>
                <a:cs typeface="+mn-cs"/>
              </a:rPr>
              <a:t>Community Action Planning often does not fit into the existing procedures, rules and regulations of the government or </a:t>
            </a:r>
            <a:r>
              <a:rPr lang="en-GB" sz="1200" b="0" i="0" u="none" strike="noStrike" kern="1200" baseline="0" dirty="0">
                <a:solidFill>
                  <a:schemeClr val="tx1"/>
                </a:solidFill>
                <a:latin typeface="+mn-lt"/>
                <a:ea typeface="+mn-ea"/>
                <a:cs typeface="+mn-cs"/>
              </a:rPr>
              <a:t>development partners. </a:t>
            </a:r>
          </a:p>
          <a:p>
            <a:r>
              <a:rPr lang="en-GB" sz="1200" b="0" i="0" u="none" strike="noStrike" kern="1200" baseline="0" dirty="0">
                <a:solidFill>
                  <a:schemeClr val="tx1"/>
                </a:solidFill>
                <a:latin typeface="+mn-lt"/>
                <a:ea typeface="+mn-ea"/>
                <a:cs typeface="+mn-cs"/>
              </a:rPr>
              <a:t>Representativity is key as highlighted before and coordination with other programmes and all key actors is crucial to avoid duplication, in line with the principles of engagement with national authorities.  </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3991573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summarizes how one or several well consolidated area-based plan(s) grounded in sound concerted data and analysis and community planning processes can be linked to or inform government led local development planning.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948586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Case study : Integrated Community Action Plans (CAPs): </a:t>
            </a:r>
            <a:r>
              <a:rPr lang="en-US" sz="1200" b="0" i="0" u="none" strike="noStrike" kern="1200" baseline="0" dirty="0">
                <a:solidFill>
                  <a:schemeClr val="tx1"/>
                </a:solidFill>
                <a:latin typeface="+mn-lt"/>
                <a:ea typeface="+mn-ea"/>
                <a:cs typeface="+mn-cs"/>
              </a:rPr>
              <a:t> have been adopted by many aid actors in Somalia, albeit with different community engagement models and structures. While they have proven an important tool to ensure more participatory and inclusive </a:t>
            </a:r>
            <a:r>
              <a:rPr lang="en-US" sz="1200" b="0" i="0" u="none" strike="noStrike" kern="1200" baseline="0" dirty="0" err="1">
                <a:solidFill>
                  <a:schemeClr val="tx1"/>
                </a:solidFill>
                <a:latin typeface="+mn-lt"/>
                <a:ea typeface="+mn-ea"/>
                <a:cs typeface="+mn-cs"/>
              </a:rPr>
              <a:t>prioritisation</a:t>
            </a:r>
            <a:r>
              <a:rPr lang="en-US" sz="1200" b="0" i="0" u="none" strike="noStrike" kern="1200" baseline="0" dirty="0">
                <a:solidFill>
                  <a:schemeClr val="tx1"/>
                </a:solidFill>
                <a:latin typeface="+mn-lt"/>
                <a:ea typeface="+mn-ea"/>
                <a:cs typeface="+mn-cs"/>
              </a:rPr>
              <a:t> and planning processes, they have often been uncoordinated and disjointed, with many parallel processes in the same locations. Building on learning from this, several durable solutions actors have adopted a more coordinated approach together with the municipalities, on which it is possible to build. For example, the IOM/UN Habitat </a:t>
            </a:r>
            <a:r>
              <a:rPr lang="en-US" sz="1200" b="0" i="0" u="none" strike="noStrike" kern="1200" baseline="0" dirty="0" err="1">
                <a:solidFill>
                  <a:schemeClr val="tx1"/>
                </a:solidFill>
                <a:latin typeface="+mn-lt"/>
                <a:ea typeface="+mn-ea"/>
                <a:cs typeface="+mn-cs"/>
              </a:rPr>
              <a:t>Midnimo</a:t>
            </a:r>
            <a:r>
              <a:rPr lang="en-US" sz="1200" b="0" i="0" u="none" strike="noStrike" kern="1200" baseline="0" dirty="0">
                <a:solidFill>
                  <a:schemeClr val="tx1"/>
                </a:solidFill>
                <a:latin typeface="+mn-lt"/>
                <a:ea typeface="+mn-ea"/>
                <a:cs typeface="+mn-cs"/>
              </a:rPr>
              <a:t> project has developed community action plans for </a:t>
            </a:r>
            <a:r>
              <a:rPr lang="en-US" sz="1200" b="0" i="0" u="none" strike="noStrike" kern="1200" baseline="0" dirty="0" err="1">
                <a:solidFill>
                  <a:schemeClr val="tx1"/>
                </a:solidFill>
                <a:latin typeface="+mn-lt"/>
                <a:ea typeface="+mn-ea"/>
                <a:cs typeface="+mn-cs"/>
              </a:rPr>
              <a:t>Baidoa</a:t>
            </a:r>
            <a:r>
              <a:rPr lang="en-US" sz="1200" b="0" i="0" u="none" strike="noStrike" kern="1200" baseline="0" dirty="0">
                <a:solidFill>
                  <a:schemeClr val="tx1"/>
                </a:solidFill>
                <a:latin typeface="+mn-lt"/>
                <a:ea typeface="+mn-ea"/>
                <a:cs typeface="+mn-cs"/>
              </a:rPr>
              <a:t> and Kismayo. The </a:t>
            </a:r>
            <a:r>
              <a:rPr lang="en-US" sz="1200" b="0" i="0" u="none" strike="noStrike" kern="1200" baseline="0" dirty="0" err="1">
                <a:solidFill>
                  <a:schemeClr val="tx1"/>
                </a:solidFill>
                <a:latin typeface="+mn-lt"/>
                <a:ea typeface="+mn-ea"/>
                <a:cs typeface="+mn-cs"/>
              </a:rPr>
              <a:t>Danwadaag</a:t>
            </a:r>
            <a:r>
              <a:rPr lang="en-US" sz="1200" b="0" i="0" u="none" strike="noStrike" kern="1200" baseline="0" dirty="0">
                <a:solidFill>
                  <a:schemeClr val="tx1"/>
                </a:solidFill>
                <a:latin typeface="+mn-lt"/>
                <a:ea typeface="+mn-ea"/>
                <a:cs typeface="+mn-cs"/>
              </a:rPr>
              <a:t> consortium then supported the municipalities in </a:t>
            </a:r>
            <a:r>
              <a:rPr lang="en-US" sz="1200" b="0" i="0" u="none" strike="noStrike" kern="1200" baseline="0" dirty="0" err="1">
                <a:solidFill>
                  <a:schemeClr val="tx1"/>
                </a:solidFill>
                <a:latin typeface="+mn-lt"/>
                <a:ea typeface="+mn-ea"/>
                <a:cs typeface="+mn-cs"/>
              </a:rPr>
              <a:t>Baidoa</a:t>
            </a:r>
            <a:r>
              <a:rPr lang="en-US" sz="1200" b="0" i="0" u="none" strike="noStrike" kern="1200" baseline="0" dirty="0">
                <a:solidFill>
                  <a:schemeClr val="tx1"/>
                </a:solidFill>
                <a:latin typeface="+mn-lt"/>
                <a:ea typeface="+mn-ea"/>
                <a:cs typeface="+mn-cs"/>
              </a:rPr>
              <a:t> and Kismayo to consolidate these and other existing CAPs into integrated district-level plans. These have become an important tool for the local authorities to coordinate activities of various humanitarian and development partners in their area and ensure avoidance of duplication. While not all actors base their engagement on these plans yet, and many aid actors continue to have different community engagement modalities, several development partners such as the World Bank, Deutsche Gesellschaft </a:t>
            </a:r>
            <a:r>
              <a:rPr lang="en-US" sz="1200" b="0" i="0" u="none" strike="noStrike" kern="1200" baseline="0" dirty="0" err="1">
                <a:solidFill>
                  <a:schemeClr val="tx1"/>
                </a:solidFill>
                <a:latin typeface="+mn-lt"/>
                <a:ea typeface="+mn-ea"/>
                <a:cs typeface="+mn-cs"/>
              </a:rPr>
              <a:t>fuer</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Internationale</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Zusammenarbeit</a:t>
            </a:r>
            <a:r>
              <a:rPr lang="en-US" sz="1200" b="0" i="0" u="none" strike="noStrike" kern="1200" baseline="0" dirty="0">
                <a:solidFill>
                  <a:schemeClr val="tx1"/>
                </a:solidFill>
                <a:latin typeface="+mn-lt"/>
                <a:ea typeface="+mn-ea"/>
                <a:cs typeface="+mn-cs"/>
              </a:rPr>
              <a:t> (GIZ) and UN-HABITAT have now started using the CAPs when designing and planning their urban infrastructure and resilience </a:t>
            </a:r>
            <a:r>
              <a:rPr lang="en-US" sz="1200" b="0" i="0" u="none" strike="noStrike" kern="1200" baseline="0" dirty="0" err="1">
                <a:solidFill>
                  <a:schemeClr val="tx1"/>
                </a:solidFill>
                <a:latin typeface="+mn-lt"/>
                <a:ea typeface="+mn-ea"/>
                <a:cs typeface="+mn-cs"/>
              </a:rPr>
              <a:t>programmes</a:t>
            </a:r>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Source: </a:t>
            </a:r>
            <a:r>
              <a:rPr lang="en-US" sz="1200" i="1" kern="1200" dirty="0">
                <a:solidFill>
                  <a:schemeClr val="tx1"/>
                </a:solidFill>
                <a:effectLst/>
                <a:latin typeface="+mn-lt"/>
                <a:ea typeface="+mn-ea"/>
                <a:cs typeface="+mn-cs"/>
              </a:rPr>
              <a:t>Advancing multi stakeholder engagement to sustain solutions,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briefing paper, Dec. 2019, accessible there: </a:t>
            </a:r>
            <a:r>
              <a:rPr lang="en-US" sz="1200" kern="1200" dirty="0">
                <a:solidFill>
                  <a:schemeClr val="tx1"/>
                </a:solidFill>
                <a:effectLst/>
                <a:latin typeface="+mn-lt"/>
                <a:ea typeface="+mn-ea"/>
                <a:cs typeface="+mn-cs"/>
                <a:hlinkClick r:id="rId3"/>
              </a:rPr>
              <a:t>https://regionaldss.org/index.php/research-and-knowledge-management/redss-publications/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Activity 2: </a:t>
            </a:r>
            <a:r>
              <a:rPr lang="en-US" sz="1200" kern="1200" dirty="0">
                <a:solidFill>
                  <a:schemeClr val="tx1"/>
                </a:solidFill>
                <a:effectLst/>
                <a:latin typeface="+mn-lt"/>
                <a:ea typeface="+mn-ea"/>
                <a:cs typeface="+mn-cs"/>
              </a:rPr>
              <a:t>Activity in plenary: map local development and sectoral planning agenda and opportunities for a CAP or several CAPs to be linked to local planning processes. </a:t>
            </a:r>
          </a:p>
          <a:p>
            <a:endParaRPr lang="en-US" sz="1200" kern="1200" dirty="0">
              <a:solidFill>
                <a:schemeClr val="tx1"/>
              </a:solidFill>
              <a:effectLst/>
              <a:latin typeface="+mn-lt"/>
              <a:ea typeface="+mn-ea"/>
              <a:cs typeface="+mn-cs"/>
            </a:endParaRPr>
          </a:p>
          <a:p>
            <a:r>
              <a:rPr lang="en-GB" b="1" dirty="0"/>
              <a:t>First step: </a:t>
            </a:r>
          </a:p>
          <a:p>
            <a:pPr marL="171450" indent="-171450">
              <a:buFont typeface="Arial" panose="020B0604020202020204" pitchFamily="34" charset="0"/>
              <a:buChar char="•"/>
            </a:pPr>
            <a:r>
              <a:rPr lang="en-GB" b="0" dirty="0"/>
              <a:t>Are there local development and sectoral planning processes and agenda in the area where the ABA will be applied? Who leads and coordinates them? </a:t>
            </a:r>
          </a:p>
          <a:p>
            <a:pPr marL="171450" indent="-171450">
              <a:buFont typeface="Arial" panose="020B0604020202020204" pitchFamily="34" charset="0"/>
              <a:buChar char="•"/>
            </a:pPr>
            <a:r>
              <a:rPr lang="en-GB" b="0" dirty="0"/>
              <a:t>Are there other CAPs processes or CAPs already developed/implemented? </a:t>
            </a:r>
          </a:p>
          <a:p>
            <a:pPr marL="171450" indent="-171450">
              <a:buFont typeface="Arial" panose="020B0604020202020204" pitchFamily="34" charset="0"/>
              <a:buChar char="•"/>
            </a:pPr>
            <a:endParaRPr lang="en-GB" b="1" dirty="0"/>
          </a:p>
          <a:p>
            <a:pPr marL="0" indent="0">
              <a:buFont typeface="Arial" panose="020B0604020202020204" pitchFamily="34" charset="0"/>
              <a:buNone/>
            </a:pPr>
            <a:r>
              <a:rPr lang="en-GB" b="1" dirty="0"/>
              <a:t>Second step. </a:t>
            </a:r>
          </a:p>
          <a:p>
            <a:pPr marL="171450" indent="-171450">
              <a:buFont typeface="Arial" panose="020B0604020202020204" pitchFamily="34" charset="0"/>
              <a:buChar char="•"/>
            </a:pPr>
            <a:r>
              <a:rPr lang="en-GB" b="0" dirty="0"/>
              <a:t>What would be the opportunities to link the area-based solutions CAP to local development or sectoral planning processes or to consolidate this CAP and potential others into an integrated local plan? </a:t>
            </a:r>
          </a:p>
          <a:p>
            <a:pPr marL="171450" indent="-171450">
              <a:buFont typeface="Arial" panose="020B0604020202020204" pitchFamily="34" charset="0"/>
              <a:buChar char="•"/>
            </a:pPr>
            <a:r>
              <a:rPr lang="en-GB" b="0" dirty="0"/>
              <a:t>Would this CAP be compiled with others? </a:t>
            </a:r>
          </a:p>
          <a:p>
            <a:pPr marL="171450" indent="-171450">
              <a:buFont typeface="Arial" panose="020B0604020202020204" pitchFamily="34" charset="0"/>
              <a:buChar char="•"/>
            </a:pPr>
            <a:r>
              <a:rPr lang="en-GB" b="0" dirty="0"/>
              <a:t>What are the existing programmes that could be linked to the consolidated plan? Potential actors who could engage in such a plan? </a:t>
            </a:r>
          </a:p>
          <a:p>
            <a:endParaRPr lang="en-GB" b="1" dirty="0"/>
          </a:p>
          <a:p>
            <a:endParaRPr lang="en-GB" b="1"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3368105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3/24/2020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3/24/2020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3/24/2020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487770" y="6071616"/>
            <a:ext cx="11528018"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3/24/2020</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3/24/2020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2" r:id="rId13"/>
    <p:sldLayoutId id="214748366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9.sv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12.xml"/><Relationship Id="rId5" Type="http://schemas.openxmlformats.org/officeDocument/2006/relationships/image" Target="../media/image31.sv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9.jpg"/><Relationship Id="rId5" Type="http://schemas.openxmlformats.org/officeDocument/2006/relationships/image" Target="../media/image38.jpeg"/><Relationship Id="rId4"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4D11FF-2E29-4CBB-A4E1-711DCE7B77C8}"/>
              </a:ext>
            </a:extLst>
          </p:cNvPr>
          <p:cNvSpPr/>
          <p:nvPr/>
        </p:nvSpPr>
        <p:spPr>
          <a:xfrm>
            <a:off x="6746628" y="1783959"/>
            <a:ext cx="4645250" cy="2889114"/>
          </a:xfrm>
          <a:prstGeom prst="rect">
            <a:avLst/>
          </a:prstGeom>
        </p:spPr>
        <p:txBody>
          <a:bodyPr vert="horz" lIns="91440" tIns="45720" rIns="91440" bIns="45720" rtlCol="0" anchor="b">
            <a:normAutofit/>
          </a:bodyPr>
          <a:lstStyle/>
          <a:p>
            <a:pPr defTabSz="914400">
              <a:lnSpc>
                <a:spcPct val="90000"/>
              </a:lnSpc>
              <a:spcBef>
                <a:spcPct val="0"/>
              </a:spcBef>
              <a:spcAft>
                <a:spcPts val="600"/>
              </a:spcAft>
              <a:defRPr/>
            </a:pPr>
            <a:r>
              <a:rPr lang="en-US" sz="3800" dirty="0">
                <a:latin typeface="+mj-lt"/>
                <a:ea typeface="+mj-ea"/>
                <a:cs typeface="+mj-cs"/>
              </a:rPr>
              <a:t>Session 5: Community-based planning and Community Action Plan</a:t>
            </a:r>
          </a:p>
        </p:txBody>
      </p:sp>
      <p:sp>
        <p:nvSpPr>
          <p:cNvPr id="16" name="Freeform: Shape 15">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A8A6EA0-7C83-4521-A76E-ADF88BC20718}"/>
              </a:ext>
            </a:extLst>
          </p:cNvPr>
          <p:cNvPicPr>
            <a:picLocks noChangeAspect="1"/>
          </p:cNvPicPr>
          <p:nvPr/>
        </p:nvPicPr>
        <p:blipFill rotWithShape="1">
          <a:blip r:embed="rId3">
            <a:extLst>
              <a:ext uri="{28A0092B-C50C-407E-A947-70E740481C1C}">
                <a14:useLocalDpi xmlns:a14="http://schemas.microsoft.com/office/drawing/2010/main" val="0"/>
              </a:ext>
            </a:extLst>
          </a:blip>
          <a:srcRect l="12608" r="26124" b="2"/>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00821391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D31B72F-7111-4C22-AEE5-F8FDDBF9ADB1}"/>
              </a:ext>
            </a:extLst>
          </p:cNvPr>
          <p:cNvSpPr/>
          <p:nvPr/>
        </p:nvSpPr>
        <p:spPr>
          <a:xfrm>
            <a:off x="6072445" y="3794336"/>
            <a:ext cx="5319433" cy="19222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defTabSz="914400">
              <a:lnSpc>
                <a:spcPct val="90000"/>
              </a:lnSpc>
              <a:spcBef>
                <a:spcPct val="0"/>
              </a:spcBef>
              <a:spcAft>
                <a:spcPts val="600"/>
              </a:spcAft>
            </a:pPr>
            <a:r>
              <a:rPr lang="en-US" sz="4800" b="1">
                <a:solidFill>
                  <a:schemeClr val="tx1"/>
                </a:solidFill>
                <a:latin typeface="+mj-lt"/>
                <a:ea typeface="+mj-ea"/>
                <a:cs typeface="+mj-cs"/>
              </a:rPr>
              <a:t>The Copernican Revolution</a:t>
            </a:r>
            <a:endParaRPr lang="en-US" sz="4800">
              <a:solidFill>
                <a:schemeClr val="tx1"/>
              </a:solidFill>
              <a:latin typeface="+mj-lt"/>
              <a:ea typeface="+mj-ea"/>
              <a:cs typeface="+mj-cs"/>
            </a:endParaRPr>
          </a:p>
        </p:txBody>
      </p:sp>
      <p:sp>
        <p:nvSpPr>
          <p:cNvPr id="22" name="Freeform: Shape 21">
            <a:extLst>
              <a:ext uri="{FF2B5EF4-FFF2-40B4-BE49-F238E27FC236}">
                <a16:creationId xmlns:a16="http://schemas.microsoft.com/office/drawing/2014/main" id="{0C526D66-3621-4347-B1EF-342CBF4D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3466"/>
            <a:ext cx="5393770" cy="6374535"/>
          </a:xfrm>
          <a:custGeom>
            <a:avLst/>
            <a:gdLst>
              <a:gd name="connsiteX0" fmla="*/ 2047752 w 5393770"/>
              <a:gd name="connsiteY0" fmla="*/ 0 h 6374535"/>
              <a:gd name="connsiteX1" fmla="*/ 5393770 w 5393770"/>
              <a:gd name="connsiteY1" fmla="*/ 3346018 h 6374535"/>
              <a:gd name="connsiteX2" fmla="*/ 3642663 w 5393770"/>
              <a:gd name="connsiteY2" fmla="*/ 6288190 h 6374535"/>
              <a:gd name="connsiteX3" fmla="*/ 3463422 w 5393770"/>
              <a:gd name="connsiteY3" fmla="*/ 6374535 h 6374535"/>
              <a:gd name="connsiteX4" fmla="*/ 624279 w 5393770"/>
              <a:gd name="connsiteY4" fmla="*/ 6374535 h 6374535"/>
              <a:gd name="connsiteX5" fmla="*/ 382249 w 5393770"/>
              <a:gd name="connsiteY5" fmla="*/ 6248727 h 6374535"/>
              <a:gd name="connsiteX6" fmla="*/ 143729 w 5393770"/>
              <a:gd name="connsiteY6" fmla="*/ 6097845 h 6374535"/>
              <a:gd name="connsiteX7" fmla="*/ 0 w 5393770"/>
              <a:gd name="connsiteY7" fmla="*/ 5989017 h 6374535"/>
              <a:gd name="connsiteX8" fmla="*/ 0 w 5393770"/>
              <a:gd name="connsiteY8" fmla="*/ 703020 h 6374535"/>
              <a:gd name="connsiteX9" fmla="*/ 143728 w 5393770"/>
              <a:gd name="connsiteY9" fmla="*/ 594191 h 6374535"/>
              <a:gd name="connsiteX10" fmla="*/ 2047752 w 5393770"/>
              <a:gd name="connsiteY10" fmla="*/ 0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93770" h="6374535">
                <a:moveTo>
                  <a:pt x="2047752" y="0"/>
                </a:moveTo>
                <a:cubicBezTo>
                  <a:pt x="3895707" y="0"/>
                  <a:pt x="5393770" y="1498063"/>
                  <a:pt x="5393770" y="3346018"/>
                </a:cubicBezTo>
                <a:cubicBezTo>
                  <a:pt x="5393770" y="4616487"/>
                  <a:pt x="4685701" y="5721578"/>
                  <a:pt x="3642663" y="6288190"/>
                </a:cubicBezTo>
                <a:lnTo>
                  <a:pt x="3463422" y="6374535"/>
                </a:lnTo>
                <a:lnTo>
                  <a:pt x="624279" y="6374535"/>
                </a:lnTo>
                <a:lnTo>
                  <a:pt x="382249" y="6248727"/>
                </a:lnTo>
                <a:cubicBezTo>
                  <a:pt x="300507" y="6201724"/>
                  <a:pt x="220937" y="6151368"/>
                  <a:pt x="143729" y="6097845"/>
                </a:cubicBezTo>
                <a:lnTo>
                  <a:pt x="0" y="5989017"/>
                </a:lnTo>
                <a:lnTo>
                  <a:pt x="0" y="703020"/>
                </a:lnTo>
                <a:lnTo>
                  <a:pt x="143728" y="594191"/>
                </a:lnTo>
                <a:cubicBezTo>
                  <a:pt x="684187" y="219535"/>
                  <a:pt x="1340332" y="0"/>
                  <a:pt x="204775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0193166D-DDF1-4F9A-A786-A7AEF5375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7373"/>
            <a:ext cx="5229863" cy="6210629"/>
          </a:xfrm>
          <a:custGeom>
            <a:avLst/>
            <a:gdLst>
              <a:gd name="connsiteX0" fmla="*/ 2047751 w 5229863"/>
              <a:gd name="connsiteY0" fmla="*/ 0 h 6210629"/>
              <a:gd name="connsiteX1" fmla="*/ 5229863 w 5229863"/>
              <a:gd name="connsiteY1" fmla="*/ 3182112 h 6210629"/>
              <a:gd name="connsiteX2" fmla="*/ 3286373 w 5229863"/>
              <a:gd name="connsiteY2" fmla="*/ 6114158 h 6210629"/>
              <a:gd name="connsiteX3" fmla="*/ 3022794 w 5229863"/>
              <a:gd name="connsiteY3" fmla="*/ 6210629 h 6210629"/>
              <a:gd name="connsiteX4" fmla="*/ 1077939 w 5229863"/>
              <a:gd name="connsiteY4" fmla="*/ 6210629 h 6210629"/>
              <a:gd name="connsiteX5" fmla="*/ 953634 w 5229863"/>
              <a:gd name="connsiteY5" fmla="*/ 6171135 h 6210629"/>
              <a:gd name="connsiteX6" fmla="*/ 23632 w 5229863"/>
              <a:gd name="connsiteY6" fmla="*/ 5637585 h 6210629"/>
              <a:gd name="connsiteX7" fmla="*/ 0 w 5229863"/>
              <a:gd name="connsiteY7" fmla="*/ 5616107 h 6210629"/>
              <a:gd name="connsiteX8" fmla="*/ 0 w 5229863"/>
              <a:gd name="connsiteY8" fmla="*/ 748118 h 6210629"/>
              <a:gd name="connsiteX9" fmla="*/ 23632 w 5229863"/>
              <a:gd name="connsiteY9" fmla="*/ 726640 h 6210629"/>
              <a:gd name="connsiteX10" fmla="*/ 2047751 w 5229863"/>
              <a:gd name="connsiteY10" fmla="*/ 0 h 621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9863" h="6210629">
                <a:moveTo>
                  <a:pt x="2047751" y="0"/>
                </a:moveTo>
                <a:cubicBezTo>
                  <a:pt x="3805183" y="0"/>
                  <a:pt x="5229863" y="1424680"/>
                  <a:pt x="5229863" y="3182112"/>
                </a:cubicBezTo>
                <a:cubicBezTo>
                  <a:pt x="5229863" y="4500186"/>
                  <a:pt x="4428481" y="5631087"/>
                  <a:pt x="3286373" y="6114158"/>
                </a:cubicBezTo>
                <a:lnTo>
                  <a:pt x="3022794" y="6210629"/>
                </a:lnTo>
                <a:lnTo>
                  <a:pt x="1077939" y="6210629"/>
                </a:lnTo>
                <a:lnTo>
                  <a:pt x="953634" y="6171135"/>
                </a:lnTo>
                <a:cubicBezTo>
                  <a:pt x="612471" y="6046219"/>
                  <a:pt x="298661" y="5864559"/>
                  <a:pt x="23632" y="5637585"/>
                </a:cubicBezTo>
                <a:lnTo>
                  <a:pt x="0" y="5616107"/>
                </a:lnTo>
                <a:lnTo>
                  <a:pt x="0" y="748118"/>
                </a:lnTo>
                <a:lnTo>
                  <a:pt x="23632" y="726640"/>
                </a:lnTo>
                <a:cubicBezTo>
                  <a:pt x="573689" y="272693"/>
                  <a:pt x="1278875" y="0"/>
                  <a:pt x="204775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8A177BCC-4208-4795-8572-4D623BA1E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E4EE7214-AC05-465E-A501-65AA04EF5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8355" y="2"/>
            <a:ext cx="4151376" cy="2349401"/>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Sun">
            <a:extLst>
              <a:ext uri="{FF2B5EF4-FFF2-40B4-BE49-F238E27FC236}">
                <a16:creationId xmlns:a16="http://schemas.microsoft.com/office/drawing/2014/main" id="{B38A25FE-B934-4871-9CD2-C1B936385D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93550" y="110681"/>
            <a:ext cx="1828801" cy="1828801"/>
          </a:xfrm>
          <a:prstGeom prst="rect">
            <a:avLst/>
          </a:prstGeom>
        </p:spPr>
      </p:pic>
      <p:pic>
        <p:nvPicPr>
          <p:cNvPr id="3" name="Graphic 2" descr="Earth globe Africa and Europe">
            <a:extLst>
              <a:ext uri="{FF2B5EF4-FFF2-40B4-BE49-F238E27FC236}">
                <a16:creationId xmlns:a16="http://schemas.microsoft.com/office/drawing/2014/main" id="{C345DD09-E071-46FE-9C67-EC84FEA480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4326" y="2027146"/>
            <a:ext cx="3722836" cy="3722836"/>
          </a:xfrm>
          <a:prstGeom prst="rect">
            <a:avLst/>
          </a:prstGeom>
        </p:spPr>
      </p:pic>
    </p:spTree>
    <p:extLst>
      <p:ext uri="{BB962C8B-B14F-4D97-AF65-F5344CB8AC3E}">
        <p14:creationId xmlns:p14="http://schemas.microsoft.com/office/powerpoint/2010/main" val="3323465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03FA3A-5687-4C98-AFFE-37A168F201B0}"/>
              </a:ext>
            </a:extLst>
          </p:cNvPr>
          <p:cNvSpPr/>
          <p:nvPr/>
        </p:nvSpPr>
        <p:spPr>
          <a:xfrm>
            <a:off x="381263" y="494410"/>
            <a:ext cx="5120114" cy="1692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en-US" sz="4400" dirty="0">
                <a:solidFill>
                  <a:schemeClr val="bg1"/>
                </a:solidFill>
                <a:latin typeface="+mj-lt"/>
                <a:ea typeface="+mj-ea"/>
                <a:cs typeface="+mj-cs"/>
              </a:rPr>
              <a:t>DAC mobilization </a:t>
            </a:r>
          </a:p>
        </p:txBody>
      </p:sp>
      <p:sp>
        <p:nvSpPr>
          <p:cNvPr id="2" name="Rectangle 1">
            <a:extLst>
              <a:ext uri="{FF2B5EF4-FFF2-40B4-BE49-F238E27FC236}">
                <a16:creationId xmlns:a16="http://schemas.microsoft.com/office/drawing/2014/main" id="{F97BCEE4-D5E4-49D8-B98B-7C30E0FA1D0A}"/>
              </a:ext>
            </a:extLst>
          </p:cNvPr>
          <p:cNvSpPr/>
          <p:nvPr/>
        </p:nvSpPr>
        <p:spPr>
          <a:xfrm>
            <a:off x="655321" y="2575034"/>
            <a:ext cx="5120113" cy="3462228"/>
          </a:xfrm>
          <a:prstGeom prst="rect">
            <a:avLst/>
          </a:prstGeom>
        </p:spPr>
        <p:txBody>
          <a:bodyPr vert="horz" lIns="91440" tIns="45720" rIns="91440" bIns="45720" rtlCol="0">
            <a:normAutofit/>
          </a:bodyPr>
          <a:lstStyle/>
          <a:p>
            <a:pPr marL="285750" indent="-228600" defTabSz="914400">
              <a:lnSpc>
                <a:spcPct val="90000"/>
              </a:lnSpc>
              <a:spcAft>
                <a:spcPts val="600"/>
              </a:spcAft>
              <a:buFont typeface="Arial" panose="020B0604020202020204" pitchFamily="34" charset="0"/>
              <a:buChar char="•"/>
            </a:pPr>
            <a:r>
              <a:rPr lang="en-US" sz="2800" dirty="0"/>
              <a:t>Inform </a:t>
            </a:r>
          </a:p>
          <a:p>
            <a:pPr marL="285750" indent="-228600" defTabSz="914400">
              <a:lnSpc>
                <a:spcPct val="90000"/>
              </a:lnSpc>
              <a:spcAft>
                <a:spcPts val="600"/>
              </a:spcAft>
              <a:buFont typeface="Arial" panose="020B0604020202020204" pitchFamily="34" charset="0"/>
              <a:buChar char="•"/>
            </a:pPr>
            <a:r>
              <a:rPr lang="en-US" sz="2800" dirty="0"/>
              <a:t>Consult</a:t>
            </a:r>
          </a:p>
          <a:p>
            <a:pPr marL="285750" indent="-228600" defTabSz="914400">
              <a:lnSpc>
                <a:spcPct val="90000"/>
              </a:lnSpc>
              <a:spcAft>
                <a:spcPts val="600"/>
              </a:spcAft>
              <a:buFont typeface="Arial" panose="020B0604020202020204" pitchFamily="34" charset="0"/>
              <a:buChar char="•"/>
            </a:pPr>
            <a:r>
              <a:rPr lang="en-US" sz="2800" dirty="0"/>
              <a:t>Empower</a:t>
            </a:r>
          </a:p>
          <a:p>
            <a:pPr marL="285750" indent="-228600" defTabSz="914400">
              <a:lnSpc>
                <a:spcPct val="90000"/>
              </a:lnSpc>
              <a:spcAft>
                <a:spcPts val="600"/>
              </a:spcAft>
              <a:buFont typeface="Arial" panose="020B0604020202020204" pitchFamily="34" charset="0"/>
              <a:buChar char="•"/>
            </a:pPr>
            <a:r>
              <a:rPr lang="en-US" sz="2800" dirty="0"/>
              <a:t>Involve</a:t>
            </a:r>
          </a:p>
          <a:p>
            <a:pPr marL="285750" indent="-228600" defTabSz="914400">
              <a:lnSpc>
                <a:spcPct val="90000"/>
              </a:lnSpc>
              <a:spcAft>
                <a:spcPts val="600"/>
              </a:spcAft>
              <a:buFont typeface="Arial" panose="020B0604020202020204" pitchFamily="34" charset="0"/>
              <a:buChar char="•"/>
            </a:pPr>
            <a:r>
              <a:rPr lang="en-US" sz="2800" dirty="0"/>
              <a:t>Collaborate</a:t>
            </a:r>
          </a:p>
        </p:txBody>
      </p:sp>
      <p:pic>
        <p:nvPicPr>
          <p:cNvPr id="5" name="Picture 4" descr="A group of people posing for the camera&#10;&#10;Description automatically generated">
            <a:extLst>
              <a:ext uri="{FF2B5EF4-FFF2-40B4-BE49-F238E27FC236}">
                <a16:creationId xmlns:a16="http://schemas.microsoft.com/office/drawing/2014/main" id="{0635B2B1-D6D2-4759-A756-B80A238F3BB0}"/>
              </a:ext>
            </a:extLst>
          </p:cNvPr>
          <p:cNvPicPr>
            <a:picLocks noChangeAspect="1"/>
          </p:cNvPicPr>
          <p:nvPr/>
        </p:nvPicPr>
        <p:blipFill rotWithShape="1">
          <a:blip r:embed="rId3">
            <a:extLst>
              <a:ext uri="{28A0092B-C50C-407E-A947-70E740481C1C}">
                <a14:useLocalDpi xmlns:a14="http://schemas.microsoft.com/office/drawing/2010/main" val="0"/>
              </a:ext>
            </a:extLst>
          </a:blip>
          <a:srcRect l="28525" r="10027" b="-1"/>
          <a:stretch/>
        </p:blipFill>
        <p:spPr>
          <a:xfrm>
            <a:off x="5878849" y="10"/>
            <a:ext cx="6313150" cy="5900458"/>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69835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ED1692-7234-4489-8441-846D6D7C51B3}"/>
              </a:ext>
            </a:extLst>
          </p:cNvPr>
          <p:cNvSpPr txBox="1"/>
          <p:nvPr/>
        </p:nvSpPr>
        <p:spPr>
          <a:xfrm>
            <a:off x="0" y="425886"/>
            <a:ext cx="4045907" cy="5549030"/>
          </a:xfrm>
          <a:prstGeom prst="rect">
            <a:avLst/>
          </a:prstGeom>
          <a:solidFill>
            <a:srgbClr val="404040"/>
          </a:solidFill>
        </p:spPr>
        <p:txBody>
          <a:bodyPr vert="horz" lIns="91440" tIns="45720" rIns="91440" bIns="45720" rtlCol="0" anchor="ctr">
            <a:normAutofit/>
          </a:bodyPr>
          <a:lstStyle/>
          <a:p>
            <a:pPr algn="ctr" defTabSz="914400">
              <a:lnSpc>
                <a:spcPct val="90000"/>
              </a:lnSpc>
              <a:spcBef>
                <a:spcPct val="0"/>
              </a:spcBef>
              <a:spcAft>
                <a:spcPts val="600"/>
              </a:spcAft>
            </a:pPr>
            <a:r>
              <a:rPr lang="en-US" sz="3600" kern="1200" dirty="0">
                <a:solidFill>
                  <a:schemeClr val="bg1"/>
                </a:solidFill>
                <a:latin typeface="+mj-lt"/>
                <a:ea typeface="+mj-ea"/>
                <a:cs typeface="+mj-cs"/>
              </a:rPr>
              <a:t>A step by step methodology</a:t>
            </a:r>
          </a:p>
          <a:p>
            <a:pPr defTabSz="914400">
              <a:lnSpc>
                <a:spcPct val="90000"/>
              </a:lnSpc>
              <a:spcBef>
                <a:spcPct val="0"/>
              </a:spcBef>
              <a:spcAft>
                <a:spcPts val="600"/>
              </a:spcAft>
            </a:pPr>
            <a:endParaRPr lang="en-US" sz="4400" kern="1200" dirty="0">
              <a:solidFill>
                <a:schemeClr val="tx1"/>
              </a:solidFill>
              <a:latin typeface="+mj-lt"/>
              <a:ea typeface="+mj-ea"/>
              <a:cs typeface="+mj-cs"/>
            </a:endParaRPr>
          </a:p>
        </p:txBody>
      </p:sp>
      <p:graphicFrame>
        <p:nvGraphicFramePr>
          <p:cNvPr id="2" name="Diagram 1">
            <a:extLst>
              <a:ext uri="{FF2B5EF4-FFF2-40B4-BE49-F238E27FC236}">
                <a16:creationId xmlns:a16="http://schemas.microsoft.com/office/drawing/2014/main" id="{5CFBDB51-951B-4B72-ACD7-F2D888CCA9A4}"/>
              </a:ext>
            </a:extLst>
          </p:cNvPr>
          <p:cNvGraphicFramePr/>
          <p:nvPr>
            <p:extLst>
              <p:ext uri="{D42A27DB-BD31-4B8C-83A1-F6EECF244321}">
                <p14:modId xmlns:p14="http://schemas.microsoft.com/office/powerpoint/2010/main" val="3088055455"/>
              </p:ext>
            </p:extLst>
          </p:nvPr>
        </p:nvGraphicFramePr>
        <p:xfrm>
          <a:off x="3632548" y="638828"/>
          <a:ext cx="7928975" cy="533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4431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479B859-6929-4D24-863E-05C5DCAD71E9}"/>
              </a:ext>
            </a:extLst>
          </p:cNvPr>
          <p:cNvSpPr/>
          <p:nvPr/>
        </p:nvSpPr>
        <p:spPr>
          <a:xfrm>
            <a:off x="42148" y="78728"/>
            <a:ext cx="9856910" cy="683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Priority policy processes </a:t>
            </a:r>
            <a:endParaRPr kumimoji="0" lang="en-GB" sz="2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grpSp>
        <p:nvGrpSpPr>
          <p:cNvPr id="9" name="Group 8"/>
          <p:cNvGrpSpPr/>
          <p:nvPr/>
        </p:nvGrpSpPr>
        <p:grpSpPr>
          <a:xfrm>
            <a:off x="264424" y="975844"/>
            <a:ext cx="7945679" cy="5513747"/>
            <a:chOff x="95327" y="1058819"/>
            <a:chExt cx="7713063" cy="4573079"/>
          </a:xfrm>
        </p:grpSpPr>
        <p:sp>
          <p:nvSpPr>
            <p:cNvPr id="2" name="Flowchart: Alternate Process 1"/>
            <p:cNvSpPr/>
            <p:nvPr/>
          </p:nvSpPr>
          <p:spPr>
            <a:xfrm>
              <a:off x="3937470" y="2817347"/>
              <a:ext cx="3302539" cy="963599"/>
            </a:xfrm>
            <a:prstGeom prst="flowChartAlternateProcess">
              <a:avLst/>
            </a:prstGeom>
            <a:solidFill>
              <a:srgbClr val="C00000">
                <a:alpha val="99000"/>
              </a:srgbClr>
            </a:solidFill>
            <a:ln>
              <a:solidFill>
                <a:schemeClr val="tx1">
                  <a:alpha val="0"/>
                </a:schemeClr>
              </a:solidFill>
              <a:extLst>
                <a:ext uri="{C807C97D-BFC1-408E-A445-0C87EB9F89A2}">
                  <ask:lineSketchStyleProps xmlns:ask="http://schemas.microsoft.com/office/drawing/2018/sketchyshapes" sd="1219033472">
                    <a:custGeom>
                      <a:avLst/>
                      <a:gdLst>
                        <a:gd name="connsiteX0" fmla="*/ 0 w 3302539"/>
                        <a:gd name="connsiteY0" fmla="*/ 160600 h 963599"/>
                        <a:gd name="connsiteX1" fmla="*/ 160600 w 3302539"/>
                        <a:gd name="connsiteY1" fmla="*/ 0 h 963599"/>
                        <a:gd name="connsiteX2" fmla="*/ 3141939 w 3302539"/>
                        <a:gd name="connsiteY2" fmla="*/ 0 h 963599"/>
                        <a:gd name="connsiteX3" fmla="*/ 3302539 w 3302539"/>
                        <a:gd name="connsiteY3" fmla="*/ 160600 h 963599"/>
                        <a:gd name="connsiteX4" fmla="*/ 3302539 w 3302539"/>
                        <a:gd name="connsiteY4" fmla="*/ 802999 h 963599"/>
                        <a:gd name="connsiteX5" fmla="*/ 3141939 w 3302539"/>
                        <a:gd name="connsiteY5" fmla="*/ 963599 h 963599"/>
                        <a:gd name="connsiteX6" fmla="*/ 160600 w 3302539"/>
                        <a:gd name="connsiteY6" fmla="*/ 963599 h 963599"/>
                        <a:gd name="connsiteX7" fmla="*/ 0 w 3302539"/>
                        <a:gd name="connsiteY7" fmla="*/ 802999 h 963599"/>
                        <a:gd name="connsiteX8" fmla="*/ 0 w 3302539"/>
                        <a:gd name="connsiteY8" fmla="*/ 160600 h 9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2539" h="963599" fill="none" extrusionOk="0">
                          <a:moveTo>
                            <a:pt x="0" y="160600"/>
                          </a:moveTo>
                          <a:cubicBezTo>
                            <a:pt x="-2010" y="71578"/>
                            <a:pt x="73191" y="1053"/>
                            <a:pt x="160600" y="0"/>
                          </a:cubicBezTo>
                          <a:cubicBezTo>
                            <a:pt x="984834" y="130954"/>
                            <a:pt x="2071274" y="43574"/>
                            <a:pt x="3141939" y="0"/>
                          </a:cubicBezTo>
                          <a:cubicBezTo>
                            <a:pt x="3233053" y="3723"/>
                            <a:pt x="3308340" y="79009"/>
                            <a:pt x="3302539" y="160600"/>
                          </a:cubicBezTo>
                          <a:cubicBezTo>
                            <a:pt x="3315091" y="422399"/>
                            <a:pt x="3354179" y="499943"/>
                            <a:pt x="3302539" y="802999"/>
                          </a:cubicBezTo>
                          <a:cubicBezTo>
                            <a:pt x="3299000" y="892277"/>
                            <a:pt x="3229455" y="962784"/>
                            <a:pt x="3141939" y="963599"/>
                          </a:cubicBezTo>
                          <a:cubicBezTo>
                            <a:pt x="1862325" y="1118796"/>
                            <a:pt x="1228291" y="1126619"/>
                            <a:pt x="160600" y="963599"/>
                          </a:cubicBezTo>
                          <a:cubicBezTo>
                            <a:pt x="72709" y="952693"/>
                            <a:pt x="-8350" y="896572"/>
                            <a:pt x="0" y="802999"/>
                          </a:cubicBezTo>
                          <a:cubicBezTo>
                            <a:pt x="11931" y="561803"/>
                            <a:pt x="53546" y="398970"/>
                            <a:pt x="0" y="160600"/>
                          </a:cubicBezTo>
                          <a:close/>
                        </a:path>
                        <a:path w="3302539" h="963599" stroke="0" extrusionOk="0">
                          <a:moveTo>
                            <a:pt x="0" y="160600"/>
                          </a:moveTo>
                          <a:cubicBezTo>
                            <a:pt x="-9329" y="66149"/>
                            <a:pt x="61279" y="3987"/>
                            <a:pt x="160600" y="0"/>
                          </a:cubicBezTo>
                          <a:cubicBezTo>
                            <a:pt x="820403" y="132882"/>
                            <a:pt x="1746578" y="-84951"/>
                            <a:pt x="3141939" y="0"/>
                          </a:cubicBezTo>
                          <a:cubicBezTo>
                            <a:pt x="3229057" y="1542"/>
                            <a:pt x="3299644" y="87907"/>
                            <a:pt x="3302539" y="160600"/>
                          </a:cubicBezTo>
                          <a:cubicBezTo>
                            <a:pt x="3308669" y="268969"/>
                            <a:pt x="3358701" y="616068"/>
                            <a:pt x="3302539" y="802999"/>
                          </a:cubicBezTo>
                          <a:cubicBezTo>
                            <a:pt x="3307750" y="892314"/>
                            <a:pt x="3234811" y="955006"/>
                            <a:pt x="3141939" y="963599"/>
                          </a:cubicBezTo>
                          <a:cubicBezTo>
                            <a:pt x="2453207" y="1051238"/>
                            <a:pt x="1087433" y="890920"/>
                            <a:pt x="160600" y="963599"/>
                          </a:cubicBezTo>
                          <a:cubicBezTo>
                            <a:pt x="70754" y="952638"/>
                            <a:pt x="-738" y="892721"/>
                            <a:pt x="0" y="802999"/>
                          </a:cubicBezTo>
                          <a:cubicBezTo>
                            <a:pt x="25917" y="722309"/>
                            <a:pt x="-4133" y="464153"/>
                            <a:pt x="0" y="16060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Area-based approach </a:t>
              </a:r>
            </a:p>
          </p:txBody>
        </p:sp>
        <p:sp>
          <p:nvSpPr>
            <p:cNvPr id="33" name="Flowchart: Alternate Process 32"/>
            <p:cNvSpPr/>
            <p:nvPr/>
          </p:nvSpPr>
          <p:spPr>
            <a:xfrm>
              <a:off x="3634602" y="4808476"/>
              <a:ext cx="4173788" cy="823422"/>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198946862">
                    <a:custGeom>
                      <a:avLst/>
                      <a:gdLst>
                        <a:gd name="connsiteX0" fmla="*/ 0 w 4173788"/>
                        <a:gd name="connsiteY0" fmla="*/ 137237 h 823422"/>
                        <a:gd name="connsiteX1" fmla="*/ 137237 w 4173788"/>
                        <a:gd name="connsiteY1" fmla="*/ 0 h 823422"/>
                        <a:gd name="connsiteX2" fmla="*/ 4036551 w 4173788"/>
                        <a:gd name="connsiteY2" fmla="*/ 0 h 823422"/>
                        <a:gd name="connsiteX3" fmla="*/ 4173788 w 4173788"/>
                        <a:gd name="connsiteY3" fmla="*/ 137237 h 823422"/>
                        <a:gd name="connsiteX4" fmla="*/ 4173788 w 4173788"/>
                        <a:gd name="connsiteY4" fmla="*/ 686185 h 823422"/>
                        <a:gd name="connsiteX5" fmla="*/ 4036551 w 4173788"/>
                        <a:gd name="connsiteY5" fmla="*/ 823422 h 823422"/>
                        <a:gd name="connsiteX6" fmla="*/ 137237 w 4173788"/>
                        <a:gd name="connsiteY6" fmla="*/ 823422 h 823422"/>
                        <a:gd name="connsiteX7" fmla="*/ 0 w 4173788"/>
                        <a:gd name="connsiteY7" fmla="*/ 686185 h 823422"/>
                        <a:gd name="connsiteX8" fmla="*/ 0 w 4173788"/>
                        <a:gd name="connsiteY8" fmla="*/ 137237 h 82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3788" h="823422" fill="none" extrusionOk="0">
                          <a:moveTo>
                            <a:pt x="0" y="137237"/>
                          </a:moveTo>
                          <a:cubicBezTo>
                            <a:pt x="11344" y="53418"/>
                            <a:pt x="51385" y="-697"/>
                            <a:pt x="137237" y="0"/>
                          </a:cubicBezTo>
                          <a:cubicBezTo>
                            <a:pt x="2041670" y="-142988"/>
                            <a:pt x="3095823" y="-139101"/>
                            <a:pt x="4036551" y="0"/>
                          </a:cubicBezTo>
                          <a:cubicBezTo>
                            <a:pt x="4112050" y="4273"/>
                            <a:pt x="4165323" y="64767"/>
                            <a:pt x="4173788" y="137237"/>
                          </a:cubicBezTo>
                          <a:cubicBezTo>
                            <a:pt x="4166091" y="252249"/>
                            <a:pt x="4152258" y="477680"/>
                            <a:pt x="4173788" y="686185"/>
                          </a:cubicBezTo>
                          <a:cubicBezTo>
                            <a:pt x="4169765" y="749573"/>
                            <a:pt x="4112765" y="809553"/>
                            <a:pt x="4036551" y="823422"/>
                          </a:cubicBezTo>
                          <a:cubicBezTo>
                            <a:pt x="2857187" y="949316"/>
                            <a:pt x="572668" y="993233"/>
                            <a:pt x="137237" y="823422"/>
                          </a:cubicBezTo>
                          <a:cubicBezTo>
                            <a:pt x="66019" y="835794"/>
                            <a:pt x="1517" y="759797"/>
                            <a:pt x="0" y="686185"/>
                          </a:cubicBezTo>
                          <a:cubicBezTo>
                            <a:pt x="-37538" y="481238"/>
                            <a:pt x="4409" y="268272"/>
                            <a:pt x="0" y="137237"/>
                          </a:cubicBezTo>
                          <a:close/>
                        </a:path>
                        <a:path w="4173788" h="823422" stroke="0" extrusionOk="0">
                          <a:moveTo>
                            <a:pt x="0" y="137237"/>
                          </a:moveTo>
                          <a:cubicBezTo>
                            <a:pt x="-9312" y="59539"/>
                            <a:pt x="54601" y="-702"/>
                            <a:pt x="137237" y="0"/>
                          </a:cubicBezTo>
                          <a:cubicBezTo>
                            <a:pt x="2072159" y="72176"/>
                            <a:pt x="2595530" y="-29826"/>
                            <a:pt x="4036551" y="0"/>
                          </a:cubicBezTo>
                          <a:cubicBezTo>
                            <a:pt x="4117634" y="32"/>
                            <a:pt x="4178086" y="61969"/>
                            <a:pt x="4173788" y="137237"/>
                          </a:cubicBezTo>
                          <a:cubicBezTo>
                            <a:pt x="4187704" y="333952"/>
                            <a:pt x="4142171" y="525317"/>
                            <a:pt x="4173788" y="686185"/>
                          </a:cubicBezTo>
                          <a:cubicBezTo>
                            <a:pt x="4178423" y="750726"/>
                            <a:pt x="4110868" y="821466"/>
                            <a:pt x="4036551" y="823422"/>
                          </a:cubicBezTo>
                          <a:cubicBezTo>
                            <a:pt x="3335795" y="867907"/>
                            <a:pt x="1555858" y="717684"/>
                            <a:pt x="137237" y="823422"/>
                          </a:cubicBezTo>
                          <a:cubicBezTo>
                            <a:pt x="67312" y="832275"/>
                            <a:pt x="7913" y="772188"/>
                            <a:pt x="0" y="686185"/>
                          </a:cubicBezTo>
                          <a:cubicBezTo>
                            <a:pt x="-3732" y="451148"/>
                            <a:pt x="21063" y="293330"/>
                            <a:pt x="0" y="13723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04040">
                      <a:lumMod val="50000"/>
                    </a:srgbClr>
                  </a:solidFill>
                  <a:effectLst/>
                  <a:uLnTx/>
                  <a:uFillTx/>
                  <a:latin typeface="Calibri" panose="020F0502020204030204"/>
                  <a:ea typeface="+mn-ea"/>
                  <a:cs typeface="+mn-cs"/>
                </a:rPr>
                <a:t>DAC mobilization </a:t>
              </a:r>
            </a:p>
          </p:txBody>
        </p:sp>
        <p:sp>
          <p:nvSpPr>
            <p:cNvPr id="19" name="Flowchart: Alternate Process 18"/>
            <p:cNvSpPr/>
            <p:nvPr/>
          </p:nvSpPr>
          <p:spPr>
            <a:xfrm>
              <a:off x="3634602" y="1058819"/>
              <a:ext cx="3804795" cy="878135"/>
            </a:xfrm>
            <a:prstGeom prst="flowChartAlternateProcess">
              <a:avLst/>
            </a:prstGeom>
            <a:noFill/>
            <a:ln w="38100">
              <a:solidFill>
                <a:schemeClr val="tx1"/>
              </a:solidFill>
              <a:extLst>
                <a:ext uri="{C807C97D-BFC1-408E-A445-0C87EB9F89A2}">
                  <ask:lineSketchStyleProps xmlns:ask="http://schemas.microsoft.com/office/drawing/2018/sketchyshapes" sd="1219033472">
                    <a:custGeom>
                      <a:avLst/>
                      <a:gdLst>
                        <a:gd name="connsiteX0" fmla="*/ 0 w 3804795"/>
                        <a:gd name="connsiteY0" fmla="*/ 146356 h 878135"/>
                        <a:gd name="connsiteX1" fmla="*/ 146356 w 3804795"/>
                        <a:gd name="connsiteY1" fmla="*/ 0 h 878135"/>
                        <a:gd name="connsiteX2" fmla="*/ 3658439 w 3804795"/>
                        <a:gd name="connsiteY2" fmla="*/ 0 h 878135"/>
                        <a:gd name="connsiteX3" fmla="*/ 3804795 w 3804795"/>
                        <a:gd name="connsiteY3" fmla="*/ 146356 h 878135"/>
                        <a:gd name="connsiteX4" fmla="*/ 3804795 w 3804795"/>
                        <a:gd name="connsiteY4" fmla="*/ 731779 h 878135"/>
                        <a:gd name="connsiteX5" fmla="*/ 3658439 w 3804795"/>
                        <a:gd name="connsiteY5" fmla="*/ 878135 h 878135"/>
                        <a:gd name="connsiteX6" fmla="*/ 146356 w 3804795"/>
                        <a:gd name="connsiteY6" fmla="*/ 878135 h 878135"/>
                        <a:gd name="connsiteX7" fmla="*/ 0 w 3804795"/>
                        <a:gd name="connsiteY7" fmla="*/ 731779 h 878135"/>
                        <a:gd name="connsiteX8" fmla="*/ 0 w 3804795"/>
                        <a:gd name="connsiteY8" fmla="*/ 146356 h 87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795" h="878135" extrusionOk="0">
                          <a:moveTo>
                            <a:pt x="0" y="146356"/>
                          </a:moveTo>
                          <a:cubicBezTo>
                            <a:pt x="-11499" y="58433"/>
                            <a:pt x="59495" y="2264"/>
                            <a:pt x="146356" y="0"/>
                          </a:cubicBezTo>
                          <a:cubicBezTo>
                            <a:pt x="995760" y="132882"/>
                            <a:pt x="2553633" y="-84951"/>
                            <a:pt x="3658439" y="0"/>
                          </a:cubicBezTo>
                          <a:cubicBezTo>
                            <a:pt x="3729581" y="9461"/>
                            <a:pt x="3804501" y="67150"/>
                            <a:pt x="3804795" y="146356"/>
                          </a:cubicBezTo>
                          <a:cubicBezTo>
                            <a:pt x="3810660" y="424573"/>
                            <a:pt x="3785512" y="551474"/>
                            <a:pt x="3804795" y="731779"/>
                          </a:cubicBezTo>
                          <a:cubicBezTo>
                            <a:pt x="3806209" y="812777"/>
                            <a:pt x="3744425" y="867523"/>
                            <a:pt x="3658439" y="878135"/>
                          </a:cubicBezTo>
                          <a:cubicBezTo>
                            <a:pt x="2473461" y="965774"/>
                            <a:pt x="869304" y="805456"/>
                            <a:pt x="146356" y="878135"/>
                          </a:cubicBezTo>
                          <a:cubicBezTo>
                            <a:pt x="65214" y="875155"/>
                            <a:pt x="-7393" y="822884"/>
                            <a:pt x="0" y="731779"/>
                          </a:cubicBezTo>
                          <a:cubicBezTo>
                            <a:pt x="30180" y="463277"/>
                            <a:pt x="14541" y="328588"/>
                            <a:pt x="0" y="14635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lumMod val="50000"/>
                  </a:prstClr>
                </a:solidFill>
                <a:effectLst/>
                <a:uLnTx/>
                <a:uFillTx/>
                <a:latin typeface="Calibri" panose="020F0502020204030204"/>
                <a:ea typeface="+mn-ea"/>
                <a:cs typeface="Calibri"/>
              </a:endParaRPr>
            </a:p>
          </p:txBody>
        </p:sp>
        <p:sp>
          <p:nvSpPr>
            <p:cNvPr id="27" name="Flowchart: Alternate Process 26"/>
            <p:cNvSpPr/>
            <p:nvPr/>
          </p:nvSpPr>
          <p:spPr>
            <a:xfrm>
              <a:off x="95327" y="2570060"/>
              <a:ext cx="3134976" cy="1164487"/>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2223201802">
                    <a:custGeom>
                      <a:avLst/>
                      <a:gdLst>
                        <a:gd name="connsiteX0" fmla="*/ 0 w 3134976"/>
                        <a:gd name="connsiteY0" fmla="*/ 240660 h 1443957"/>
                        <a:gd name="connsiteX1" fmla="*/ 240660 w 3134976"/>
                        <a:gd name="connsiteY1" fmla="*/ 0 h 1443957"/>
                        <a:gd name="connsiteX2" fmla="*/ 2894317 w 3134976"/>
                        <a:gd name="connsiteY2" fmla="*/ 0 h 1443957"/>
                        <a:gd name="connsiteX3" fmla="*/ 3134977 w 3134976"/>
                        <a:gd name="connsiteY3" fmla="*/ 240660 h 1443957"/>
                        <a:gd name="connsiteX4" fmla="*/ 3134976 w 3134976"/>
                        <a:gd name="connsiteY4" fmla="*/ 1203298 h 1443957"/>
                        <a:gd name="connsiteX5" fmla="*/ 2894316 w 3134976"/>
                        <a:gd name="connsiteY5" fmla="*/ 1443958 h 1443957"/>
                        <a:gd name="connsiteX6" fmla="*/ 240660 w 3134976"/>
                        <a:gd name="connsiteY6" fmla="*/ 1443957 h 1443957"/>
                        <a:gd name="connsiteX7" fmla="*/ 0 w 3134976"/>
                        <a:gd name="connsiteY7" fmla="*/ 1203297 h 1443957"/>
                        <a:gd name="connsiteX8" fmla="*/ 0 w 3134976"/>
                        <a:gd name="connsiteY8" fmla="*/ 240660 h 144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4976" h="1443957" fill="none" extrusionOk="0">
                          <a:moveTo>
                            <a:pt x="0" y="240660"/>
                          </a:moveTo>
                          <a:cubicBezTo>
                            <a:pt x="11381" y="104734"/>
                            <a:pt x="117924" y="-1179"/>
                            <a:pt x="240660" y="0"/>
                          </a:cubicBezTo>
                          <a:cubicBezTo>
                            <a:pt x="912577" y="-130059"/>
                            <a:pt x="2311247" y="94767"/>
                            <a:pt x="2894317" y="0"/>
                          </a:cubicBezTo>
                          <a:cubicBezTo>
                            <a:pt x="3039437" y="9651"/>
                            <a:pt x="3137701" y="126634"/>
                            <a:pt x="3134977" y="240660"/>
                          </a:cubicBezTo>
                          <a:cubicBezTo>
                            <a:pt x="3134089" y="571117"/>
                            <a:pt x="3125150" y="847319"/>
                            <a:pt x="3134976" y="1203298"/>
                          </a:cubicBezTo>
                          <a:cubicBezTo>
                            <a:pt x="3130128" y="1342002"/>
                            <a:pt x="3028828" y="1442643"/>
                            <a:pt x="2894316" y="1443958"/>
                          </a:cubicBezTo>
                          <a:cubicBezTo>
                            <a:pt x="1588141" y="1274980"/>
                            <a:pt x="1070302" y="1426654"/>
                            <a:pt x="240660" y="1443957"/>
                          </a:cubicBezTo>
                          <a:cubicBezTo>
                            <a:pt x="87102" y="1450271"/>
                            <a:pt x="-11868" y="1358571"/>
                            <a:pt x="0" y="1203297"/>
                          </a:cubicBezTo>
                          <a:cubicBezTo>
                            <a:pt x="-17516" y="820093"/>
                            <a:pt x="58758" y="701698"/>
                            <a:pt x="0" y="240660"/>
                          </a:cubicBezTo>
                          <a:close/>
                        </a:path>
                        <a:path w="3134976" h="1443957" stroke="0" extrusionOk="0">
                          <a:moveTo>
                            <a:pt x="0" y="240660"/>
                          </a:moveTo>
                          <a:cubicBezTo>
                            <a:pt x="21784" y="100658"/>
                            <a:pt x="103910" y="8310"/>
                            <a:pt x="240660" y="0"/>
                          </a:cubicBezTo>
                          <a:cubicBezTo>
                            <a:pt x="1430588" y="45763"/>
                            <a:pt x="1594700" y="165682"/>
                            <a:pt x="2894317" y="0"/>
                          </a:cubicBezTo>
                          <a:cubicBezTo>
                            <a:pt x="3003992" y="6297"/>
                            <a:pt x="3135234" y="109863"/>
                            <a:pt x="3134977" y="240660"/>
                          </a:cubicBezTo>
                          <a:cubicBezTo>
                            <a:pt x="3146922" y="560242"/>
                            <a:pt x="3135543" y="894732"/>
                            <a:pt x="3134976" y="1203298"/>
                          </a:cubicBezTo>
                          <a:cubicBezTo>
                            <a:pt x="3127736" y="1337737"/>
                            <a:pt x="3038178" y="1446612"/>
                            <a:pt x="2894316" y="1443958"/>
                          </a:cubicBezTo>
                          <a:cubicBezTo>
                            <a:pt x="1620810" y="1412098"/>
                            <a:pt x="555898" y="1442959"/>
                            <a:pt x="240660" y="1443957"/>
                          </a:cubicBezTo>
                          <a:cubicBezTo>
                            <a:pt x="110460" y="1441660"/>
                            <a:pt x="-1424" y="1334019"/>
                            <a:pt x="0" y="1203297"/>
                          </a:cubicBezTo>
                          <a:cubicBezTo>
                            <a:pt x="-12272" y="1022896"/>
                            <a:pt x="42914" y="664908"/>
                            <a:pt x="0" y="24066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04040">
                      <a:lumMod val="50000"/>
                    </a:srgbClr>
                  </a:solidFill>
                  <a:effectLst/>
                  <a:uLnTx/>
                  <a:uFillTx/>
                  <a:latin typeface="Calibri" panose="020F0502020204030204"/>
                  <a:ea typeface="+mn-ea"/>
                  <a:cs typeface="Calibri"/>
                </a:rPr>
                <a:t>Community Action planning workshop</a:t>
              </a:r>
            </a:p>
          </p:txBody>
        </p:sp>
      </p:grpSp>
      <p:sp>
        <p:nvSpPr>
          <p:cNvPr id="10" name="Right Arrow 9"/>
          <p:cNvSpPr/>
          <p:nvPr/>
        </p:nvSpPr>
        <p:spPr>
          <a:xfrm rot="5400000">
            <a:off x="5559079" y="2225872"/>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ight Arrow 22"/>
          <p:cNvSpPr/>
          <p:nvPr/>
        </p:nvSpPr>
        <p:spPr>
          <a:xfrm rot="10800000">
            <a:off x="7704169" y="3209444"/>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Arrow 24"/>
          <p:cNvSpPr/>
          <p:nvPr/>
        </p:nvSpPr>
        <p:spPr>
          <a:xfrm rot="16200000">
            <a:off x="5638171" y="4449151"/>
            <a:ext cx="679720"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ight Arrow 27"/>
          <p:cNvSpPr/>
          <p:nvPr/>
        </p:nvSpPr>
        <p:spPr>
          <a:xfrm>
            <a:off x="3543574" y="3240209"/>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A0DDF2C2-9C4D-4410-8267-046CA717A444}"/>
              </a:ext>
            </a:extLst>
          </p:cNvPr>
          <p:cNvSpPr/>
          <p:nvPr/>
        </p:nvSpPr>
        <p:spPr>
          <a:xfrm>
            <a:off x="0" y="119172"/>
            <a:ext cx="938892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mj-lt"/>
                <a:ea typeface="+mn-ea"/>
                <a:cs typeface="+mn-cs"/>
              </a:rPr>
              <a:t>Objectives</a:t>
            </a:r>
          </a:p>
        </p:txBody>
      </p:sp>
      <p:sp>
        <p:nvSpPr>
          <p:cNvPr id="15" name="Flowchart: Alternate Process 14"/>
          <p:cNvSpPr/>
          <p:nvPr/>
        </p:nvSpPr>
        <p:spPr>
          <a:xfrm>
            <a:off x="8567239" y="2703448"/>
            <a:ext cx="3245332" cy="1404019"/>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981765707">
                  <a:custGeom>
                    <a:avLst/>
                    <a:gdLst>
                      <a:gd name="connsiteX0" fmla="*/ 0 w 3245332"/>
                      <a:gd name="connsiteY0" fmla="*/ 290163 h 1740975"/>
                      <a:gd name="connsiteX1" fmla="*/ 290163 w 3245332"/>
                      <a:gd name="connsiteY1" fmla="*/ 0 h 1740975"/>
                      <a:gd name="connsiteX2" fmla="*/ 2955170 w 3245332"/>
                      <a:gd name="connsiteY2" fmla="*/ 0 h 1740975"/>
                      <a:gd name="connsiteX3" fmla="*/ 3245333 w 3245332"/>
                      <a:gd name="connsiteY3" fmla="*/ 290163 h 1740975"/>
                      <a:gd name="connsiteX4" fmla="*/ 3245332 w 3245332"/>
                      <a:gd name="connsiteY4" fmla="*/ 1450813 h 1740975"/>
                      <a:gd name="connsiteX5" fmla="*/ 2955169 w 3245332"/>
                      <a:gd name="connsiteY5" fmla="*/ 1740976 h 1740975"/>
                      <a:gd name="connsiteX6" fmla="*/ 290163 w 3245332"/>
                      <a:gd name="connsiteY6" fmla="*/ 1740975 h 1740975"/>
                      <a:gd name="connsiteX7" fmla="*/ 0 w 3245332"/>
                      <a:gd name="connsiteY7" fmla="*/ 1450812 h 1740975"/>
                      <a:gd name="connsiteX8" fmla="*/ 0 w 3245332"/>
                      <a:gd name="connsiteY8" fmla="*/ 290163 h 174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332" h="1740975" fill="none" extrusionOk="0">
                        <a:moveTo>
                          <a:pt x="0" y="290163"/>
                        </a:moveTo>
                        <a:cubicBezTo>
                          <a:pt x="-4710" y="151447"/>
                          <a:pt x="137956" y="15002"/>
                          <a:pt x="290163" y="0"/>
                        </a:cubicBezTo>
                        <a:cubicBezTo>
                          <a:pt x="607436" y="110934"/>
                          <a:pt x="1750151" y="140386"/>
                          <a:pt x="2955170" y="0"/>
                        </a:cubicBezTo>
                        <a:cubicBezTo>
                          <a:pt x="3118417" y="25795"/>
                          <a:pt x="3260280" y="126225"/>
                          <a:pt x="3245333" y="290163"/>
                        </a:cubicBezTo>
                        <a:cubicBezTo>
                          <a:pt x="3225121" y="723059"/>
                          <a:pt x="3255592" y="1113773"/>
                          <a:pt x="3245332" y="1450813"/>
                        </a:cubicBezTo>
                        <a:cubicBezTo>
                          <a:pt x="3264288" y="1623910"/>
                          <a:pt x="3114729" y="1742990"/>
                          <a:pt x="2955169" y="1740976"/>
                        </a:cubicBezTo>
                        <a:cubicBezTo>
                          <a:pt x="2245367" y="1871353"/>
                          <a:pt x="1241126" y="1594644"/>
                          <a:pt x="290163" y="1740975"/>
                        </a:cubicBezTo>
                        <a:cubicBezTo>
                          <a:pt x="109880" y="1752009"/>
                          <a:pt x="28997" y="1606852"/>
                          <a:pt x="0" y="1450812"/>
                        </a:cubicBezTo>
                        <a:cubicBezTo>
                          <a:pt x="-36577" y="1218344"/>
                          <a:pt x="-41769" y="434697"/>
                          <a:pt x="0" y="290163"/>
                        </a:cubicBezTo>
                        <a:close/>
                      </a:path>
                      <a:path w="3245332" h="1740975" stroke="0" extrusionOk="0">
                        <a:moveTo>
                          <a:pt x="0" y="290163"/>
                        </a:moveTo>
                        <a:cubicBezTo>
                          <a:pt x="-8341" y="144545"/>
                          <a:pt x="108168" y="-8978"/>
                          <a:pt x="290163" y="0"/>
                        </a:cubicBezTo>
                        <a:cubicBezTo>
                          <a:pt x="1359695" y="-60713"/>
                          <a:pt x="2442106" y="61072"/>
                          <a:pt x="2955170" y="0"/>
                        </a:cubicBezTo>
                        <a:cubicBezTo>
                          <a:pt x="3107749" y="2565"/>
                          <a:pt x="3239719" y="136548"/>
                          <a:pt x="3245333" y="290163"/>
                        </a:cubicBezTo>
                        <a:cubicBezTo>
                          <a:pt x="3303740" y="639248"/>
                          <a:pt x="3193557" y="1075806"/>
                          <a:pt x="3245332" y="1450813"/>
                        </a:cubicBezTo>
                        <a:cubicBezTo>
                          <a:pt x="3258989" y="1598086"/>
                          <a:pt x="3141968" y="1742728"/>
                          <a:pt x="2955169" y="1740976"/>
                        </a:cubicBezTo>
                        <a:cubicBezTo>
                          <a:pt x="1803879" y="1667205"/>
                          <a:pt x="720915" y="1585092"/>
                          <a:pt x="290163" y="1740975"/>
                        </a:cubicBezTo>
                        <a:cubicBezTo>
                          <a:pt x="148137" y="1743618"/>
                          <a:pt x="-28085" y="1598248"/>
                          <a:pt x="0" y="1450812"/>
                        </a:cubicBezTo>
                        <a:cubicBezTo>
                          <a:pt x="8981" y="1036707"/>
                          <a:pt x="-54197" y="429424"/>
                          <a:pt x="0" y="29016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04040">
                    <a:lumMod val="50000"/>
                  </a:srgbClr>
                </a:solidFill>
                <a:effectLst/>
                <a:uLnTx/>
                <a:uFillTx/>
                <a:latin typeface="Calibri" panose="020F0502020204030204"/>
                <a:ea typeface="+mn-ea"/>
                <a:cs typeface="Calibri"/>
              </a:rPr>
              <a:t>Community Action Plan </a:t>
            </a:r>
          </a:p>
        </p:txBody>
      </p:sp>
      <p:sp>
        <p:nvSpPr>
          <p:cNvPr id="3" name="Rectangle 2">
            <a:extLst>
              <a:ext uri="{FF2B5EF4-FFF2-40B4-BE49-F238E27FC236}">
                <a16:creationId xmlns:a16="http://schemas.microsoft.com/office/drawing/2014/main" id="{579C5DE2-5468-4979-9C78-1F62485AB64F}"/>
              </a:ext>
            </a:extLst>
          </p:cNvPr>
          <p:cNvSpPr/>
          <p:nvPr/>
        </p:nvSpPr>
        <p:spPr>
          <a:xfrm>
            <a:off x="5061734" y="975844"/>
            <a:ext cx="2914011"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AAP and Community based approach </a:t>
            </a:r>
          </a:p>
        </p:txBody>
      </p:sp>
      <p:pic>
        <p:nvPicPr>
          <p:cNvPr id="5" name="Graphic 4" descr="Group">
            <a:extLst>
              <a:ext uri="{FF2B5EF4-FFF2-40B4-BE49-F238E27FC236}">
                <a16:creationId xmlns:a16="http://schemas.microsoft.com/office/drawing/2014/main" id="{7A3A1A34-8947-444E-A035-76243CBDD0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56203" y="980002"/>
            <a:ext cx="914400" cy="914400"/>
          </a:xfrm>
          <a:prstGeom prst="rect">
            <a:avLst/>
          </a:prstGeom>
        </p:spPr>
      </p:pic>
      <p:pic>
        <p:nvPicPr>
          <p:cNvPr id="11" name="Graphic 10" descr="Checklist RTL">
            <a:extLst>
              <a:ext uri="{FF2B5EF4-FFF2-40B4-BE49-F238E27FC236}">
                <a16:creationId xmlns:a16="http://schemas.microsoft.com/office/drawing/2014/main" id="{BA8EBC5A-F503-405F-A20F-2D5273A1360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18216" y="2246248"/>
            <a:ext cx="914400" cy="914400"/>
          </a:xfrm>
          <a:prstGeom prst="rect">
            <a:avLst/>
          </a:prstGeom>
        </p:spPr>
      </p:pic>
      <p:pic>
        <p:nvPicPr>
          <p:cNvPr id="14" name="Graphic 13" descr="Marketing">
            <a:extLst>
              <a:ext uri="{FF2B5EF4-FFF2-40B4-BE49-F238E27FC236}">
                <a16:creationId xmlns:a16="http://schemas.microsoft.com/office/drawing/2014/main" id="{F94FF570-C4B1-49E3-9FE4-14C5F42D725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56203" y="5486067"/>
            <a:ext cx="914400" cy="914400"/>
          </a:xfrm>
          <a:prstGeom prst="rect">
            <a:avLst/>
          </a:prstGeom>
        </p:spPr>
      </p:pic>
      <p:pic>
        <p:nvPicPr>
          <p:cNvPr id="18" name="Graphic 17" descr="Meeting">
            <a:extLst>
              <a:ext uri="{FF2B5EF4-FFF2-40B4-BE49-F238E27FC236}">
                <a16:creationId xmlns:a16="http://schemas.microsoft.com/office/drawing/2014/main" id="{60B81DC1-151E-464F-8C80-7B0C1FCB8EF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67040" y="2411307"/>
            <a:ext cx="914400" cy="914400"/>
          </a:xfrm>
          <a:prstGeom prst="rect">
            <a:avLst/>
          </a:prstGeom>
        </p:spPr>
      </p:pic>
    </p:spTree>
    <p:extLst>
      <p:ext uri="{BB962C8B-B14F-4D97-AF65-F5344CB8AC3E}">
        <p14:creationId xmlns:p14="http://schemas.microsoft.com/office/powerpoint/2010/main" val="3462572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E9D118-3922-443A-844C-815C73C21456}"/>
              </a:ext>
            </a:extLst>
          </p:cNvPr>
          <p:cNvSpPr/>
          <p:nvPr/>
        </p:nvSpPr>
        <p:spPr>
          <a:xfrm>
            <a:off x="263047" y="789140"/>
            <a:ext cx="4158641" cy="49352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t>Accountability to affected population </a:t>
            </a:r>
          </a:p>
        </p:txBody>
      </p:sp>
      <p:sp>
        <p:nvSpPr>
          <p:cNvPr id="5" name="Rectangle 4">
            <a:extLst>
              <a:ext uri="{FF2B5EF4-FFF2-40B4-BE49-F238E27FC236}">
                <a16:creationId xmlns:a16="http://schemas.microsoft.com/office/drawing/2014/main" id="{717936FA-F131-43BC-A4BD-EF3040750F25}"/>
              </a:ext>
            </a:extLst>
          </p:cNvPr>
          <p:cNvSpPr/>
          <p:nvPr/>
        </p:nvSpPr>
        <p:spPr>
          <a:xfrm>
            <a:off x="4622103" y="1056164"/>
            <a:ext cx="6713951" cy="4401205"/>
          </a:xfrm>
          <a:prstGeom prst="rect">
            <a:avLst/>
          </a:prstGeom>
        </p:spPr>
        <p:txBody>
          <a:bodyPr wrap="square">
            <a:spAutoFit/>
          </a:bodyPr>
          <a:lstStyle/>
          <a:p>
            <a:pPr marL="997585" indent="-457200">
              <a:spcAft>
                <a:spcPts val="0"/>
              </a:spcAft>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Participation and inclusion</a:t>
            </a:r>
            <a:r>
              <a:rPr lang="en-US" sz="2800" dirty="0">
                <a:latin typeface="Calibri" panose="020F0502020204030204" pitchFamily="34" charset="0"/>
                <a:ea typeface="Calibri" panose="020F0502020204030204" pitchFamily="34" charset="0"/>
                <a:cs typeface="Times New Roman" panose="02020603050405020304" pitchFamily="18" charset="0"/>
              </a:rPr>
              <a:t>: effective and meaningful engagement of all DAC members in all stages of CAPs  </a:t>
            </a:r>
          </a:p>
          <a:p>
            <a:pPr marL="997585" indent="-457200">
              <a:spcAft>
                <a:spcPts val="0"/>
              </a:spcAft>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Communication and transparency: </a:t>
            </a:r>
            <a:r>
              <a:rPr lang="en-US" sz="2800" dirty="0">
                <a:latin typeface="Calibri" panose="020F0502020204030204" pitchFamily="34" charset="0"/>
                <a:ea typeface="Calibri" panose="020F0502020204030204" pitchFamily="34" charset="0"/>
                <a:cs typeface="Times New Roman" panose="02020603050405020304" pitchFamily="18" charset="0"/>
              </a:rPr>
              <a:t>clear information on their rights, entitlements and on the </a:t>
            </a:r>
            <a:r>
              <a:rPr lang="en-US" sz="2800" dirty="0" err="1">
                <a:latin typeface="Calibri" panose="020F0502020204030204" pitchFamily="34" charset="0"/>
                <a:ea typeface="Calibri" panose="020F0502020204030204" pitchFamily="34" charset="0"/>
                <a:cs typeface="Times New Roman" panose="02020603050405020304" pitchFamily="18" charset="0"/>
              </a:rPr>
              <a:t>programme</a:t>
            </a:r>
            <a:r>
              <a:rPr lang="en-US" sz="2800" dirty="0">
                <a:latin typeface="Calibri" panose="020F0502020204030204" pitchFamily="34" charset="0"/>
                <a:ea typeface="Calibri" panose="020F0502020204030204" pitchFamily="34" charset="0"/>
                <a:cs typeface="Times New Roman" panose="02020603050405020304" pitchFamily="18" charset="0"/>
              </a:rPr>
              <a:t> through accessible communication channels in a language they understand</a:t>
            </a:r>
          </a:p>
          <a:p>
            <a:pPr marL="997585" indent="-457200">
              <a:spcAft>
                <a:spcPts val="0"/>
              </a:spcAft>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Feedback and response system </a:t>
            </a:r>
          </a:p>
        </p:txBody>
      </p:sp>
    </p:spTree>
    <p:extLst>
      <p:ext uri="{BB962C8B-B14F-4D97-AF65-F5344CB8AC3E}">
        <p14:creationId xmlns:p14="http://schemas.microsoft.com/office/powerpoint/2010/main" val="3382658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D10E25-0B4A-4C2F-A921-239A3D981B9C}"/>
              </a:ext>
            </a:extLst>
          </p:cNvPr>
          <p:cNvSpPr/>
          <p:nvPr/>
        </p:nvSpPr>
        <p:spPr>
          <a:xfrm>
            <a:off x="0" y="227339"/>
            <a:ext cx="9320408"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en-US" sz="3200" kern="1200" dirty="0">
                <a:solidFill>
                  <a:schemeClr val="bg1"/>
                </a:solidFill>
                <a:latin typeface="+mj-lt"/>
                <a:ea typeface="+mj-ea"/>
                <a:cs typeface="+mj-cs"/>
              </a:rPr>
              <a:t>Community-based approach. What is it? </a:t>
            </a:r>
          </a:p>
        </p:txBody>
      </p:sp>
      <p:sp>
        <p:nvSpPr>
          <p:cNvPr id="5" name="Rectangle 4">
            <a:extLst>
              <a:ext uri="{FF2B5EF4-FFF2-40B4-BE49-F238E27FC236}">
                <a16:creationId xmlns:a16="http://schemas.microsoft.com/office/drawing/2014/main" id="{7A94C186-0496-4D41-8738-17B11DDC7285}"/>
              </a:ext>
            </a:extLst>
          </p:cNvPr>
          <p:cNvSpPr/>
          <p:nvPr/>
        </p:nvSpPr>
        <p:spPr>
          <a:xfrm>
            <a:off x="570139" y="2394859"/>
            <a:ext cx="6096000" cy="1815882"/>
          </a:xfrm>
          <a:prstGeom prst="rect">
            <a:avLst/>
          </a:prstGeom>
        </p:spPr>
        <p:txBody>
          <a:bodyPr>
            <a:spAutoFit/>
          </a:bodyPr>
          <a:lstStyle/>
          <a:p>
            <a:r>
              <a:rPr lang="en-GB" sz="2800" dirty="0">
                <a:latin typeface="Calibri" panose="020F0502020204030204" pitchFamily="34" charset="0"/>
                <a:ea typeface="Calibri" panose="020F0502020204030204" pitchFamily="34" charset="0"/>
              </a:rPr>
              <a:t>An approach in which communities have an active role and participate in highlighting and addressing the issues that matter to them</a:t>
            </a:r>
            <a:endParaRPr lang="en-GB" sz="2800" dirty="0"/>
          </a:p>
        </p:txBody>
      </p:sp>
      <p:pic>
        <p:nvPicPr>
          <p:cNvPr id="10" name="Picture 9" descr="A group of people in a room&#10;&#10;Description automatically generated">
            <a:extLst>
              <a:ext uri="{FF2B5EF4-FFF2-40B4-BE49-F238E27FC236}">
                <a16:creationId xmlns:a16="http://schemas.microsoft.com/office/drawing/2014/main" id="{17D378E2-7019-411D-ADD8-4B1D8BD03159}"/>
              </a:ext>
            </a:extLst>
          </p:cNvPr>
          <p:cNvPicPr>
            <a:picLocks noChangeAspect="1"/>
          </p:cNvPicPr>
          <p:nvPr/>
        </p:nvPicPr>
        <p:blipFill rotWithShape="1">
          <a:blip r:embed="rId3">
            <a:extLst>
              <a:ext uri="{28A0092B-C50C-407E-A947-70E740481C1C}">
                <a14:useLocalDpi xmlns:a14="http://schemas.microsoft.com/office/drawing/2010/main" val="0"/>
              </a:ext>
            </a:extLst>
          </a:blip>
          <a:srcRect l="26632" t="15707" r="12482"/>
          <a:stretch/>
        </p:blipFill>
        <p:spPr>
          <a:xfrm>
            <a:off x="6866351" y="1674415"/>
            <a:ext cx="4755510" cy="3649145"/>
          </a:xfrm>
          <a:prstGeom prst="rect">
            <a:avLst/>
          </a:prstGeom>
        </p:spPr>
      </p:pic>
      <p:pic>
        <p:nvPicPr>
          <p:cNvPr id="4" name="Graphic 3" descr="Help">
            <a:extLst>
              <a:ext uri="{FF2B5EF4-FFF2-40B4-BE49-F238E27FC236}">
                <a16:creationId xmlns:a16="http://schemas.microsoft.com/office/drawing/2014/main" id="{ABD77866-40FD-4770-9270-AA6576FF4A2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2500" y="1674416"/>
            <a:ext cx="3970750" cy="3649145"/>
          </a:xfrm>
          <a:prstGeom prst="rect">
            <a:avLst/>
          </a:prstGeom>
        </p:spPr>
      </p:pic>
    </p:spTree>
    <p:extLst>
      <p:ext uri="{BB962C8B-B14F-4D97-AF65-F5344CB8AC3E}">
        <p14:creationId xmlns:p14="http://schemas.microsoft.com/office/powerpoint/2010/main" val="118787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C41CE6-8E6E-4421-8311-5EC6AF279AAD}"/>
              </a:ext>
            </a:extLst>
          </p:cNvPr>
          <p:cNvSpPr/>
          <p:nvPr/>
        </p:nvSpPr>
        <p:spPr>
          <a:xfrm>
            <a:off x="889348" y="1803747"/>
            <a:ext cx="4697259" cy="348223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Empowering communities to take part to area-based participatory planning processes directly affecting their life</a:t>
            </a:r>
          </a:p>
        </p:txBody>
      </p:sp>
      <p:sp>
        <p:nvSpPr>
          <p:cNvPr id="3" name="Rectangle 2">
            <a:extLst>
              <a:ext uri="{FF2B5EF4-FFF2-40B4-BE49-F238E27FC236}">
                <a16:creationId xmlns:a16="http://schemas.microsoft.com/office/drawing/2014/main" id="{8480FE5C-280C-470F-9148-E5ECB4A0D031}"/>
              </a:ext>
            </a:extLst>
          </p:cNvPr>
          <p:cNvSpPr/>
          <p:nvPr/>
        </p:nvSpPr>
        <p:spPr>
          <a:xfrm>
            <a:off x="6501009" y="1803747"/>
            <a:ext cx="4572000" cy="34822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Strengthening the capacities of national and local authorities and partners to lead, plan and coordinate for community-based interventions </a:t>
            </a:r>
          </a:p>
        </p:txBody>
      </p:sp>
      <p:pic>
        <p:nvPicPr>
          <p:cNvPr id="5" name="Graphic 4" descr="Group brainstorm">
            <a:extLst>
              <a:ext uri="{FF2B5EF4-FFF2-40B4-BE49-F238E27FC236}">
                <a16:creationId xmlns:a16="http://schemas.microsoft.com/office/drawing/2014/main" id="{D9002FC3-FBD5-404E-8C4C-C4E30CAB8F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2207" y="4371582"/>
            <a:ext cx="914400" cy="914400"/>
          </a:xfrm>
          <a:prstGeom prst="rect">
            <a:avLst/>
          </a:prstGeom>
        </p:spPr>
      </p:pic>
      <p:pic>
        <p:nvPicPr>
          <p:cNvPr id="7" name="Graphic 6" descr="Customer review RTL">
            <a:extLst>
              <a:ext uri="{FF2B5EF4-FFF2-40B4-BE49-F238E27FC236}">
                <a16:creationId xmlns:a16="http://schemas.microsoft.com/office/drawing/2014/main" id="{FF5DCC51-40D5-43FF-8E25-FFAFABA9E18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1852" y="1706670"/>
            <a:ext cx="914400" cy="914400"/>
          </a:xfrm>
          <a:prstGeom prst="rect">
            <a:avLst/>
          </a:prstGeom>
        </p:spPr>
      </p:pic>
      <p:pic>
        <p:nvPicPr>
          <p:cNvPr id="9" name="Graphic 8" descr="Gears">
            <a:extLst>
              <a:ext uri="{FF2B5EF4-FFF2-40B4-BE49-F238E27FC236}">
                <a16:creationId xmlns:a16="http://schemas.microsoft.com/office/drawing/2014/main" id="{09F768D2-0F29-4573-8330-15F419233B9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60487" y="4415422"/>
            <a:ext cx="914400" cy="914400"/>
          </a:xfrm>
          <a:prstGeom prst="rect">
            <a:avLst/>
          </a:prstGeom>
        </p:spPr>
      </p:pic>
      <p:pic>
        <p:nvPicPr>
          <p:cNvPr id="11" name="Graphic 10" descr="Connections">
            <a:extLst>
              <a:ext uri="{FF2B5EF4-FFF2-40B4-BE49-F238E27FC236}">
                <a16:creationId xmlns:a16="http://schemas.microsoft.com/office/drawing/2014/main" id="{89890D63-04D4-4678-B5CF-9F93470A9F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57584" y="1803747"/>
            <a:ext cx="914400" cy="914400"/>
          </a:xfrm>
          <a:prstGeom prst="rect">
            <a:avLst/>
          </a:prstGeom>
        </p:spPr>
      </p:pic>
      <p:sp>
        <p:nvSpPr>
          <p:cNvPr id="8" name="Rectangle 7">
            <a:extLst>
              <a:ext uri="{FF2B5EF4-FFF2-40B4-BE49-F238E27FC236}">
                <a16:creationId xmlns:a16="http://schemas.microsoft.com/office/drawing/2014/main" id="{A6E75609-09D8-4899-88AA-40CCA770E42B}"/>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A twofold dimension </a:t>
            </a:r>
          </a:p>
        </p:txBody>
      </p:sp>
      <p:sp>
        <p:nvSpPr>
          <p:cNvPr id="4" name="Rectangle 3">
            <a:extLst>
              <a:ext uri="{FF2B5EF4-FFF2-40B4-BE49-F238E27FC236}">
                <a16:creationId xmlns:a16="http://schemas.microsoft.com/office/drawing/2014/main" id="{9518EC4E-5DA8-4AB3-A8C7-49DB437AB5DF}"/>
              </a:ext>
            </a:extLst>
          </p:cNvPr>
          <p:cNvSpPr/>
          <p:nvPr/>
        </p:nvSpPr>
        <p:spPr>
          <a:xfrm>
            <a:off x="4797468" y="1277656"/>
            <a:ext cx="789139" cy="526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a:t>
            </a:r>
          </a:p>
        </p:txBody>
      </p:sp>
      <p:sp>
        <p:nvSpPr>
          <p:cNvPr id="10" name="Rectangle 9">
            <a:extLst>
              <a:ext uri="{FF2B5EF4-FFF2-40B4-BE49-F238E27FC236}">
                <a16:creationId xmlns:a16="http://schemas.microsoft.com/office/drawing/2014/main" id="{95718727-5B81-47F7-A461-FC790706FB52}"/>
              </a:ext>
            </a:extLst>
          </p:cNvPr>
          <p:cNvSpPr/>
          <p:nvPr/>
        </p:nvSpPr>
        <p:spPr>
          <a:xfrm flipH="1">
            <a:off x="10325620" y="1277656"/>
            <a:ext cx="762002" cy="52609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a:t>
            </a:r>
          </a:p>
        </p:txBody>
      </p:sp>
    </p:spTree>
    <p:extLst>
      <p:ext uri="{BB962C8B-B14F-4D97-AF65-F5344CB8AC3E}">
        <p14:creationId xmlns:p14="http://schemas.microsoft.com/office/powerpoint/2010/main" val="180558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Radio">
            <a:extLst>
              <a:ext uri="{FF2B5EF4-FFF2-40B4-BE49-F238E27FC236}">
                <a16:creationId xmlns:a16="http://schemas.microsoft.com/office/drawing/2014/main" id="{45AFB812-649C-404C-99BF-1EA7AFD3DC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28779" y="1391959"/>
            <a:ext cx="5732744" cy="4278094"/>
          </a:xfrm>
          <a:prstGeom prst="rect">
            <a:avLst/>
          </a:prstGeom>
        </p:spPr>
      </p:pic>
      <p:sp>
        <p:nvSpPr>
          <p:cNvPr id="2" name="Rectangle 1">
            <a:extLst>
              <a:ext uri="{FF2B5EF4-FFF2-40B4-BE49-F238E27FC236}">
                <a16:creationId xmlns:a16="http://schemas.microsoft.com/office/drawing/2014/main" id="{7D0CD023-AC80-4571-993E-A4723100E19B}"/>
              </a:ext>
            </a:extLst>
          </p:cNvPr>
          <p:cNvSpPr/>
          <p:nvPr/>
        </p:nvSpPr>
        <p:spPr>
          <a:xfrm>
            <a:off x="5828778" y="1576625"/>
            <a:ext cx="6096000" cy="4093428"/>
          </a:xfrm>
          <a:prstGeom prst="rect">
            <a:avLst/>
          </a:prstGeom>
        </p:spPr>
        <p:txBody>
          <a:bodyPr>
            <a:spAutoFit/>
          </a:bodyPr>
          <a:lstStyle/>
          <a:p>
            <a:r>
              <a:rPr lang="en-US" sz="2600" b="1" dirty="0">
                <a:solidFill>
                  <a:schemeClr val="accent1"/>
                </a:solidFill>
              </a:rPr>
              <a:t>"Yes, I feel involved because community consultation is always the best thing to do and I personally believe that I am part of the decisions in</a:t>
            </a:r>
            <a:br>
              <a:rPr lang="en-US" sz="2600" b="1" dirty="0">
                <a:solidFill>
                  <a:schemeClr val="accent1"/>
                </a:solidFill>
              </a:rPr>
            </a:br>
            <a:r>
              <a:rPr lang="en-US" sz="2600" b="1" dirty="0">
                <a:solidFill>
                  <a:schemeClr val="accent1"/>
                </a:solidFill>
              </a:rPr>
              <a:t>the community and we appreciate a lot those who made this safe spaces to talk like the radio presenters, the leaders involved and those aid </a:t>
            </a:r>
            <a:r>
              <a:rPr lang="en-US" sz="2600" b="1" dirty="0" err="1">
                <a:solidFill>
                  <a:schemeClr val="accent1"/>
                </a:solidFill>
              </a:rPr>
              <a:t>organisations</a:t>
            </a:r>
            <a:r>
              <a:rPr lang="en-US" sz="2600" b="1" dirty="0">
                <a:solidFill>
                  <a:schemeClr val="accent1"/>
                </a:solidFill>
              </a:rPr>
              <a:t> who are involved as well."</a:t>
            </a:r>
          </a:p>
          <a:p>
            <a:r>
              <a:rPr lang="en-US" sz="2600" b="1" dirty="0">
                <a:solidFill>
                  <a:srgbClr val="A6A6A6"/>
                </a:solidFill>
              </a:rPr>
              <a:t>Female participant, Mogadishu, Somalia</a:t>
            </a:r>
            <a:endParaRPr lang="en-GB" sz="2600" dirty="0">
              <a:solidFill>
                <a:srgbClr val="A6A6A6"/>
              </a:solidFill>
            </a:endParaRPr>
          </a:p>
        </p:txBody>
      </p:sp>
      <p:sp>
        <p:nvSpPr>
          <p:cNvPr id="3" name="Rectangle 2">
            <a:extLst>
              <a:ext uri="{FF2B5EF4-FFF2-40B4-BE49-F238E27FC236}">
                <a16:creationId xmlns:a16="http://schemas.microsoft.com/office/drawing/2014/main" id="{AA18A005-B9CA-400E-8599-4C246483ADF7}"/>
              </a:ext>
            </a:extLst>
          </p:cNvPr>
          <p:cNvSpPr/>
          <p:nvPr/>
        </p:nvSpPr>
        <p:spPr>
          <a:xfrm>
            <a:off x="469465" y="388399"/>
            <a:ext cx="237566" cy="369332"/>
          </a:xfrm>
          <a:prstGeom prst="rect">
            <a:avLst/>
          </a:prstGeom>
        </p:spPr>
        <p:txBody>
          <a:bodyPr wrap="none">
            <a:spAutoFit/>
          </a:bodyPr>
          <a:lstStyle/>
          <a:p>
            <a:r>
              <a:rPr lang="en-US" dirty="0">
                <a:solidFill>
                  <a:srgbClr val="000000"/>
                </a:solidFill>
                <a:latin typeface="Gotham SSm A"/>
              </a:rPr>
              <a:t> </a:t>
            </a:r>
            <a:endParaRPr lang="en-GB" dirty="0"/>
          </a:p>
        </p:txBody>
      </p:sp>
      <p:sp>
        <p:nvSpPr>
          <p:cNvPr id="4" name="Rectangle 3">
            <a:extLst>
              <a:ext uri="{FF2B5EF4-FFF2-40B4-BE49-F238E27FC236}">
                <a16:creationId xmlns:a16="http://schemas.microsoft.com/office/drawing/2014/main" id="{491B55FD-AA12-4B55-A36B-6E59E95AEED7}"/>
              </a:ext>
            </a:extLst>
          </p:cNvPr>
          <p:cNvSpPr/>
          <p:nvPr/>
        </p:nvSpPr>
        <p:spPr>
          <a:xfrm>
            <a:off x="158663" y="0"/>
            <a:ext cx="8095989" cy="836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3200">
                <a:solidFill>
                  <a:schemeClr val="bg1"/>
                </a:solidFill>
                <a:latin typeface="Gotham SSm A"/>
              </a:rPr>
              <a:t>Zoom: Common </a:t>
            </a:r>
            <a:r>
              <a:rPr lang="en-US" sz="3200" dirty="0">
                <a:solidFill>
                  <a:schemeClr val="bg1"/>
                </a:solidFill>
                <a:latin typeface="Gotham SSm A"/>
              </a:rPr>
              <a:t>Social Accountability Platform (CSAP)</a:t>
            </a:r>
            <a:endParaRPr lang="en-US" sz="3200" kern="1200" dirty="0">
              <a:solidFill>
                <a:schemeClr val="bg1"/>
              </a:solidFill>
              <a:latin typeface="+mj-lt"/>
              <a:ea typeface="+mj-ea"/>
              <a:cs typeface="+mj-cs"/>
            </a:endParaRPr>
          </a:p>
        </p:txBody>
      </p:sp>
      <p:sp>
        <p:nvSpPr>
          <p:cNvPr id="5" name="Rectangle 4">
            <a:extLst>
              <a:ext uri="{FF2B5EF4-FFF2-40B4-BE49-F238E27FC236}">
                <a16:creationId xmlns:a16="http://schemas.microsoft.com/office/drawing/2014/main" id="{1E02141B-4E94-437F-A95C-7A475B273F0E}"/>
              </a:ext>
            </a:extLst>
          </p:cNvPr>
          <p:cNvSpPr/>
          <p:nvPr/>
        </p:nvSpPr>
        <p:spPr>
          <a:xfrm>
            <a:off x="469465" y="1391959"/>
            <a:ext cx="4302951" cy="4462760"/>
          </a:xfrm>
          <a:prstGeom prst="rect">
            <a:avLst/>
          </a:prstGeom>
        </p:spPr>
        <p:txBody>
          <a:bodyPr wrap="square">
            <a:spAutoFit/>
          </a:bodyPr>
          <a:lstStyle/>
          <a:p>
            <a:pPr marL="285750" indent="-285750">
              <a:buClr>
                <a:srgbClr val="C00000"/>
              </a:buClr>
              <a:buFont typeface="Wingdings" panose="05000000000000000000" pitchFamily="2" charset="2"/>
              <a:buChar char="§"/>
            </a:pPr>
            <a:r>
              <a:rPr lang="en-US" sz="2600" dirty="0">
                <a:solidFill>
                  <a:srgbClr val="333333"/>
                </a:solidFill>
                <a:latin typeface="Helvetica Neue"/>
              </a:rPr>
              <a:t>Radio to build dialogue and gather public opinion on issues related to durable solutions</a:t>
            </a:r>
          </a:p>
          <a:p>
            <a:pPr marL="285750" indent="-285750">
              <a:buClr>
                <a:srgbClr val="C00000"/>
              </a:buClr>
              <a:buFont typeface="Wingdings" panose="05000000000000000000" pitchFamily="2" charset="2"/>
              <a:buChar char="§"/>
            </a:pPr>
            <a:r>
              <a:rPr lang="en-US" sz="2600" dirty="0">
                <a:solidFill>
                  <a:srgbClr val="333333"/>
                </a:solidFill>
                <a:latin typeface="Helvetica Neue"/>
              </a:rPr>
              <a:t>Developed by Africa’s Voices Foundation </a:t>
            </a:r>
          </a:p>
          <a:p>
            <a:pPr marL="285750" indent="-285750">
              <a:buClr>
                <a:srgbClr val="C00000"/>
              </a:buClr>
              <a:buFont typeface="Wingdings" panose="05000000000000000000" pitchFamily="2" charset="2"/>
              <a:buChar char="§"/>
            </a:pPr>
            <a:r>
              <a:rPr lang="en-US" sz="2600" dirty="0">
                <a:solidFill>
                  <a:srgbClr val="333333"/>
                </a:solidFill>
                <a:latin typeface="Helvetica Neue"/>
              </a:rPr>
              <a:t>Launched in partnership with </a:t>
            </a:r>
            <a:r>
              <a:rPr lang="en-US" sz="2600" dirty="0" err="1">
                <a:solidFill>
                  <a:srgbClr val="333333"/>
                </a:solidFill>
                <a:latin typeface="Helvetica Neue"/>
              </a:rPr>
              <a:t>ReDSS</a:t>
            </a:r>
            <a:r>
              <a:rPr lang="en-US" sz="2600" dirty="0">
                <a:solidFill>
                  <a:srgbClr val="333333"/>
                </a:solidFill>
                <a:latin typeface="Helvetica Neue"/>
              </a:rPr>
              <a:t> and the </a:t>
            </a:r>
            <a:r>
              <a:rPr lang="en-US" sz="2600" dirty="0" err="1">
                <a:solidFill>
                  <a:srgbClr val="333333"/>
                </a:solidFill>
                <a:latin typeface="Helvetica Neue"/>
              </a:rPr>
              <a:t>Banadir</a:t>
            </a:r>
            <a:r>
              <a:rPr lang="en-US" sz="2600" dirty="0">
                <a:solidFill>
                  <a:srgbClr val="333333"/>
                </a:solidFill>
                <a:latin typeface="Helvetica Neue"/>
              </a:rPr>
              <a:t> Regional Administration</a:t>
            </a:r>
          </a:p>
          <a:p>
            <a:pPr>
              <a:buClr>
                <a:srgbClr val="C00000"/>
              </a:buClr>
            </a:pPr>
            <a:endParaRPr lang="en-GB" sz="2400" dirty="0"/>
          </a:p>
        </p:txBody>
      </p:sp>
      <p:pic>
        <p:nvPicPr>
          <p:cNvPr id="7" name="Graphic 6" descr="Eye">
            <a:extLst>
              <a:ext uri="{FF2B5EF4-FFF2-40B4-BE49-F238E27FC236}">
                <a16:creationId xmlns:a16="http://schemas.microsoft.com/office/drawing/2014/main" id="{06C829AC-2D60-4350-B786-2C1672A1A5A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73430" y="684146"/>
            <a:ext cx="914400" cy="914400"/>
          </a:xfrm>
          <a:prstGeom prst="rect">
            <a:avLst/>
          </a:prstGeom>
        </p:spPr>
      </p:pic>
    </p:spTree>
    <p:extLst>
      <p:ext uri="{BB962C8B-B14F-4D97-AF65-F5344CB8AC3E}">
        <p14:creationId xmlns:p14="http://schemas.microsoft.com/office/powerpoint/2010/main" val="281051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C397D8-03A8-4927-BEF8-CE6BF71FE0C5}"/>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defTabSz="914400">
              <a:lnSpc>
                <a:spcPct val="90000"/>
              </a:lnSpc>
              <a:spcBef>
                <a:spcPct val="0"/>
              </a:spcBef>
              <a:spcAft>
                <a:spcPts val="600"/>
              </a:spcAft>
            </a:pPr>
            <a:r>
              <a:rPr lang="en-US" sz="4400" dirty="0">
                <a:solidFill>
                  <a:schemeClr val="bg1"/>
                </a:solidFill>
                <a:latin typeface="+mj-lt"/>
                <a:ea typeface="+mj-ea"/>
                <a:cs typeface="+mj-cs"/>
              </a:rPr>
              <a:t>TOOL: C</a:t>
            </a:r>
            <a:r>
              <a:rPr lang="en-US" sz="4400" kern="1200" dirty="0">
                <a:solidFill>
                  <a:schemeClr val="bg1"/>
                </a:solidFill>
                <a:latin typeface="+mj-lt"/>
                <a:ea typeface="+mj-ea"/>
                <a:cs typeface="+mj-cs"/>
              </a:rPr>
              <a:t>ommunity action plan </a:t>
            </a:r>
          </a:p>
        </p:txBody>
      </p:sp>
      <p:pic>
        <p:nvPicPr>
          <p:cNvPr id="5" name="Graphic 4" descr="Group of people">
            <a:extLst>
              <a:ext uri="{FF2B5EF4-FFF2-40B4-BE49-F238E27FC236}">
                <a16:creationId xmlns:a16="http://schemas.microsoft.com/office/drawing/2014/main" id="{71207D83-9697-4878-AF80-BE79C4ECBA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8490" y="2444269"/>
            <a:ext cx="1766169" cy="1766169"/>
          </a:xfrm>
          <a:prstGeom prst="rect">
            <a:avLst/>
          </a:prstGeom>
        </p:spPr>
      </p:pic>
      <p:pic>
        <p:nvPicPr>
          <p:cNvPr id="6" name="Graphic 5" descr="Group of people">
            <a:extLst>
              <a:ext uri="{FF2B5EF4-FFF2-40B4-BE49-F238E27FC236}">
                <a16:creationId xmlns:a16="http://schemas.microsoft.com/office/drawing/2014/main" id="{1A5CEB69-EF9D-4220-8453-60710CFE645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32240" y="2444270"/>
            <a:ext cx="1604050" cy="1766168"/>
          </a:xfrm>
          <a:prstGeom prst="rect">
            <a:avLst/>
          </a:prstGeom>
        </p:spPr>
      </p:pic>
      <p:sp>
        <p:nvSpPr>
          <p:cNvPr id="7" name="TextBox 6">
            <a:extLst>
              <a:ext uri="{FF2B5EF4-FFF2-40B4-BE49-F238E27FC236}">
                <a16:creationId xmlns:a16="http://schemas.microsoft.com/office/drawing/2014/main" id="{24A47192-02D5-4EB4-BF8E-AF9A1749B798}"/>
              </a:ext>
            </a:extLst>
          </p:cNvPr>
          <p:cNvSpPr txBox="1"/>
          <p:nvPr/>
        </p:nvSpPr>
        <p:spPr>
          <a:xfrm>
            <a:off x="655778" y="4331165"/>
            <a:ext cx="1766168" cy="523220"/>
          </a:xfrm>
          <a:prstGeom prst="rect">
            <a:avLst/>
          </a:prstGeom>
          <a:solidFill>
            <a:srgbClr val="E7E6E6"/>
          </a:solidFill>
        </p:spPr>
        <p:txBody>
          <a:bodyPr wrap="square" rtlCol="0">
            <a:spAutoFit/>
          </a:bodyPr>
          <a:lstStyle/>
          <a:p>
            <a:r>
              <a:rPr lang="en-GB" sz="2800" dirty="0"/>
              <a:t>Resources </a:t>
            </a:r>
          </a:p>
        </p:txBody>
      </p:sp>
      <p:sp>
        <p:nvSpPr>
          <p:cNvPr id="8" name="TextBox 7">
            <a:extLst>
              <a:ext uri="{FF2B5EF4-FFF2-40B4-BE49-F238E27FC236}">
                <a16:creationId xmlns:a16="http://schemas.microsoft.com/office/drawing/2014/main" id="{FA81CCA4-AA02-46C3-82DC-3B79CC31C9CE}"/>
              </a:ext>
            </a:extLst>
          </p:cNvPr>
          <p:cNvSpPr txBox="1"/>
          <p:nvPr/>
        </p:nvSpPr>
        <p:spPr>
          <a:xfrm>
            <a:off x="3224508" y="4331165"/>
            <a:ext cx="1436914" cy="523220"/>
          </a:xfrm>
          <a:prstGeom prst="rect">
            <a:avLst/>
          </a:prstGeom>
          <a:solidFill>
            <a:srgbClr val="E7E6E6"/>
          </a:solidFill>
        </p:spPr>
        <p:txBody>
          <a:bodyPr wrap="square" rtlCol="0">
            <a:spAutoFit/>
          </a:bodyPr>
          <a:lstStyle/>
          <a:p>
            <a:r>
              <a:rPr lang="en-GB" sz="2800" dirty="0"/>
              <a:t>Objects  </a:t>
            </a:r>
          </a:p>
        </p:txBody>
      </p:sp>
      <p:cxnSp>
        <p:nvCxnSpPr>
          <p:cNvPr id="10" name="Straight Connector 9">
            <a:extLst>
              <a:ext uri="{FF2B5EF4-FFF2-40B4-BE49-F238E27FC236}">
                <a16:creationId xmlns:a16="http://schemas.microsoft.com/office/drawing/2014/main" id="{5639966D-F653-48C6-9C12-F3AB67605C28}"/>
              </a:ext>
            </a:extLst>
          </p:cNvPr>
          <p:cNvCxnSpPr>
            <a:cxnSpLocks/>
          </p:cNvCxnSpPr>
          <p:nvPr/>
        </p:nvCxnSpPr>
        <p:spPr>
          <a:xfrm>
            <a:off x="3146983" y="2555310"/>
            <a:ext cx="1389307" cy="1589111"/>
          </a:xfrm>
          <a:prstGeom prst="line">
            <a:avLst/>
          </a:prstGeom>
          <a:ln w="825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C41750C-27C5-4811-8AF0-63186E869160}"/>
              </a:ext>
            </a:extLst>
          </p:cNvPr>
          <p:cNvCxnSpPr>
            <a:cxnSpLocks/>
          </p:cNvCxnSpPr>
          <p:nvPr/>
        </p:nvCxnSpPr>
        <p:spPr>
          <a:xfrm flipH="1">
            <a:off x="3021851" y="2555310"/>
            <a:ext cx="1395548" cy="1589111"/>
          </a:xfrm>
          <a:prstGeom prst="line">
            <a:avLst/>
          </a:prstGeom>
          <a:ln w="8255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8DEB124-E181-48F5-A03B-E6027403309E}"/>
              </a:ext>
            </a:extLst>
          </p:cNvPr>
          <p:cNvSpPr txBox="1"/>
          <p:nvPr/>
        </p:nvSpPr>
        <p:spPr>
          <a:xfrm>
            <a:off x="5348613" y="1052186"/>
            <a:ext cx="5987441" cy="5155257"/>
          </a:xfrm>
          <a:prstGeom prst="rect">
            <a:avLst/>
          </a:prstGeom>
          <a:noFill/>
        </p:spPr>
        <p:txBody>
          <a:bodyPr wrap="square" rtlCol="0">
            <a:spAutoFit/>
          </a:bodyPr>
          <a:lstStyle/>
          <a:p>
            <a:r>
              <a:rPr lang="en-GB" sz="2500" dirty="0"/>
              <a:t>DAC participate in the area-based planning, implementation and monitoring through: </a:t>
            </a:r>
          </a:p>
          <a:p>
            <a:endParaRPr lang="en-GB" sz="2500" dirty="0"/>
          </a:p>
          <a:p>
            <a:pPr marL="342900" indent="-342900">
              <a:buClr>
                <a:srgbClr val="BA122B"/>
              </a:buClr>
              <a:buFont typeface="Wingdings" panose="05000000000000000000" pitchFamily="2" charset="2"/>
              <a:buChar char="ü"/>
            </a:pPr>
            <a:r>
              <a:rPr lang="en-GB" sz="2500" dirty="0"/>
              <a:t>Identification of their vulnerabilities, needs and capacities </a:t>
            </a:r>
          </a:p>
          <a:p>
            <a:pPr marL="342900" indent="-342900">
              <a:buClr>
                <a:srgbClr val="BA122B"/>
              </a:buClr>
              <a:buFont typeface="Wingdings" panose="05000000000000000000" pitchFamily="2" charset="2"/>
              <a:buChar char="ü"/>
            </a:pPr>
            <a:r>
              <a:rPr lang="en-GB" sz="2500" dirty="0"/>
              <a:t>Identification of potential solutions</a:t>
            </a:r>
          </a:p>
          <a:p>
            <a:pPr marL="342900" indent="-342900">
              <a:buClr>
                <a:srgbClr val="BA122B"/>
              </a:buClr>
              <a:buFont typeface="Wingdings" panose="05000000000000000000" pitchFamily="2" charset="2"/>
              <a:buChar char="ü"/>
            </a:pPr>
            <a:r>
              <a:rPr lang="en-GB" sz="2500" dirty="0"/>
              <a:t>Preparation, consolidation and validation of the community action plan</a:t>
            </a:r>
          </a:p>
          <a:p>
            <a:pPr marL="342900" indent="-342900">
              <a:buClr>
                <a:srgbClr val="BA122B"/>
              </a:buClr>
              <a:buFont typeface="Wingdings" panose="05000000000000000000" pitchFamily="2" charset="2"/>
              <a:buChar char="ü"/>
            </a:pPr>
            <a:r>
              <a:rPr lang="en-GB" sz="2500" dirty="0"/>
              <a:t>Participation in the implementation </a:t>
            </a:r>
          </a:p>
          <a:p>
            <a:pPr marL="342900" indent="-342900">
              <a:buClr>
                <a:srgbClr val="BA122B"/>
              </a:buClr>
              <a:buFont typeface="Wingdings" panose="05000000000000000000" pitchFamily="2" charset="2"/>
              <a:buChar char="ü"/>
            </a:pPr>
            <a:r>
              <a:rPr lang="en-GB" sz="2500" dirty="0"/>
              <a:t>Active participation in the monitoring and evaluation </a:t>
            </a:r>
          </a:p>
          <a:p>
            <a:endParaRPr lang="en-GB" dirty="0"/>
          </a:p>
          <a:p>
            <a:endParaRPr lang="en-GB" dirty="0"/>
          </a:p>
          <a:p>
            <a:pPr marL="342900" indent="-342900">
              <a:buFont typeface="Wingdings" panose="05000000000000000000" pitchFamily="2" charset="2"/>
              <a:buChar char="ü"/>
            </a:pPr>
            <a:endParaRPr lang="en-GB" dirty="0"/>
          </a:p>
        </p:txBody>
      </p:sp>
    </p:spTree>
    <p:extLst>
      <p:ext uri="{BB962C8B-B14F-4D97-AF65-F5344CB8AC3E}">
        <p14:creationId xmlns:p14="http://schemas.microsoft.com/office/powerpoint/2010/main" val="1267780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CB0EE6-6620-4E2A-9A03-30E360074D84}"/>
              </a:ext>
            </a:extLst>
          </p:cNvPr>
          <p:cNvSpPr/>
          <p:nvPr/>
        </p:nvSpPr>
        <p:spPr>
          <a:xfrm>
            <a:off x="718160" y="1510750"/>
            <a:ext cx="4893500" cy="4093428"/>
          </a:xfrm>
          <a:prstGeom prst="rect">
            <a:avLst/>
          </a:prstGeom>
          <a:solidFill>
            <a:srgbClr val="A6A6A6"/>
          </a:solidFill>
        </p:spPr>
        <p:txBody>
          <a:bodyPr wrap="square">
            <a:spAutoFit/>
          </a:bodyPr>
          <a:lstStyle/>
          <a:p>
            <a:pPr marL="342900" lvl="0" indent="-342900">
              <a:spcAft>
                <a:spcPts val="0"/>
              </a:spcAft>
              <a:buFont typeface="Symbol" panose="05050102010706020507" pitchFamily="18" charset="2"/>
              <a:buChar char=""/>
            </a:pPr>
            <a:r>
              <a:rPr lang="en-US" sz="2600" dirty="0">
                <a:latin typeface="Calibri" panose="020F0502020204030204" pitchFamily="34" charset="0"/>
                <a:ea typeface="Calibri" panose="020F0502020204030204" pitchFamily="34" charset="0"/>
                <a:cs typeface="Times New Roman" panose="02020603050405020304" pitchFamily="18" charset="0"/>
              </a:rPr>
              <a:t>Joint process involving local partners, refugees, IDPs, returnees and hosts communities </a:t>
            </a:r>
            <a:endParaRPr lang="fr-FR" sz="2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US" sz="2600" dirty="0">
                <a:latin typeface="Calibri" panose="020F0502020204030204" pitchFamily="34" charset="0"/>
                <a:ea typeface="Calibri" panose="020F0502020204030204" pitchFamily="34" charset="0"/>
                <a:cs typeface="Times New Roman" panose="02020603050405020304" pitchFamily="18" charset="0"/>
              </a:rPr>
              <a:t>How to ensure the CAP is inclusive?</a:t>
            </a:r>
          </a:p>
          <a:p>
            <a:pPr marL="342900" lvl="0" indent="-342900">
              <a:spcAft>
                <a:spcPts val="0"/>
              </a:spcAft>
              <a:buFont typeface="Symbol" panose="05050102010706020507" pitchFamily="18" charset="2"/>
              <a:buChar char=""/>
            </a:pPr>
            <a:r>
              <a:rPr lang="en-US" sz="2600" dirty="0">
                <a:latin typeface="Calibri" panose="020F0502020204030204" pitchFamily="34" charset="0"/>
                <a:ea typeface="Calibri" panose="020F0502020204030204" pitchFamily="34" charset="0"/>
                <a:cs typeface="Times New Roman" panose="02020603050405020304" pitchFamily="18" charset="0"/>
              </a:rPr>
              <a:t>How to ensure the CAP is representative?</a:t>
            </a:r>
            <a:endParaRPr lang="fr-FR" sz="2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US" sz="2600" dirty="0">
                <a:latin typeface="Calibri" panose="020F0502020204030204" pitchFamily="34" charset="0"/>
                <a:ea typeface="Calibri" panose="020F0502020204030204" pitchFamily="34" charset="0"/>
                <a:cs typeface="Times New Roman" panose="02020603050405020304" pitchFamily="18" charset="0"/>
              </a:rPr>
              <a:t>Who should lead it? </a:t>
            </a:r>
            <a:endParaRPr lang="fr-FR" sz="2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US" sz="2600" dirty="0">
                <a:latin typeface="Calibri" panose="020F0502020204030204" pitchFamily="34" charset="0"/>
                <a:ea typeface="Calibri" panose="020F0502020204030204" pitchFamily="34" charset="0"/>
                <a:cs typeface="Times New Roman" panose="02020603050405020304" pitchFamily="18" charset="0"/>
              </a:rPr>
              <a:t>Who should coordinate it? </a:t>
            </a:r>
            <a:endParaRPr lang="fr-FR" sz="2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02200236-0F29-4575-8355-F61FA2409B10}"/>
              </a:ext>
            </a:extLst>
          </p:cNvPr>
          <p:cNvSpPr/>
          <p:nvPr/>
        </p:nvSpPr>
        <p:spPr>
          <a:xfrm>
            <a:off x="170251" y="175457"/>
            <a:ext cx="6794220" cy="584775"/>
          </a:xfrm>
          <a:prstGeom prst="rect">
            <a:avLst/>
          </a:prstGeom>
          <a:solidFill>
            <a:srgbClr val="BA122B"/>
          </a:solidFill>
        </p:spPr>
        <p:txBody>
          <a:bodyPr wrap="square">
            <a:spAutoFit/>
          </a:bodyPr>
          <a:lstStyle/>
          <a:p>
            <a:pPr lvl="0">
              <a:spcAft>
                <a:spcPts val="0"/>
              </a:spcAf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Who is in the CAP?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335592F-7B97-40B1-B0C8-9D8BD0363348}"/>
              </a:ext>
            </a:extLst>
          </p:cNvPr>
          <p:cNvSpPr txBox="1"/>
          <p:nvPr/>
        </p:nvSpPr>
        <p:spPr>
          <a:xfrm>
            <a:off x="6964471" y="1510750"/>
            <a:ext cx="4409162" cy="4093428"/>
          </a:xfrm>
          <a:prstGeom prst="rect">
            <a:avLst/>
          </a:prstGeom>
          <a:solidFill>
            <a:srgbClr val="E7E6E6"/>
          </a:solidFill>
        </p:spPr>
        <p:txBody>
          <a:bodyPr wrap="square" rtlCol="0">
            <a:spAutoFit/>
          </a:bodyPr>
          <a:lstStyle/>
          <a:p>
            <a:pPr marL="285750" indent="-285750">
              <a:buFont typeface="Arial" panose="020B0604020202020204" pitchFamily="34" charset="0"/>
              <a:buChar char="•"/>
            </a:pPr>
            <a:r>
              <a:rPr lang="en-US" sz="2600" dirty="0"/>
              <a:t>Social mapping and mapping of the  community structures: build on the existing!  </a:t>
            </a:r>
          </a:p>
          <a:p>
            <a:pPr marL="285750" indent="-285750">
              <a:buFont typeface="Arial" panose="020B0604020202020204" pitchFamily="34" charset="0"/>
              <a:buChar char="•"/>
            </a:pPr>
            <a:r>
              <a:rPr lang="en-US" sz="2600" dirty="0"/>
              <a:t>Inclusion of the excluded </a:t>
            </a:r>
          </a:p>
          <a:p>
            <a:pPr marL="285750" indent="-285750">
              <a:buFont typeface="Arial" panose="020B0604020202020204" pitchFamily="34" charset="0"/>
              <a:buChar char="•"/>
            </a:pPr>
            <a:r>
              <a:rPr lang="en-US" sz="2600" dirty="0"/>
              <a:t>Led and coordinated by local authorities to ensure alignment with existing plans or the creation a locally-own ones </a:t>
            </a:r>
            <a:endParaRPr lang="en-GB" sz="2600" dirty="0"/>
          </a:p>
        </p:txBody>
      </p:sp>
      <p:sp>
        <p:nvSpPr>
          <p:cNvPr id="5" name="Arrow: Right 4">
            <a:extLst>
              <a:ext uri="{FF2B5EF4-FFF2-40B4-BE49-F238E27FC236}">
                <a16:creationId xmlns:a16="http://schemas.microsoft.com/office/drawing/2014/main" id="{562EF3D8-723E-4CDD-86F3-CB61A51BFB0E}"/>
              </a:ext>
            </a:extLst>
          </p:cNvPr>
          <p:cNvSpPr/>
          <p:nvPr/>
        </p:nvSpPr>
        <p:spPr>
          <a:xfrm>
            <a:off x="4977010" y="2618373"/>
            <a:ext cx="1841326" cy="14780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6232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erson in a blue shirt&#10;&#10;Description automatically generated">
            <a:extLst>
              <a:ext uri="{FF2B5EF4-FFF2-40B4-BE49-F238E27FC236}">
                <a16:creationId xmlns:a16="http://schemas.microsoft.com/office/drawing/2014/main" id="{BE56054E-B357-40BE-85D8-8C0084753DE6}"/>
              </a:ext>
            </a:extLst>
          </p:cNvPr>
          <p:cNvPicPr>
            <a:picLocks noChangeAspect="1"/>
          </p:cNvPicPr>
          <p:nvPr/>
        </p:nvPicPr>
        <p:blipFill rotWithShape="1">
          <a:blip r:embed="rId3">
            <a:extLst>
              <a:ext uri="{28A0092B-C50C-407E-A947-70E740481C1C}">
                <a14:useLocalDpi xmlns:a14="http://schemas.microsoft.com/office/drawing/2010/main" val="0"/>
              </a:ext>
            </a:extLst>
          </a:blip>
          <a:srcRect t="15641" r="1" b="8888"/>
          <a:stretch/>
        </p:blipFill>
        <p:spPr>
          <a:xfrm>
            <a:off x="-1" y="-3"/>
            <a:ext cx="4064316" cy="2281286"/>
          </a:xfrm>
          <a:prstGeom prst="rect">
            <a:avLst/>
          </a:prstGeom>
        </p:spPr>
      </p:pic>
      <p:pic>
        <p:nvPicPr>
          <p:cNvPr id="9" name="Picture 8" descr="A person riding on the back of a bicycle&#10;&#10;Description automatically generated">
            <a:extLst>
              <a:ext uri="{FF2B5EF4-FFF2-40B4-BE49-F238E27FC236}">
                <a16:creationId xmlns:a16="http://schemas.microsoft.com/office/drawing/2014/main" id="{3CA7F171-9ACD-4B98-A126-2DA8E4BD8027}"/>
              </a:ext>
            </a:extLst>
          </p:cNvPr>
          <p:cNvPicPr>
            <a:picLocks noChangeAspect="1"/>
          </p:cNvPicPr>
          <p:nvPr/>
        </p:nvPicPr>
        <p:blipFill rotWithShape="1">
          <a:blip r:embed="rId4">
            <a:extLst>
              <a:ext uri="{28A0092B-C50C-407E-A947-70E740481C1C}">
                <a14:useLocalDpi xmlns:a14="http://schemas.microsoft.com/office/drawing/2010/main" val="0"/>
              </a:ext>
            </a:extLst>
          </a:blip>
          <a:srcRect t="2353" r="-1" b="36172"/>
          <a:stretch/>
        </p:blipFill>
        <p:spPr>
          <a:xfrm>
            <a:off x="4067494" y="-1357"/>
            <a:ext cx="3953242" cy="2272266"/>
          </a:xfrm>
          <a:prstGeom prst="rect">
            <a:avLst/>
          </a:prstGeom>
        </p:spPr>
      </p:pic>
      <p:pic>
        <p:nvPicPr>
          <p:cNvPr id="13" name="Picture 12" descr="A person standing in front of a store&#10;&#10;Description automatically generated">
            <a:extLst>
              <a:ext uri="{FF2B5EF4-FFF2-40B4-BE49-F238E27FC236}">
                <a16:creationId xmlns:a16="http://schemas.microsoft.com/office/drawing/2014/main" id="{E44A81ED-C284-45A8-8105-53DF4D1DE8B3}"/>
              </a:ext>
            </a:extLst>
          </p:cNvPr>
          <p:cNvPicPr>
            <a:picLocks noChangeAspect="1"/>
          </p:cNvPicPr>
          <p:nvPr/>
        </p:nvPicPr>
        <p:blipFill rotWithShape="1">
          <a:blip r:embed="rId5">
            <a:extLst>
              <a:ext uri="{28A0092B-C50C-407E-A947-70E740481C1C}">
                <a14:useLocalDpi xmlns:a14="http://schemas.microsoft.com/office/drawing/2010/main" val="0"/>
              </a:ext>
            </a:extLst>
          </a:blip>
          <a:srcRect t="2075" r="3" b="26089"/>
          <a:stretch/>
        </p:blipFill>
        <p:spPr>
          <a:xfrm>
            <a:off x="8027088" y="-1356"/>
            <a:ext cx="4161863" cy="2272264"/>
          </a:xfrm>
          <a:prstGeom prst="rect">
            <a:avLst/>
          </a:prstGeom>
        </p:spPr>
      </p:pic>
      <p:pic>
        <p:nvPicPr>
          <p:cNvPr id="5" name="Picture 4" descr="A close up of a person&#10;&#10;Description automatically generated">
            <a:extLst>
              <a:ext uri="{FF2B5EF4-FFF2-40B4-BE49-F238E27FC236}">
                <a16:creationId xmlns:a16="http://schemas.microsoft.com/office/drawing/2014/main" id="{4F2471B5-0EF6-4AA7-90B5-5CA42CBE8623}"/>
              </a:ext>
            </a:extLst>
          </p:cNvPr>
          <p:cNvPicPr>
            <a:picLocks noChangeAspect="1"/>
          </p:cNvPicPr>
          <p:nvPr/>
        </p:nvPicPr>
        <p:blipFill rotWithShape="1">
          <a:blip r:embed="rId6">
            <a:extLst>
              <a:ext uri="{28A0092B-C50C-407E-A947-70E740481C1C}">
                <a14:useLocalDpi xmlns:a14="http://schemas.microsoft.com/office/drawing/2010/main" val="0"/>
              </a:ext>
            </a:extLst>
          </a:blip>
          <a:srcRect t="24226" r="3" b="6694"/>
          <a:stretch/>
        </p:blipFill>
        <p:spPr>
          <a:xfrm>
            <a:off x="20" y="2292876"/>
            <a:ext cx="4064292" cy="2281271"/>
          </a:xfrm>
          <a:prstGeom prst="rect">
            <a:avLst/>
          </a:prstGeom>
        </p:spPr>
      </p:pic>
      <p:pic>
        <p:nvPicPr>
          <p:cNvPr id="11" name="Picture 10" descr="A group of people sitting at a table&#10;&#10;Description automatically generated">
            <a:extLst>
              <a:ext uri="{FF2B5EF4-FFF2-40B4-BE49-F238E27FC236}">
                <a16:creationId xmlns:a16="http://schemas.microsoft.com/office/drawing/2014/main" id="{7A0619C2-2CF0-44AF-905B-CB92F6142BCC}"/>
              </a:ext>
            </a:extLst>
          </p:cNvPr>
          <p:cNvPicPr>
            <a:picLocks noChangeAspect="1"/>
          </p:cNvPicPr>
          <p:nvPr/>
        </p:nvPicPr>
        <p:blipFill rotWithShape="1">
          <a:blip r:embed="rId7">
            <a:extLst>
              <a:ext uri="{28A0092B-C50C-407E-A947-70E740481C1C}">
                <a14:useLocalDpi xmlns:a14="http://schemas.microsoft.com/office/drawing/2010/main" val="0"/>
              </a:ext>
            </a:extLst>
          </a:blip>
          <a:srcRect t="89" r="1" b="28179"/>
          <a:stretch/>
        </p:blipFill>
        <p:spPr>
          <a:xfrm>
            <a:off x="3" y="4585734"/>
            <a:ext cx="4061141" cy="2272267"/>
          </a:xfrm>
          <a:prstGeom prst="rect">
            <a:avLst/>
          </a:prstGeom>
        </p:spPr>
      </p:pic>
      <p:sp>
        <p:nvSpPr>
          <p:cNvPr id="23" name="Rectangle 17">
            <a:extLst>
              <a:ext uri="{FF2B5EF4-FFF2-40B4-BE49-F238E27FC236}">
                <a16:creationId xmlns:a16="http://schemas.microsoft.com/office/drawing/2014/main" id="{A5A17FC0-D416-4C8B-A9E6-5924D352B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7495" y="2300641"/>
            <a:ext cx="8124506" cy="455736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83CE3B2-D3D7-40CC-9159-CD6ABD753F6E}"/>
              </a:ext>
            </a:extLst>
          </p:cNvPr>
          <p:cNvSpPr/>
          <p:nvPr/>
        </p:nvSpPr>
        <p:spPr>
          <a:xfrm>
            <a:off x="4657256" y="2916520"/>
            <a:ext cx="6465287" cy="2309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defTabSz="914400">
              <a:lnSpc>
                <a:spcPct val="90000"/>
              </a:lnSpc>
              <a:spcBef>
                <a:spcPct val="0"/>
              </a:spcBef>
              <a:spcAft>
                <a:spcPts val="600"/>
              </a:spcAft>
            </a:pPr>
            <a:r>
              <a:rPr lang="en-US" sz="4800" kern="1200">
                <a:solidFill>
                  <a:srgbClr val="FFFFFF"/>
                </a:solidFill>
                <a:latin typeface="+mj-lt"/>
                <a:ea typeface="+mj-ea"/>
                <a:cs typeface="+mj-cs"/>
              </a:rPr>
              <a:t>Activity: Who is in the CAP? </a:t>
            </a:r>
            <a:endParaRPr lang="en-US" sz="4800" kern="1200" dirty="0">
              <a:solidFill>
                <a:srgbClr val="FFFFFF"/>
              </a:solidFill>
              <a:latin typeface="+mj-lt"/>
              <a:ea typeface="+mj-ea"/>
              <a:cs typeface="+mj-cs"/>
            </a:endParaRPr>
          </a:p>
        </p:txBody>
      </p:sp>
      <p:cxnSp>
        <p:nvCxnSpPr>
          <p:cNvPr id="25" name="Straight Connector 19">
            <a:extLst>
              <a:ext uri="{FF2B5EF4-FFF2-40B4-BE49-F238E27FC236}">
                <a16:creationId xmlns:a16="http://schemas.microsoft.com/office/drawing/2014/main" id="{982DC870-E8E5-4050-B10C-CC24FC67E5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2285774"/>
            <a:ext cx="12188952" cy="0"/>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F76A74F-C283-4DED-BD4D-086753B7CB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571548"/>
            <a:ext cx="4064320" cy="0"/>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A9CA3A-7216-41E0-B3CD-058077FD39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46931" y="5336249"/>
            <a:ext cx="5486400" cy="0"/>
          </a:xfrm>
          <a:prstGeom prst="line">
            <a:avLst/>
          </a:prstGeom>
          <a:ln w="15875">
            <a:solidFill>
              <a:srgbClr val="FFFFFF">
                <a:alpha val="75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B2791FB-B2F7-4BBE-B8D8-74C37FF9E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4319" y="-680"/>
            <a:ext cx="0" cy="6858003"/>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891B5DE-6811-4844-BB18-472A3F360E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20742" y="-680"/>
            <a:ext cx="0" cy="2240280"/>
          </a:xfrm>
          <a:prstGeom prst="line">
            <a:avLst/>
          </a:prstGeom>
          <a:ln w="10160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534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41D663-8221-4511-A6E9-F474BB07FE64}"/>
              </a:ext>
            </a:extLst>
          </p:cNvPr>
          <p:cNvSpPr/>
          <p:nvPr/>
        </p:nvSpPr>
        <p:spPr>
          <a:xfrm>
            <a:off x="161794" y="450937"/>
            <a:ext cx="3232759" cy="55046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en-US" sz="4000" kern="1200" dirty="0">
                <a:solidFill>
                  <a:schemeClr val="bg1"/>
                </a:solidFill>
                <a:latin typeface="+mj-lt"/>
                <a:ea typeface="+mj-ea"/>
                <a:cs typeface="+mj-cs"/>
              </a:rPr>
              <a:t>CAP</a:t>
            </a:r>
          </a:p>
          <a:p>
            <a:pPr defTabSz="914400">
              <a:lnSpc>
                <a:spcPct val="90000"/>
              </a:lnSpc>
              <a:spcBef>
                <a:spcPct val="0"/>
              </a:spcBef>
              <a:spcAft>
                <a:spcPts val="600"/>
              </a:spcAft>
            </a:pPr>
            <a:r>
              <a:rPr lang="en-US" sz="4000" kern="1200" dirty="0">
                <a:solidFill>
                  <a:schemeClr val="bg1"/>
                </a:solidFill>
                <a:latin typeface="+mj-lt"/>
                <a:ea typeface="+mj-ea"/>
                <a:cs typeface="+mj-cs"/>
              </a:rPr>
              <a:t>Make it work step by step </a:t>
            </a:r>
          </a:p>
        </p:txBody>
      </p:sp>
      <p:graphicFrame>
        <p:nvGraphicFramePr>
          <p:cNvPr id="9" name="Diagram 8">
            <a:extLst>
              <a:ext uri="{FF2B5EF4-FFF2-40B4-BE49-F238E27FC236}">
                <a16:creationId xmlns:a16="http://schemas.microsoft.com/office/drawing/2014/main" id="{A8DDB211-19AC-4687-966C-A840EC8286C0}"/>
              </a:ext>
            </a:extLst>
          </p:cNvPr>
          <p:cNvGraphicFramePr/>
          <p:nvPr>
            <p:extLst>
              <p:ext uri="{D42A27DB-BD31-4B8C-83A1-F6EECF244321}">
                <p14:modId xmlns:p14="http://schemas.microsoft.com/office/powerpoint/2010/main" val="2211139141"/>
              </p:ext>
            </p:extLst>
          </p:nvPr>
        </p:nvGraphicFramePr>
        <p:xfrm>
          <a:off x="3620022" y="620392"/>
          <a:ext cx="7590773" cy="5141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9E694A38-4AB5-4BA8-8B35-4908D045C28F}"/>
              </a:ext>
            </a:extLst>
          </p:cNvPr>
          <p:cNvSpPr txBox="1"/>
          <p:nvPr/>
        </p:nvSpPr>
        <p:spPr>
          <a:xfrm>
            <a:off x="8693068" y="4628367"/>
            <a:ext cx="1862200" cy="738664"/>
          </a:xfrm>
          <a:prstGeom prst="rect">
            <a:avLst/>
          </a:prstGeom>
          <a:noFill/>
        </p:spPr>
        <p:txBody>
          <a:bodyPr wrap="square" rtlCol="0">
            <a:spAutoFit/>
          </a:bodyPr>
          <a:lstStyle/>
          <a:p>
            <a:r>
              <a:rPr lang="en-GB" sz="1400" cap="all" dirty="0">
                <a:solidFill>
                  <a:prstClr val="black">
                    <a:hueOff val="0"/>
                    <a:satOff val="0"/>
                    <a:lumOff val="0"/>
                    <a:alphaOff val="0"/>
                  </a:prstClr>
                </a:solidFill>
                <a:latin typeface="Calibri" panose="020F0502020204030204"/>
              </a:rPr>
              <a:t>7. Linking to local and national development plans</a:t>
            </a:r>
          </a:p>
        </p:txBody>
      </p:sp>
    </p:spTree>
    <p:extLst>
      <p:ext uri="{BB962C8B-B14F-4D97-AF65-F5344CB8AC3E}">
        <p14:creationId xmlns:p14="http://schemas.microsoft.com/office/powerpoint/2010/main" val="3739185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FAD901-8138-48C4-B284-A34B0062E793}"/>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CAP Matrix </a:t>
            </a:r>
          </a:p>
        </p:txBody>
      </p:sp>
      <p:graphicFrame>
        <p:nvGraphicFramePr>
          <p:cNvPr id="3" name="Table 2">
            <a:extLst>
              <a:ext uri="{FF2B5EF4-FFF2-40B4-BE49-F238E27FC236}">
                <a16:creationId xmlns:a16="http://schemas.microsoft.com/office/drawing/2014/main" id="{CA53C094-3A26-40FF-A458-759BD595D074}"/>
              </a:ext>
            </a:extLst>
          </p:cNvPr>
          <p:cNvGraphicFramePr>
            <a:graphicFrameLocks noGrp="1"/>
          </p:cNvGraphicFramePr>
          <p:nvPr>
            <p:extLst>
              <p:ext uri="{D42A27DB-BD31-4B8C-83A1-F6EECF244321}">
                <p14:modId xmlns:p14="http://schemas.microsoft.com/office/powerpoint/2010/main" val="268634507"/>
              </p:ext>
            </p:extLst>
          </p:nvPr>
        </p:nvGraphicFramePr>
        <p:xfrm>
          <a:off x="371606" y="1578832"/>
          <a:ext cx="7578250" cy="3431578"/>
        </p:xfrm>
        <a:graphic>
          <a:graphicData uri="http://schemas.openxmlformats.org/drawingml/2006/table">
            <a:tbl>
              <a:tblPr firstRow="1" firstCol="1" bandRow="1">
                <a:tableStyleId>{5C22544A-7EE6-4342-B048-85BDC9FD1C3A}</a:tableStyleId>
              </a:tblPr>
              <a:tblGrid>
                <a:gridCol w="1515650">
                  <a:extLst>
                    <a:ext uri="{9D8B030D-6E8A-4147-A177-3AD203B41FA5}">
                      <a16:colId xmlns:a16="http://schemas.microsoft.com/office/drawing/2014/main" val="2451948677"/>
                    </a:ext>
                  </a:extLst>
                </a:gridCol>
                <a:gridCol w="1515650">
                  <a:extLst>
                    <a:ext uri="{9D8B030D-6E8A-4147-A177-3AD203B41FA5}">
                      <a16:colId xmlns:a16="http://schemas.microsoft.com/office/drawing/2014/main" val="3184723698"/>
                    </a:ext>
                  </a:extLst>
                </a:gridCol>
                <a:gridCol w="1515650">
                  <a:extLst>
                    <a:ext uri="{9D8B030D-6E8A-4147-A177-3AD203B41FA5}">
                      <a16:colId xmlns:a16="http://schemas.microsoft.com/office/drawing/2014/main" val="1338505889"/>
                    </a:ext>
                  </a:extLst>
                </a:gridCol>
                <a:gridCol w="1515650">
                  <a:extLst>
                    <a:ext uri="{9D8B030D-6E8A-4147-A177-3AD203B41FA5}">
                      <a16:colId xmlns:a16="http://schemas.microsoft.com/office/drawing/2014/main" val="2426990812"/>
                    </a:ext>
                  </a:extLst>
                </a:gridCol>
                <a:gridCol w="1515650">
                  <a:extLst>
                    <a:ext uri="{9D8B030D-6E8A-4147-A177-3AD203B41FA5}">
                      <a16:colId xmlns:a16="http://schemas.microsoft.com/office/drawing/2014/main" val="3926711312"/>
                    </a:ext>
                  </a:extLst>
                </a:gridCol>
              </a:tblGrid>
              <a:tr h="1019290">
                <a:tc>
                  <a:txBody>
                    <a:bodyPr/>
                    <a:lstStyle/>
                    <a:p>
                      <a:pPr algn="l"/>
                      <a:r>
                        <a:rPr lang="en-US" sz="1800" dirty="0">
                          <a:effectLst/>
                        </a:rPr>
                        <a:t>Issues</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a:effectLst/>
                        </a:rPr>
                        <a:t>Causes of the problem </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a:effectLst/>
                        </a:rPr>
                        <a:t>Proposed solutions</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a:effectLst/>
                        </a:rPr>
                        <a:t>Actions to be taken </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a:effectLst/>
                        </a:rPr>
                        <a:t> Prioritization </a:t>
                      </a:r>
                      <a:endParaRPr lang="fr-FR" sz="1800" dirty="0">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42748512"/>
                  </a:ext>
                </a:extLst>
              </a:tr>
              <a:tr h="804096">
                <a:tc>
                  <a:txBody>
                    <a:bodyPr/>
                    <a:lstStyle/>
                    <a:p>
                      <a:pPr algn="l"/>
                      <a:r>
                        <a:rPr lang="en-US" sz="1800" dirty="0">
                          <a:effectLst/>
                        </a:rPr>
                        <a:t>IASC Criteria 1</a:t>
                      </a:r>
                      <a:endParaRPr lang="fr-FR" sz="1800" dirty="0">
                        <a:effectLst/>
                        <a:latin typeface="Calibri" panose="020F0502020204030204" pitchFamily="34" charset="0"/>
                        <a:cs typeface="Times New Roman" panose="02020603050405020304" pitchFamily="18" charset="0"/>
                      </a:endParaRPr>
                    </a:p>
                  </a:txBody>
                  <a:tcPr marL="68580" marR="68580" marT="0" marB="0">
                    <a:solidFill>
                      <a:srgbClr val="BA122B"/>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310397188"/>
                  </a:ext>
                </a:extLst>
              </a:tr>
              <a:tr h="804096">
                <a:tc>
                  <a:txBody>
                    <a:bodyPr/>
                    <a:lstStyle/>
                    <a:p>
                      <a:pPr algn="l"/>
                      <a:r>
                        <a:rPr lang="en-US" sz="1800" dirty="0">
                          <a:effectLst/>
                        </a:rPr>
                        <a:t> IASC criteria 2</a:t>
                      </a:r>
                      <a:endParaRPr lang="fr-FR" sz="1800" dirty="0">
                        <a:effectLst/>
                        <a:latin typeface="Calibri" panose="020F0502020204030204" pitchFamily="34" charset="0"/>
                        <a:cs typeface="Times New Roman" panose="02020603050405020304" pitchFamily="18" charset="0"/>
                      </a:endParaRPr>
                    </a:p>
                  </a:txBody>
                  <a:tcPr marL="68580" marR="68580" marT="0" marB="0">
                    <a:solidFill>
                      <a:srgbClr val="BA122B"/>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3501979724"/>
                  </a:ext>
                </a:extLst>
              </a:tr>
              <a:tr h="804096">
                <a:tc>
                  <a:txBody>
                    <a:bodyPr/>
                    <a:lstStyle/>
                    <a:p>
                      <a:pPr algn="l"/>
                      <a:r>
                        <a:rPr lang="en-US" sz="1800" dirty="0">
                          <a:effectLst/>
                        </a:rPr>
                        <a:t> IASC criteria 3 …</a:t>
                      </a:r>
                      <a:endParaRPr lang="fr-FR" sz="1800" dirty="0">
                        <a:effectLst/>
                        <a:latin typeface="Calibri" panose="020F0502020204030204" pitchFamily="34" charset="0"/>
                        <a:cs typeface="Times New Roman" panose="02020603050405020304" pitchFamily="18" charset="0"/>
                      </a:endParaRPr>
                    </a:p>
                  </a:txBody>
                  <a:tcPr marL="68580" marR="68580" marT="0" marB="0">
                    <a:solidFill>
                      <a:srgbClr val="BA122B"/>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1654168996"/>
                  </a:ext>
                </a:extLst>
              </a:tr>
            </a:tbl>
          </a:graphicData>
        </a:graphic>
      </p:graphicFrame>
      <p:sp>
        <p:nvSpPr>
          <p:cNvPr id="5" name="Speech Bubble: Rectangle 4">
            <a:extLst>
              <a:ext uri="{FF2B5EF4-FFF2-40B4-BE49-F238E27FC236}">
                <a16:creationId xmlns:a16="http://schemas.microsoft.com/office/drawing/2014/main" id="{545C6EBC-6648-4A30-A799-7B28287C5296}"/>
              </a:ext>
            </a:extLst>
          </p:cNvPr>
          <p:cNvSpPr/>
          <p:nvPr/>
        </p:nvSpPr>
        <p:spPr>
          <a:xfrm rot="5400000">
            <a:off x="8183674" y="1280876"/>
            <a:ext cx="3628369" cy="3306871"/>
          </a:xfrm>
          <a:prstGeom prst="wedgeRectCallou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846C1B5-DA2D-4A51-B75D-CF6164A41E7A}"/>
              </a:ext>
            </a:extLst>
          </p:cNvPr>
          <p:cNvSpPr txBox="1"/>
          <p:nvPr/>
        </p:nvSpPr>
        <p:spPr>
          <a:xfrm>
            <a:off x="8883042" y="2010981"/>
            <a:ext cx="2430049" cy="2369880"/>
          </a:xfrm>
          <a:prstGeom prst="rect">
            <a:avLst/>
          </a:prstGeom>
          <a:noFill/>
        </p:spPr>
        <p:txBody>
          <a:bodyPr wrap="square" rtlCol="0">
            <a:spAutoFit/>
          </a:bodyPr>
          <a:lstStyle/>
          <a:p>
            <a:r>
              <a:rPr lang="en-GB" sz="2600" i="1" dirty="0">
                <a:solidFill>
                  <a:srgbClr val="000000"/>
                </a:solidFill>
                <a:ea typeface="Times New Roman" panose="02020603050405020304" pitchFamily="18" charset="0"/>
              </a:rPr>
              <a:t>“What do we need to overcome our displacement related issues” </a:t>
            </a:r>
            <a:endParaRPr lang="en-GB" sz="2600" i="1" dirty="0"/>
          </a:p>
          <a:p>
            <a:endParaRPr lang="en-GB" dirty="0"/>
          </a:p>
        </p:txBody>
      </p:sp>
    </p:spTree>
    <p:extLst>
      <p:ext uri="{BB962C8B-B14F-4D97-AF65-F5344CB8AC3E}">
        <p14:creationId xmlns:p14="http://schemas.microsoft.com/office/powerpoint/2010/main" val="337630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297A56A-B369-402F-A1C6-347458A5B33A}"/>
              </a:ext>
            </a:extLst>
          </p:cNvPr>
          <p:cNvGraphicFramePr>
            <a:graphicFrameLocks noGrp="1"/>
          </p:cNvGraphicFramePr>
          <p:nvPr>
            <p:extLst>
              <p:ext uri="{D42A27DB-BD31-4B8C-83A1-F6EECF244321}">
                <p14:modId xmlns:p14="http://schemas.microsoft.com/office/powerpoint/2010/main" val="3713399259"/>
              </p:ext>
            </p:extLst>
          </p:nvPr>
        </p:nvGraphicFramePr>
        <p:xfrm>
          <a:off x="395524" y="1678486"/>
          <a:ext cx="6919675" cy="2347587"/>
        </p:xfrm>
        <a:graphic>
          <a:graphicData uri="http://schemas.openxmlformats.org/drawingml/2006/table">
            <a:tbl>
              <a:tblPr firstRow="1" firstCol="1" bandRow="1">
                <a:tableStyleId>{5C22544A-7EE6-4342-B048-85BDC9FD1C3A}</a:tableStyleId>
              </a:tblPr>
              <a:tblGrid>
                <a:gridCol w="1694583">
                  <a:extLst>
                    <a:ext uri="{9D8B030D-6E8A-4147-A177-3AD203B41FA5}">
                      <a16:colId xmlns:a16="http://schemas.microsoft.com/office/drawing/2014/main" val="1811095747"/>
                    </a:ext>
                  </a:extLst>
                </a:gridCol>
                <a:gridCol w="1519884">
                  <a:extLst>
                    <a:ext uri="{9D8B030D-6E8A-4147-A177-3AD203B41FA5}">
                      <a16:colId xmlns:a16="http://schemas.microsoft.com/office/drawing/2014/main" val="267746587"/>
                    </a:ext>
                  </a:extLst>
                </a:gridCol>
                <a:gridCol w="1291186">
                  <a:extLst>
                    <a:ext uri="{9D8B030D-6E8A-4147-A177-3AD203B41FA5}">
                      <a16:colId xmlns:a16="http://schemas.microsoft.com/office/drawing/2014/main" val="2536858136"/>
                    </a:ext>
                  </a:extLst>
                </a:gridCol>
                <a:gridCol w="1207011">
                  <a:extLst>
                    <a:ext uri="{9D8B030D-6E8A-4147-A177-3AD203B41FA5}">
                      <a16:colId xmlns:a16="http://schemas.microsoft.com/office/drawing/2014/main" val="3458177975"/>
                    </a:ext>
                  </a:extLst>
                </a:gridCol>
                <a:gridCol w="1207011">
                  <a:extLst>
                    <a:ext uri="{9D8B030D-6E8A-4147-A177-3AD203B41FA5}">
                      <a16:colId xmlns:a16="http://schemas.microsoft.com/office/drawing/2014/main" val="3023926330"/>
                    </a:ext>
                  </a:extLst>
                </a:gridCol>
              </a:tblGrid>
              <a:tr h="579329">
                <a:tc>
                  <a:txBody>
                    <a:bodyPr/>
                    <a:lstStyle/>
                    <a:p>
                      <a:r>
                        <a:rPr lang="en-US" sz="2000" dirty="0">
                          <a:effectLst/>
                        </a:rPr>
                        <a:t>Objective or IASC  criteria </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a:effectLst/>
                        </a:rPr>
                        <a:t>Activities </a:t>
                      </a:r>
                      <a:endParaRPr lang="fr-FR" sz="200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a:effectLst/>
                        </a:rPr>
                        <a:t>Sectors </a:t>
                      </a:r>
                      <a:endParaRPr lang="fr-FR" sz="200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a:effectLst/>
                        </a:rPr>
                        <a:t>Timeline </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a:effectLst/>
                        </a:rPr>
                        <a:t>Indicators </a:t>
                      </a:r>
                      <a:endParaRPr lang="fr-FR" sz="20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5660070"/>
                  </a:ext>
                </a:extLst>
              </a:tr>
              <a:tr h="579329">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653628757"/>
                  </a:ext>
                </a:extLst>
              </a:tr>
              <a:tr h="579329">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4213411571"/>
                  </a:ext>
                </a:extLst>
              </a:tr>
              <a:tr h="579329">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3240912416"/>
                  </a:ext>
                </a:extLst>
              </a:tr>
            </a:tbl>
          </a:graphicData>
        </a:graphic>
      </p:graphicFrame>
      <p:graphicFrame>
        <p:nvGraphicFramePr>
          <p:cNvPr id="3" name="Table 2">
            <a:extLst>
              <a:ext uri="{FF2B5EF4-FFF2-40B4-BE49-F238E27FC236}">
                <a16:creationId xmlns:a16="http://schemas.microsoft.com/office/drawing/2014/main" id="{22421D22-BAAC-49B8-AA0B-5964DA1F4523}"/>
              </a:ext>
            </a:extLst>
          </p:cNvPr>
          <p:cNvGraphicFramePr>
            <a:graphicFrameLocks noGrp="1"/>
          </p:cNvGraphicFramePr>
          <p:nvPr>
            <p:extLst>
              <p:ext uri="{D42A27DB-BD31-4B8C-83A1-F6EECF244321}">
                <p14:modId xmlns:p14="http://schemas.microsoft.com/office/powerpoint/2010/main" val="2223816973"/>
              </p:ext>
            </p:extLst>
          </p:nvPr>
        </p:nvGraphicFramePr>
        <p:xfrm>
          <a:off x="7495126" y="1678485"/>
          <a:ext cx="2575800" cy="2317317"/>
        </p:xfrm>
        <a:graphic>
          <a:graphicData uri="http://schemas.openxmlformats.org/drawingml/2006/table">
            <a:tbl>
              <a:tblPr firstRow="1" firstCol="1" bandRow="1">
                <a:tableStyleId>{5C22544A-7EE6-4342-B048-85BDC9FD1C3A}</a:tableStyleId>
              </a:tblPr>
              <a:tblGrid>
                <a:gridCol w="1121965">
                  <a:extLst>
                    <a:ext uri="{9D8B030D-6E8A-4147-A177-3AD203B41FA5}">
                      <a16:colId xmlns:a16="http://schemas.microsoft.com/office/drawing/2014/main" val="2286376331"/>
                    </a:ext>
                  </a:extLst>
                </a:gridCol>
                <a:gridCol w="1453835">
                  <a:extLst>
                    <a:ext uri="{9D8B030D-6E8A-4147-A177-3AD203B41FA5}">
                      <a16:colId xmlns:a16="http://schemas.microsoft.com/office/drawing/2014/main" val="2118577671"/>
                    </a:ext>
                  </a:extLst>
                </a:gridCol>
              </a:tblGrid>
              <a:tr h="624576">
                <a:tc>
                  <a:txBody>
                    <a:bodyPr/>
                    <a:lstStyle/>
                    <a:p>
                      <a:r>
                        <a:rPr lang="en-US" sz="2000" dirty="0">
                          <a:effectLst/>
                        </a:rPr>
                        <a:t>Actors </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a:effectLst/>
                        </a:rPr>
                        <a:t>Lead </a:t>
                      </a:r>
                      <a:endParaRPr lang="fr-FR" sz="20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8589871"/>
                  </a:ext>
                </a:extLst>
              </a:tr>
              <a:tr h="564247">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extLst>
                  <a:ext uri="{0D108BD9-81ED-4DB2-BD59-A6C34878D82A}">
                    <a16:rowId xmlns:a16="http://schemas.microsoft.com/office/drawing/2014/main" val="1056346614"/>
                  </a:ext>
                </a:extLst>
              </a:tr>
              <a:tr h="564247">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extLst>
                  <a:ext uri="{0D108BD9-81ED-4DB2-BD59-A6C34878D82A}">
                    <a16:rowId xmlns:a16="http://schemas.microsoft.com/office/drawing/2014/main" val="2509042799"/>
                  </a:ext>
                </a:extLst>
              </a:tr>
              <a:tr h="564247">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extLst>
                  <a:ext uri="{0D108BD9-81ED-4DB2-BD59-A6C34878D82A}">
                    <a16:rowId xmlns:a16="http://schemas.microsoft.com/office/drawing/2014/main" val="2977078926"/>
                  </a:ext>
                </a:extLst>
              </a:tr>
            </a:tbl>
          </a:graphicData>
        </a:graphic>
      </p:graphicFrame>
      <p:sp>
        <p:nvSpPr>
          <p:cNvPr id="4" name="Rectangle 3">
            <a:extLst>
              <a:ext uri="{FF2B5EF4-FFF2-40B4-BE49-F238E27FC236}">
                <a16:creationId xmlns:a16="http://schemas.microsoft.com/office/drawing/2014/main" id="{EA4529FD-817C-43E4-90F8-283345507080}"/>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Consolidation matrix</a:t>
            </a:r>
          </a:p>
        </p:txBody>
      </p:sp>
      <p:sp>
        <p:nvSpPr>
          <p:cNvPr id="6" name="Speech Bubble: Rectangle 5">
            <a:extLst>
              <a:ext uri="{FF2B5EF4-FFF2-40B4-BE49-F238E27FC236}">
                <a16:creationId xmlns:a16="http://schemas.microsoft.com/office/drawing/2014/main" id="{1AF6B7C7-CC19-4B7E-A534-FD4EE11C0209}"/>
              </a:ext>
            </a:extLst>
          </p:cNvPr>
          <p:cNvSpPr/>
          <p:nvPr/>
        </p:nvSpPr>
        <p:spPr>
          <a:xfrm rot="16200000">
            <a:off x="1631993" y="3723840"/>
            <a:ext cx="1722327" cy="2604458"/>
          </a:xfrm>
          <a:prstGeom prst="wedgeRectCallout">
            <a:avLst>
              <a:gd name="adj1" fmla="val 110863"/>
              <a:gd name="adj2" fmla="val 68439"/>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2400" dirty="0"/>
              <a:t>To form or be linked to local sectoral or development plans </a:t>
            </a:r>
          </a:p>
        </p:txBody>
      </p:sp>
      <p:sp>
        <p:nvSpPr>
          <p:cNvPr id="7" name="Speech Bubble: Rectangle 6">
            <a:extLst>
              <a:ext uri="{FF2B5EF4-FFF2-40B4-BE49-F238E27FC236}">
                <a16:creationId xmlns:a16="http://schemas.microsoft.com/office/drawing/2014/main" id="{410139BC-E87B-4E25-9D7C-94F5A22D8DBE}"/>
              </a:ext>
            </a:extLst>
          </p:cNvPr>
          <p:cNvSpPr/>
          <p:nvPr/>
        </p:nvSpPr>
        <p:spPr>
          <a:xfrm rot="16200000">
            <a:off x="10124209" y="3209838"/>
            <a:ext cx="1919610" cy="1756689"/>
          </a:xfrm>
          <a:prstGeom prst="wedgeRectCallout">
            <a:avLst>
              <a:gd name="adj1" fmla="val 52500"/>
              <a:gd name="adj2" fmla="val -117815"/>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2400" dirty="0"/>
              <a:t>Reference planning framework for actors and donors </a:t>
            </a:r>
          </a:p>
        </p:txBody>
      </p:sp>
    </p:spTree>
    <p:extLst>
      <p:ext uri="{BB962C8B-B14F-4D97-AF65-F5344CB8AC3E}">
        <p14:creationId xmlns:p14="http://schemas.microsoft.com/office/powerpoint/2010/main" val="3954905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41D663-8221-4511-A6E9-F474BB07FE64}"/>
              </a:ext>
            </a:extLst>
          </p:cNvPr>
          <p:cNvSpPr/>
          <p:nvPr/>
        </p:nvSpPr>
        <p:spPr>
          <a:xfrm>
            <a:off x="161794" y="450937"/>
            <a:ext cx="2944661" cy="55046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en-US" sz="4000" kern="1200" dirty="0">
                <a:solidFill>
                  <a:schemeClr val="bg1"/>
                </a:solidFill>
                <a:latin typeface="+mj-lt"/>
                <a:ea typeface="+mj-ea"/>
                <a:cs typeface="+mj-cs"/>
              </a:rPr>
              <a:t>CAP</a:t>
            </a:r>
          </a:p>
          <a:p>
            <a:pPr defTabSz="914400">
              <a:lnSpc>
                <a:spcPct val="90000"/>
              </a:lnSpc>
              <a:spcBef>
                <a:spcPct val="0"/>
              </a:spcBef>
              <a:spcAft>
                <a:spcPts val="600"/>
              </a:spcAft>
            </a:pPr>
            <a:r>
              <a:rPr lang="en-US" sz="4000" kern="1200" dirty="0">
                <a:solidFill>
                  <a:schemeClr val="bg1"/>
                </a:solidFill>
                <a:latin typeface="+mj-lt"/>
                <a:ea typeface="+mj-ea"/>
                <a:cs typeface="+mj-cs"/>
              </a:rPr>
              <a:t>Make it work</a:t>
            </a:r>
          </a:p>
          <a:p>
            <a:pPr defTabSz="914400">
              <a:lnSpc>
                <a:spcPct val="90000"/>
              </a:lnSpc>
              <a:spcBef>
                <a:spcPct val="0"/>
              </a:spcBef>
              <a:spcAft>
                <a:spcPts val="600"/>
              </a:spcAft>
            </a:pPr>
            <a:r>
              <a:rPr lang="en-US" sz="4000" dirty="0">
                <a:solidFill>
                  <a:schemeClr val="bg1"/>
                </a:solidFill>
                <a:latin typeface="+mj-lt"/>
                <a:ea typeface="+mj-ea"/>
                <a:cs typeface="+mj-cs"/>
              </a:rPr>
              <a:t>with Tips </a:t>
            </a:r>
            <a:endParaRPr lang="en-US" sz="4000" kern="1200" dirty="0">
              <a:solidFill>
                <a:schemeClr val="bg1"/>
              </a:solidFill>
              <a:latin typeface="+mj-lt"/>
              <a:ea typeface="+mj-ea"/>
              <a:cs typeface="+mj-cs"/>
            </a:endParaRPr>
          </a:p>
        </p:txBody>
      </p:sp>
      <p:graphicFrame>
        <p:nvGraphicFramePr>
          <p:cNvPr id="8" name="Diagram 7">
            <a:extLst>
              <a:ext uri="{FF2B5EF4-FFF2-40B4-BE49-F238E27FC236}">
                <a16:creationId xmlns:a16="http://schemas.microsoft.com/office/drawing/2014/main" id="{CA08CF71-96B4-4E74-8CC6-F6AE2682A304}"/>
              </a:ext>
            </a:extLst>
          </p:cNvPr>
          <p:cNvGraphicFramePr/>
          <p:nvPr>
            <p:extLst>
              <p:ext uri="{D42A27DB-BD31-4B8C-83A1-F6EECF244321}">
                <p14:modId xmlns:p14="http://schemas.microsoft.com/office/powerpoint/2010/main" val="2435888501"/>
              </p:ext>
            </p:extLst>
          </p:nvPr>
        </p:nvGraphicFramePr>
        <p:xfrm>
          <a:off x="3607496" y="642938"/>
          <a:ext cx="7390356" cy="531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D2807B7-4716-49D9-A653-2A81C0A36D1A}"/>
              </a:ext>
            </a:extLst>
          </p:cNvPr>
          <p:cNvSpPr txBox="1"/>
          <p:nvPr/>
        </p:nvSpPr>
        <p:spPr>
          <a:xfrm>
            <a:off x="4371584" y="5411243"/>
            <a:ext cx="5473874" cy="461665"/>
          </a:xfrm>
          <a:prstGeom prst="rect">
            <a:avLst/>
          </a:prstGeom>
          <a:noFill/>
        </p:spPr>
        <p:txBody>
          <a:bodyPr wrap="square" rtlCol="0">
            <a:spAutoFit/>
          </a:bodyPr>
          <a:lstStyle/>
          <a:p>
            <a:r>
              <a:rPr lang="en-GB" sz="2400" dirty="0">
                <a:solidFill>
                  <a:prstClr val="black">
                    <a:hueOff val="0"/>
                    <a:satOff val="0"/>
                    <a:lumOff val="0"/>
                    <a:alphaOff val="0"/>
                  </a:prstClr>
                </a:solidFill>
                <a:latin typeface="Calibri" panose="020F0502020204030204"/>
              </a:rPr>
              <a:t>Coordination to avoid duplication </a:t>
            </a:r>
          </a:p>
        </p:txBody>
      </p:sp>
    </p:spTree>
    <p:extLst>
      <p:ext uri="{BB962C8B-B14F-4D97-AF65-F5344CB8AC3E}">
        <p14:creationId xmlns:p14="http://schemas.microsoft.com/office/powerpoint/2010/main" val="317435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853A633-296F-4E44-8329-FB6183DB57A2}"/>
              </a:ext>
            </a:extLst>
          </p:cNvPr>
          <p:cNvGraphicFramePr/>
          <p:nvPr>
            <p:extLst>
              <p:ext uri="{D42A27DB-BD31-4B8C-83A1-F6EECF244321}">
                <p14:modId xmlns:p14="http://schemas.microsoft.com/office/powerpoint/2010/main" val="620300001"/>
              </p:ext>
            </p:extLst>
          </p:nvPr>
        </p:nvGraphicFramePr>
        <p:xfrm>
          <a:off x="1796789" y="14317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Right 2">
            <a:extLst>
              <a:ext uri="{FF2B5EF4-FFF2-40B4-BE49-F238E27FC236}">
                <a16:creationId xmlns:a16="http://schemas.microsoft.com/office/drawing/2014/main" id="{BAD5F9AB-D838-405C-8370-EBAAE0676DA8}"/>
              </a:ext>
            </a:extLst>
          </p:cNvPr>
          <p:cNvSpPr/>
          <p:nvPr/>
        </p:nvSpPr>
        <p:spPr>
          <a:xfrm>
            <a:off x="2267211" y="4146115"/>
            <a:ext cx="8128000" cy="1515649"/>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Government led with multi stakeholder and multi sectoral support </a:t>
            </a:r>
          </a:p>
        </p:txBody>
      </p:sp>
      <p:sp>
        <p:nvSpPr>
          <p:cNvPr id="4" name="Rectangle 3">
            <a:extLst>
              <a:ext uri="{FF2B5EF4-FFF2-40B4-BE49-F238E27FC236}">
                <a16:creationId xmlns:a16="http://schemas.microsoft.com/office/drawing/2014/main" id="{CEED68A6-A01B-4B61-955C-DF38DAFBD585}"/>
              </a:ext>
            </a:extLst>
          </p:cNvPr>
          <p:cNvSpPr/>
          <p:nvPr/>
        </p:nvSpPr>
        <p:spPr>
          <a:xfrm>
            <a:off x="0" y="152183"/>
            <a:ext cx="6096000"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Data, analysis, CAP and local plan </a:t>
            </a:r>
          </a:p>
        </p:txBody>
      </p:sp>
    </p:spTree>
    <p:extLst>
      <p:ext uri="{BB962C8B-B14F-4D97-AF65-F5344CB8AC3E}">
        <p14:creationId xmlns:p14="http://schemas.microsoft.com/office/powerpoint/2010/main" val="3282790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299F49B-00CB-4223-920B-18414611D63C}"/>
              </a:ext>
            </a:extLst>
          </p:cNvPr>
          <p:cNvGraphicFramePr/>
          <p:nvPr>
            <p:extLst>
              <p:ext uri="{D42A27DB-BD31-4B8C-83A1-F6EECF244321}">
                <p14:modId xmlns:p14="http://schemas.microsoft.com/office/powerpoint/2010/main" val="1527146846"/>
              </p:ext>
            </p:extLst>
          </p:nvPr>
        </p:nvGraphicFramePr>
        <p:xfrm>
          <a:off x="237994" y="943429"/>
          <a:ext cx="11498892" cy="5548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1">
            <a:extLst>
              <a:ext uri="{FF2B5EF4-FFF2-40B4-BE49-F238E27FC236}">
                <a16:creationId xmlns:a16="http://schemas.microsoft.com/office/drawing/2014/main" id="{F2E687F5-8712-4FD9-B00D-1B7C2F94D8FB}"/>
              </a:ext>
            </a:extLst>
          </p:cNvPr>
          <p:cNvSpPr>
            <a:spLocks noChangeArrowheads="1"/>
          </p:cNvSpPr>
          <p:nvPr/>
        </p:nvSpPr>
        <p:spPr bwMode="auto">
          <a:xfrm>
            <a:off x="0" y="196178"/>
            <a:ext cx="8705588" cy="1015663"/>
          </a:xfrm>
          <a:prstGeom prst="rect">
            <a:avLst/>
          </a:prstGeom>
          <a:solidFill>
            <a:srgbClr val="BA122B"/>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fr-FR" sz="3000" b="0" i="0" u="none" strike="noStrike" cap="none" normalizeH="0" baseline="0" dirty="0">
                <a:ln>
                  <a:noFill/>
                </a:ln>
                <a:solidFill>
                  <a:schemeClr val="bg1"/>
                </a:solidFill>
                <a:effectLst/>
                <a:ea typeface="Times New Roman" panose="02020603050405020304" pitchFamily="18" charset="0"/>
                <a:cs typeface="Times New Roman" panose="02020603050405020304" pitchFamily="18" charset="0"/>
              </a:rPr>
              <a:t>Integrated District Community Action Plans in Somalia </a:t>
            </a:r>
          </a:p>
          <a:p>
            <a:pPr lvl="0" algn="ctr" defTabSz="914400" eaLnBrk="0" fontAlgn="base" hangingPunct="0">
              <a:spcBef>
                <a:spcPct val="0"/>
              </a:spcBef>
              <a:spcAft>
                <a:spcPct val="0"/>
              </a:spcAft>
            </a:pPr>
            <a:r>
              <a:rPr kumimoji="0" lang="en-US" altLang="fr-FR" sz="3000" b="0" i="0" u="none" strike="noStrike" cap="none" normalizeH="0" baseline="0" dirty="0">
                <a:ln>
                  <a:noFill/>
                </a:ln>
                <a:solidFill>
                  <a:schemeClr val="bg1"/>
                </a:solidFill>
                <a:effectLst/>
                <a:ea typeface="Times New Roman" panose="02020603050405020304" pitchFamily="18" charset="0"/>
                <a:cs typeface="Times New Roman" panose="02020603050405020304" pitchFamily="18" charset="0"/>
              </a:rPr>
              <a:t> </a:t>
            </a:r>
            <a:r>
              <a:rPr kumimoji="0" lang="en-US" altLang="fr-FR" sz="3000" b="0" i="0" u="none" strike="noStrike" cap="none" normalizeH="0" baseline="0" dirty="0" err="1">
                <a:ln>
                  <a:noFill/>
                </a:ln>
                <a:solidFill>
                  <a:schemeClr val="bg1"/>
                </a:solidFill>
                <a:effectLst/>
                <a:ea typeface="Times New Roman" panose="02020603050405020304" pitchFamily="18" charset="0"/>
                <a:cs typeface="Times New Roman" panose="02020603050405020304" pitchFamily="18" charset="0"/>
              </a:rPr>
              <a:t>Baidoa</a:t>
            </a:r>
            <a:r>
              <a:rPr kumimoji="0" lang="en-US" altLang="fr-FR" sz="3000" b="0" i="0" u="none" strike="noStrike" cap="none" normalizeH="0" baseline="0" dirty="0">
                <a:ln>
                  <a:noFill/>
                </a:ln>
                <a:solidFill>
                  <a:schemeClr val="bg1"/>
                </a:solidFill>
                <a:effectLst/>
                <a:ea typeface="Times New Roman" panose="02020603050405020304" pitchFamily="18" charset="0"/>
                <a:cs typeface="Times New Roman" panose="02020603050405020304" pitchFamily="18" charset="0"/>
              </a:rPr>
              <a:t> and Kismayo</a:t>
            </a:r>
            <a:endParaRPr kumimoji="0" lang="en-US" altLang="fr-FR" sz="1800" b="0" i="0" u="none" strike="noStrike" cap="none" normalizeH="0" baseline="0" dirty="0">
              <a:ln>
                <a:noFill/>
              </a:ln>
              <a:solidFill>
                <a:schemeClr val="bg1"/>
              </a:solidFill>
              <a:effectLst/>
            </a:endParaRPr>
          </a:p>
        </p:txBody>
      </p:sp>
      <p:pic>
        <p:nvPicPr>
          <p:cNvPr id="4" name="Graphic 3" descr="Eye">
            <a:extLst>
              <a:ext uri="{FF2B5EF4-FFF2-40B4-BE49-F238E27FC236}">
                <a16:creationId xmlns:a16="http://schemas.microsoft.com/office/drawing/2014/main" id="{FBBD0D57-B3A9-45D0-B405-932F20B1A23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22486" y="943429"/>
            <a:ext cx="914400" cy="914400"/>
          </a:xfrm>
          <a:prstGeom prst="rect">
            <a:avLst/>
          </a:prstGeom>
        </p:spPr>
      </p:pic>
    </p:spTree>
    <p:extLst>
      <p:ext uri="{BB962C8B-B14F-4D97-AF65-F5344CB8AC3E}">
        <p14:creationId xmlns:p14="http://schemas.microsoft.com/office/powerpoint/2010/main" val="2533520899"/>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8F7BAB-0B7E-497E-BCFB-250EF51C549E}">
  <ds:schemaRefs>
    <ds:schemaRef ds:uri="http://www.w3.org/XML/1998/namespace"/>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http://purl.org/dc/elements/1.1/"/>
    <ds:schemaRef ds:uri="4f06dc39-3c0b-49a9-9771-c157aa91944e"/>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53</TotalTime>
  <Words>2841</Words>
  <Application>Microsoft Office PowerPoint</Application>
  <PresentationFormat>Widescreen</PresentationFormat>
  <Paragraphs>251</Paragraphs>
  <Slides>18</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Arial</vt:lpstr>
      <vt:lpstr>Calibri</vt:lpstr>
      <vt:lpstr>Calibri Light</vt:lpstr>
      <vt:lpstr>Gotham SSm A</vt:lpstr>
      <vt:lpstr>Helvetica 45 Light</vt:lpstr>
      <vt:lpstr>Helvetica Neue</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sophie crozet</cp:lastModifiedBy>
  <cp:revision>2</cp:revision>
  <dcterms:created xsi:type="dcterms:W3CDTF">2020-03-20T15:32:28Z</dcterms:created>
  <dcterms:modified xsi:type="dcterms:W3CDTF">2020-03-24T10:00:51Z</dcterms:modified>
</cp:coreProperties>
</file>